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81" r:id="rId2"/>
    <p:sldId id="295" r:id="rId3"/>
    <p:sldId id="282" r:id="rId4"/>
    <p:sldId id="283" r:id="rId5"/>
    <p:sldId id="285" r:id="rId6"/>
    <p:sldId id="286" r:id="rId7"/>
    <p:sldId id="289" r:id="rId8"/>
    <p:sldId id="290" r:id="rId9"/>
    <p:sldId id="291" r:id="rId10"/>
    <p:sldId id="293" r:id="rId11"/>
    <p:sldId id="292" r:id="rId12"/>
    <p:sldId id="296" r:id="rId13"/>
    <p:sldId id="297" r:id="rId14"/>
    <p:sldId id="298" r:id="rId15"/>
    <p:sldId id="302" r:id="rId16"/>
    <p:sldId id="303" r:id="rId17"/>
    <p:sldId id="299" r:id="rId18"/>
    <p:sldId id="300" r:id="rId19"/>
    <p:sldId id="301" r:id="rId20"/>
    <p:sldId id="304" r:id="rId21"/>
    <p:sldId id="305" r:id="rId22"/>
    <p:sldId id="306" r:id="rId2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le.gadrey isabelle.gadrey" initials="ii" lastIdx="11" clrIdx="0">
    <p:extLst>
      <p:ext uri="{19B8F6BF-5375-455C-9EA6-DF929625EA0E}">
        <p15:presenceInfo xmlns:p15="http://schemas.microsoft.com/office/powerpoint/2012/main" userId="isabelle.gadrey isabelle.gadr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6FE99-9264-49EE-9A86-5E3F8DB7305E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E3418-A6D6-4F3B-BB56-9ED75E6954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31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E421-3053-4111-900F-AF73D120994C}" type="datetime1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18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35C-9896-454D-853D-721CBE6EF1FE}" type="datetime1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86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4645-6DBD-4B1A-9C87-AF6133EA708A}" type="datetime1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56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C9DD-E460-49E2-9F70-B4D69C4797FF}" type="datetime1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6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3472-0E46-4A6E-81F0-1BEF687A9604}" type="datetime1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17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886-F53C-4509-9B0E-0AAC1649AD9B}" type="datetime1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62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A99C-039F-472F-94CA-8DC6C6FA20F4}" type="datetime1">
              <a:rPr lang="fr-FR" smtClean="0"/>
              <a:t>11/06/2020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05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7801-356B-406B-8B74-D1DA7D5B2C1D}" type="datetime1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7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2A04-E43A-4781-9866-C57C4DD61D9B}" type="datetime1">
              <a:rPr lang="fr-FR" smtClean="0"/>
              <a:t>11/06/2020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4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4899-4306-4452-A1AA-2E032AA0C9E6}" type="datetime1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98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28FE-AC68-4D1C-83AC-B864DFCFAC15}" type="datetime1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49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98103-CB16-48E3-B20B-53CFCF1F952C}" type="datetime1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B5E49-0A07-4BC1-AF5A-3FF68656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r>
              <a:rPr lang="fr-FR" sz="4000" b="1" dirty="0" smtClean="0"/>
              <a:t>Bilan </a:t>
            </a:r>
            <a:r>
              <a:rPr lang="fr-FR" sz="4000" b="1" dirty="0"/>
              <a:t>restauration collective</a:t>
            </a:r>
            <a:br>
              <a:rPr lang="fr-FR" sz="4000" b="1" dirty="0"/>
            </a:br>
            <a:r>
              <a:rPr lang="fr-FR" sz="4000" b="1" dirty="0" smtClean="0"/>
              <a:t>2020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0" y="137346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7DD509D-1763-4C06-91C1-DB17333260EA}" type="slidenum">
              <a:rPr lang="fr-FR" smtClean="0"/>
              <a:t>1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128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094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SYNTHÈSE ÉTABLISSEMENTS PUBLICS – Détail</a:t>
            </a:r>
            <a:br>
              <a:rPr lang="fr-FR" sz="2400" b="1" dirty="0"/>
            </a:br>
            <a:r>
              <a:rPr lang="fr-FR" sz="2400" b="1" dirty="0"/>
              <a:t>Liste établissements </a:t>
            </a:r>
            <a:r>
              <a:rPr lang="fr-FR" sz="2400" b="1" dirty="0" smtClean="0"/>
              <a:t>avec titres restaurant</a:t>
            </a:r>
            <a:endParaRPr lang="fr-FR" sz="2400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9589B2B-504A-4409-A831-CB63DA48AA52}" type="slidenum">
              <a:rPr lang="fr-FR" smtClean="0"/>
              <a:t>10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35152" y="1770760"/>
            <a:ext cx="10515600" cy="4351338"/>
          </a:xfrm>
        </p:spPr>
        <p:txBody>
          <a:bodyPr/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952" y="2610580"/>
            <a:ext cx="6096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806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7240" y="200533"/>
            <a:ext cx="10576560" cy="841883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SYNTHÈSE ÉTABLISSEMENTS PUBLICS – Détail</a:t>
            </a:r>
            <a:br>
              <a:rPr lang="fr-FR" sz="2400" b="1" dirty="0"/>
            </a:br>
            <a:r>
              <a:rPr lang="fr-FR" sz="2400" b="1" dirty="0"/>
              <a:t>Liste établissements </a:t>
            </a:r>
            <a:r>
              <a:rPr lang="fr-FR" sz="2400" b="1" dirty="0" smtClean="0"/>
              <a:t>à suivre</a:t>
            </a:r>
            <a:endParaRPr lang="fr-FR" sz="2400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FCEC3B1-D48A-483F-8340-F268A203AFDA}" type="slidenum">
              <a:rPr lang="fr-FR" smtClean="0"/>
              <a:t>11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289560" y="1743329"/>
            <a:ext cx="10515600" cy="4351338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934" y="2505456"/>
            <a:ext cx="7044690" cy="196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07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7291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Service à compétence nationale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08686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Sur 34 sites (dont 1 sans objet)  de services à compétence nationale 14 sites sont sans restauration collective et 19 sites ont accès à la restauration collective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671" y="2863088"/>
            <a:ext cx="5762625" cy="323850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13E7124-497F-4387-B1AD-6C23A3C3E79F}" type="slidenum">
              <a:rPr lang="fr-FR" smtClean="0"/>
              <a:t>12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5382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5528" y="145669"/>
            <a:ext cx="10558272" cy="851027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Services à </a:t>
            </a:r>
            <a:r>
              <a:rPr lang="fr-FR" sz="2400" b="1" dirty="0" smtClean="0"/>
              <a:t>compétence nationale - Détail</a:t>
            </a:r>
            <a:br>
              <a:rPr lang="fr-FR" sz="2400" b="1" dirty="0" smtClean="0"/>
            </a:br>
            <a:r>
              <a:rPr lang="fr-FR" sz="2400" b="1" dirty="0" smtClean="0"/>
              <a:t>Sites avec restauration collective</a:t>
            </a:r>
            <a:endParaRPr lang="fr-FR" sz="2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3D9E37A-0CD0-448F-8800-CDB482C64C2A}" type="slidenum">
              <a:rPr lang="fr-FR" smtClean="0"/>
              <a:t>13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1494" y="1094104"/>
            <a:ext cx="6803402" cy="507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64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11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/>
              <a:t>Services à </a:t>
            </a:r>
            <a:r>
              <a:rPr lang="fr-FR" sz="2400" b="1" dirty="0" smtClean="0"/>
              <a:t>compétence nationale </a:t>
            </a:r>
            <a:r>
              <a:rPr lang="fr-FR" sz="2400" b="1" dirty="0"/>
              <a:t>- Détail</a:t>
            </a:r>
            <a:br>
              <a:rPr lang="fr-FR" sz="2400" b="1" dirty="0"/>
            </a:br>
            <a:r>
              <a:rPr lang="fr-FR" sz="2400" b="1" dirty="0"/>
              <a:t>Sites </a:t>
            </a:r>
            <a:r>
              <a:rPr lang="fr-FR" sz="2400" b="1" dirty="0" smtClean="0"/>
              <a:t>sans </a:t>
            </a:r>
            <a:r>
              <a:rPr lang="fr-FR" sz="2400" b="1" dirty="0"/>
              <a:t>restauration collective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11" y="1021063"/>
            <a:ext cx="10167882" cy="5245593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9012F9F-71C4-4173-9E67-36CABA20BD56}" type="slidenum">
              <a:rPr lang="fr-FR" smtClean="0"/>
              <a:t>14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3819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Services à compétence nationale</a:t>
            </a:r>
            <a:br>
              <a:rPr lang="fr-FR" sz="2400" b="1" dirty="0" smtClean="0"/>
            </a:br>
            <a:r>
              <a:rPr lang="fr-FR" sz="2400" b="1" dirty="0" smtClean="0"/>
              <a:t>Synthèse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Sur 1 effectif de 1761 agents affectés dans les services à compétence nationale, 366 agents des SCN n’ont pas accès à la restauration collective</a:t>
            </a:r>
          </a:p>
          <a:p>
            <a:r>
              <a:rPr lang="fr-FR" dirty="0" smtClean="0"/>
              <a:t>Sur ces 366 agents, 280 agents sont affectés sur des sites éloignés du centre, sans transports en commun à proximité rendant l’accès à la restauration collective soit impossible, soit très difficile.</a:t>
            </a:r>
          </a:p>
          <a:p>
            <a:r>
              <a:rPr lang="fr-FR" dirty="0" smtClean="0"/>
              <a:t>La situation de 86 agents reste à approfondir. Soit 4,88 % des effectifs affectés en SCN. 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85A07A87-A713-4C1E-934E-C05E2D81B213}" type="slidenum">
              <a:rPr lang="fr-FR" smtClean="0"/>
              <a:t>15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0752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1832" y="365125"/>
            <a:ext cx="10411968" cy="860171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Services à compétence nationale – </a:t>
            </a:r>
            <a:r>
              <a:rPr lang="fr-FR" sz="2400" b="1" dirty="0"/>
              <a:t>Détail</a:t>
            </a:r>
            <a:br>
              <a:rPr lang="fr-FR" sz="2400" b="1" dirty="0"/>
            </a:br>
            <a:r>
              <a:rPr lang="fr-FR" sz="2400" b="1" dirty="0"/>
              <a:t>Liste </a:t>
            </a:r>
            <a:r>
              <a:rPr lang="fr-FR" sz="2400" b="1" dirty="0" smtClean="0"/>
              <a:t>structures </a:t>
            </a:r>
            <a:r>
              <a:rPr lang="fr-FR" sz="2400" b="1" dirty="0"/>
              <a:t>à suivre</a:t>
            </a:r>
            <a:endParaRPr lang="fr-FR" sz="2400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2520" y="2201259"/>
            <a:ext cx="10515600" cy="2447925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3B22F30-CCE7-4B57-8B96-7C5435C850EE}" type="slidenum">
              <a:rPr lang="fr-FR" smtClean="0"/>
              <a:t>16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4471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13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Directions régionales des affaires culturelles</a:t>
            </a:r>
            <a:br>
              <a:rPr lang="fr-FR" sz="2400" b="1" dirty="0" smtClean="0"/>
            </a:br>
            <a:r>
              <a:rPr lang="fr-FR" sz="2400" b="1" dirty="0" smtClean="0"/>
              <a:t>Cartographie globale de la restauration collective</a:t>
            </a:r>
            <a:endParaRPr lang="fr-FR" sz="2400" b="1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0852" y="1874552"/>
            <a:ext cx="5680183" cy="3620992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2A548A6-6CE7-4984-8952-8BED90E918C4}" type="slidenum">
              <a:rPr lang="fr-FR" smtClean="0"/>
              <a:t>17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2558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027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Directions régionales des affaires culturelles</a:t>
            </a:r>
            <a:br>
              <a:rPr lang="fr-FR" sz="2400" b="1" dirty="0" smtClean="0"/>
            </a:br>
            <a:r>
              <a:rPr lang="fr-FR" sz="2400" b="1" dirty="0" smtClean="0"/>
              <a:t>Détail des sites sans restauration collective</a:t>
            </a:r>
            <a:endParaRPr lang="fr-FR" sz="2400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0A118F3-0141-46AC-90C5-AD4B5930B8C9}" type="slidenum">
              <a:rPr lang="fr-FR" smtClean="0"/>
              <a:t>18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2752" y="1662802"/>
            <a:ext cx="10808212" cy="394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05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/>
              <a:t>Directions régionales des affaires </a:t>
            </a:r>
            <a:r>
              <a:rPr lang="fr-FR" sz="3600" b="1" dirty="0" smtClean="0"/>
              <a:t>culturelles</a:t>
            </a:r>
            <a:br>
              <a:rPr lang="fr-FR" sz="3600" b="1" dirty="0" smtClean="0"/>
            </a:br>
            <a:r>
              <a:rPr lang="fr-FR" sz="3600" b="1" dirty="0" smtClean="0"/>
              <a:t>Bilan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 bilan :</a:t>
            </a:r>
          </a:p>
          <a:p>
            <a:r>
              <a:rPr lang="fr-FR" dirty="0" smtClean="0"/>
              <a:t>Sur un effectif en DRAC au 31/12/2018 de 2369 les effectifs hors restauration collective sont de 184</a:t>
            </a:r>
          </a:p>
          <a:p>
            <a:r>
              <a:rPr lang="fr-FR" dirty="0" smtClean="0"/>
              <a:t>Sur ces 184 – 45 n’en veulent pas et 59 sont en cours de conventionnement</a:t>
            </a:r>
          </a:p>
          <a:p>
            <a:r>
              <a:rPr lang="fr-FR" dirty="0" smtClean="0"/>
              <a:t>Il ne reste donc plus qu’1 effectif de 80 agents qui n’ont pas de restauration collective et qui peut-être en souhaiteraient une soit  3,38% de la population globale des DRAC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8078094E-739E-44AF-9782-073FFB2B8772}" type="slidenum">
              <a:rPr lang="fr-FR" smtClean="0"/>
              <a:t>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1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Etablissements publics 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 smtClean="0"/>
              <a:t>   - Ecoles d’architecture : 				Pages 3 et 4</a:t>
            </a:r>
          </a:p>
          <a:p>
            <a:pPr marL="0" indent="0">
              <a:buNone/>
            </a:pPr>
            <a:r>
              <a:rPr lang="fr-FR" dirty="0" smtClean="0"/>
              <a:t>   - Autres établissements d’enseignement : 		Pages 5 et 6</a:t>
            </a:r>
          </a:p>
          <a:p>
            <a:pPr marL="0" indent="0">
              <a:buNone/>
            </a:pPr>
            <a:r>
              <a:rPr lang="fr-FR" dirty="0" smtClean="0"/>
              <a:t>   - Autres établissements publics : 			Pages 7 et 8</a:t>
            </a:r>
          </a:p>
          <a:p>
            <a:pPr marL="0" indent="0">
              <a:buNone/>
            </a:pPr>
            <a:r>
              <a:rPr lang="fr-FR" dirty="0" smtClean="0"/>
              <a:t>   - Synthèse établissements publics :			Pages 9 à 11</a:t>
            </a:r>
          </a:p>
          <a:p>
            <a:r>
              <a:rPr lang="fr-FR" b="1" dirty="0" smtClean="0"/>
              <a:t>Services à compétence nationale </a:t>
            </a:r>
            <a:r>
              <a:rPr lang="fr-FR" dirty="0" smtClean="0"/>
              <a:t>: 			Page 12 à 16</a:t>
            </a:r>
          </a:p>
          <a:p>
            <a:r>
              <a:rPr lang="fr-FR" b="1" dirty="0" smtClean="0"/>
              <a:t>Directions régionales des affaires culturelles</a:t>
            </a:r>
            <a:r>
              <a:rPr lang="fr-FR" dirty="0" smtClean="0"/>
              <a:t> : 	Page 17 à 20</a:t>
            </a:r>
          </a:p>
          <a:p>
            <a:r>
              <a:rPr lang="fr-FR" b="1" dirty="0" smtClean="0"/>
              <a:t>Global structures à suivre DRAC-EPA-SCN</a:t>
            </a:r>
            <a:r>
              <a:rPr lang="fr-FR" dirty="0" smtClean="0"/>
              <a:t>	:	</a:t>
            </a:r>
            <a:r>
              <a:rPr lang="fr-FR" smtClean="0"/>
              <a:t>Page </a:t>
            </a:r>
            <a:r>
              <a:rPr lang="fr-FR" smtClean="0"/>
              <a:t>21 à 22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8648F43B-36B4-47B1-A2E1-654A4B2AEACC}" type="slidenum">
              <a:rPr lang="fr-FR" smtClean="0"/>
              <a:t>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7879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 smtClean="0"/>
              <a:t>Directions régionales des affaires culturelles </a:t>
            </a:r>
            <a:r>
              <a:rPr lang="fr-FR" sz="2400" b="1" dirty="0"/>
              <a:t>nationale – Détail</a:t>
            </a:r>
            <a:br>
              <a:rPr lang="fr-FR" sz="2400" b="1" dirty="0"/>
            </a:br>
            <a:r>
              <a:rPr lang="fr-FR" sz="2400" b="1" dirty="0"/>
              <a:t>Liste structures à suivre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86EBC6CF-8626-4EF0-A120-AB8BA3C3A85E}" type="slidenum">
              <a:rPr lang="fr-FR" smtClean="0"/>
              <a:t>20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74724"/>
            <a:ext cx="10515600" cy="268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93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520" y="218821"/>
            <a:ext cx="10622280" cy="841883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Structures à suivre</a:t>
            </a:r>
            <a:br>
              <a:rPr lang="fr-FR" sz="2400" b="1" dirty="0" smtClean="0"/>
            </a:br>
            <a:r>
              <a:rPr lang="fr-FR" sz="2400" b="1" dirty="0" smtClean="0"/>
              <a:t>DRAC – SCN - EPA</a:t>
            </a:r>
            <a:endParaRPr lang="fr-FR" sz="2400" b="1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07253"/>
            <a:ext cx="10515600" cy="430909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A0DF5C7-F4E8-4D63-B328-CAE2B42E59DE}" type="slidenum">
              <a:rPr lang="fr-FR" smtClean="0"/>
              <a:t>21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816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Structures sans participation</a:t>
            </a:r>
            <a:endParaRPr lang="fr-FR" b="1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450" y="1953419"/>
            <a:ext cx="9563100" cy="409575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8D00217-0E8A-4C47-A779-C42C105C374F}" type="slidenum">
              <a:rPr lang="fr-FR" smtClean="0"/>
              <a:t>22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916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171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Écoles d’architecture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25296"/>
            <a:ext cx="10515600" cy="4351338"/>
          </a:xfrm>
        </p:spPr>
        <p:txBody>
          <a:bodyPr/>
          <a:lstStyle/>
          <a:p>
            <a:r>
              <a:rPr lang="fr-FR" dirty="0" smtClean="0"/>
              <a:t>Toutes les écoles </a:t>
            </a:r>
            <a:r>
              <a:rPr lang="fr-FR" dirty="0"/>
              <a:t>d’architecture </a:t>
            </a:r>
            <a:r>
              <a:rPr lang="fr-FR" dirty="0" smtClean="0"/>
              <a:t>participent à la restauration de leurs agents. L’une d’elles a opté pour le système des titres restaurant.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000C67C-E21C-46E5-86EB-B3CB1E396867}" type="slidenum">
              <a:rPr lang="fr-FR" smtClean="0"/>
              <a:t>3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839" y="2727992"/>
            <a:ext cx="57626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3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286" y="127381"/>
            <a:ext cx="10923162" cy="613283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Écoles d’architecture - détail</a:t>
            </a:r>
            <a:endParaRPr lang="fr-FR" sz="2400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7EE6A3A-253A-4687-AC82-F3F637395AAB}" type="slidenum">
              <a:rPr lang="fr-FR" smtClean="0"/>
              <a:t>4</a:t>
            </a:fld>
            <a:endParaRPr lang="fr-FR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4112" y="994791"/>
            <a:ext cx="5783775" cy="536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2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3544" y="365125"/>
            <a:ext cx="10430256" cy="933323"/>
          </a:xfrm>
        </p:spPr>
        <p:txBody>
          <a:bodyPr>
            <a:normAutofit/>
          </a:bodyPr>
          <a:lstStyle/>
          <a:p>
            <a:pPr marL="0" indent="0" algn="ctr"/>
            <a:r>
              <a:rPr lang="fr-FR" sz="2400" b="1" dirty="0"/>
              <a:t>Autres établissements d’enseignement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29844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Sur 15 établissements d’enseignement (au sens large) seuls 2 n’ont pas accès à la restauration collective dont 1 transitoirement (suite à un incendie)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86" y="2386584"/>
            <a:ext cx="5762625" cy="3502914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749A2BB-FAE2-4B91-B548-E2FD97188C1C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970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5528" y="365125"/>
            <a:ext cx="10558272" cy="723011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Autres établissements d’enseignement </a:t>
            </a:r>
            <a:r>
              <a:rPr lang="fr-FR" sz="2400" b="1" dirty="0"/>
              <a:t>- détail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E002580-E0EF-49F6-B4B1-0914E574FC84}" type="slidenum">
              <a:rPr lang="fr-FR" smtClean="0"/>
              <a:t>6</a:t>
            </a:fld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9810" y="1546574"/>
            <a:ext cx="7087996" cy="451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74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2311"/>
            <a:ext cx="10515600" cy="849249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Autres établissements </a:t>
            </a:r>
            <a:r>
              <a:rPr lang="fr-FR" sz="2400" b="1" dirty="0" smtClean="0"/>
              <a:t>publics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869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Sur 24 établissements recensés, seuls 2 ne bénéficient d’aucun avantage, 1 – BPI – a mis en place un système de contremarque et les agents de 6 établissements bénéficient de titres restaurant.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87" y="2744693"/>
            <a:ext cx="5762625" cy="3238500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83659123-2F03-4211-9D95-AE80C81A70A9}" type="slidenum">
              <a:rPr lang="fr-FR" smtClean="0"/>
              <a:t>7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34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2582" y="443136"/>
            <a:ext cx="10491218" cy="718152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Autres établissements </a:t>
            </a:r>
            <a:r>
              <a:rPr lang="fr-FR" sz="2400" b="1" dirty="0" smtClean="0"/>
              <a:t>publics - Détail</a:t>
            </a:r>
            <a:endParaRPr lang="fr-FR" sz="2400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FD24447-D13F-49DA-A8D4-3F0AAA3941C6}" type="slidenum">
              <a:rPr lang="fr-FR" smtClean="0"/>
              <a:t>8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0054" y="1133856"/>
            <a:ext cx="7602146" cy="511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1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45669"/>
            <a:ext cx="10655808" cy="668147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/>
              <a:t>SYNTHÈSE ÉTABLISSEMENTS PUBLICS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7992" y="813816"/>
            <a:ext cx="10655808" cy="5458968"/>
          </a:xfrm>
        </p:spPr>
        <p:txBody>
          <a:bodyPr>
            <a:normAutofit/>
          </a:bodyPr>
          <a:lstStyle/>
          <a:p>
            <a:r>
              <a:rPr lang="fr-FR" sz="1800" dirty="0" smtClean="0"/>
              <a:t>Sur 59 établissements publics interrogés : </a:t>
            </a:r>
          </a:p>
          <a:p>
            <a:r>
              <a:rPr lang="fr-FR" sz="1800" dirty="0" smtClean="0"/>
              <a:t>Restauration collective : 47 dont 1 cafétéria avec participation employeur</a:t>
            </a:r>
          </a:p>
          <a:p>
            <a:r>
              <a:rPr lang="fr-FR" sz="1800" dirty="0" smtClean="0"/>
              <a:t>Titres restaurant : 8</a:t>
            </a:r>
          </a:p>
          <a:p>
            <a:r>
              <a:rPr lang="fr-FR" sz="1800" dirty="0" smtClean="0"/>
              <a:t>Sans restauration transitoirement : 1</a:t>
            </a:r>
          </a:p>
          <a:p>
            <a:r>
              <a:rPr lang="fr-FR" sz="1800" dirty="0" smtClean="0"/>
              <a:t>Sans restauration collective ni titres restaurant : 2</a:t>
            </a:r>
          </a:p>
          <a:p>
            <a:r>
              <a:rPr lang="fr-FR" sz="1800" dirty="0" smtClean="0"/>
              <a:t>Autre : 1</a:t>
            </a:r>
          </a:p>
          <a:p>
            <a:endParaRPr lang="fr-FR" sz="1800" dirty="0"/>
          </a:p>
          <a:p>
            <a:endParaRPr lang="fr-FR" sz="18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42F8D26-AD83-4A03-B82C-CF37268F860C}" type="slidenum">
              <a:rPr lang="fr-FR" smtClean="0"/>
              <a:t>9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2975800"/>
            <a:ext cx="57531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87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556</Words>
  <Application>Microsoft Office PowerPoint</Application>
  <PresentationFormat>Grand écran</PresentationFormat>
  <Paragraphs>76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Thème Office</vt:lpstr>
      <vt:lpstr>Présentation PowerPoint</vt:lpstr>
      <vt:lpstr>Sommaire</vt:lpstr>
      <vt:lpstr>Écoles d’architecture</vt:lpstr>
      <vt:lpstr>Écoles d’architecture - détail</vt:lpstr>
      <vt:lpstr>Autres établissements d’enseignement</vt:lpstr>
      <vt:lpstr>Autres établissements d’enseignement - détail</vt:lpstr>
      <vt:lpstr>Autres établissements publics</vt:lpstr>
      <vt:lpstr>Autres établissements publics - Détail</vt:lpstr>
      <vt:lpstr>SYNTHÈSE ÉTABLISSEMENTS PUBLICS</vt:lpstr>
      <vt:lpstr>SYNTHÈSE ÉTABLISSEMENTS PUBLICS – Détail Liste établissements avec titres restaurant</vt:lpstr>
      <vt:lpstr>SYNTHÈSE ÉTABLISSEMENTS PUBLICS – Détail Liste établissements à suivre</vt:lpstr>
      <vt:lpstr>Service à compétence nationale</vt:lpstr>
      <vt:lpstr>Services à compétence nationale - Détail Sites avec restauration collective</vt:lpstr>
      <vt:lpstr>Services à compétence nationale - Détail Sites sans restauration collective</vt:lpstr>
      <vt:lpstr>Services à compétence nationale Synthèse</vt:lpstr>
      <vt:lpstr>Services à compétence nationale – Détail Liste structures à suivre</vt:lpstr>
      <vt:lpstr>Directions régionales des affaires culturelles Cartographie globale de la restauration collective</vt:lpstr>
      <vt:lpstr>Directions régionales des affaires culturelles Détail des sites sans restauration collective</vt:lpstr>
      <vt:lpstr>Directions régionales des affaires culturelles Bilan</vt:lpstr>
      <vt:lpstr>Directions régionales des affaires culturelles nationale – Détail Liste structures à suivre</vt:lpstr>
      <vt:lpstr>Structures à suivre DRAC – SCN - EPA</vt:lpstr>
      <vt:lpstr>Structures sans participation</vt:lpstr>
    </vt:vector>
  </TitlesOfParts>
  <Company>Ministère de la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Groupe de travail  logement social</dc:title>
  <dc:creator>patricia.fleury patricia.fleury</dc:creator>
  <cp:lastModifiedBy>FLEURY Patricia</cp:lastModifiedBy>
  <cp:revision>152</cp:revision>
  <cp:lastPrinted>2020-06-11T08:28:34Z</cp:lastPrinted>
  <dcterms:created xsi:type="dcterms:W3CDTF">2019-03-25T16:04:19Z</dcterms:created>
  <dcterms:modified xsi:type="dcterms:W3CDTF">2020-06-11T08:36:53Z</dcterms:modified>
</cp:coreProperties>
</file>