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304" r:id="rId5"/>
    <p:sldId id="337" r:id="rId6"/>
    <p:sldId id="340" r:id="rId7"/>
    <p:sldId id="341" r:id="rId8"/>
    <p:sldId id="343" r:id="rId9"/>
    <p:sldId id="320" r:id="rId10"/>
    <p:sldId id="321" r:id="rId11"/>
    <p:sldId id="322" r:id="rId12"/>
    <p:sldId id="332" r:id="rId13"/>
    <p:sldId id="333" r:id="rId1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5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809">
          <p15:clr>
            <a:srgbClr val="A4A3A4"/>
          </p15:clr>
        </p15:guide>
        <p15:guide id="4" orient="horz" pos="1785">
          <p15:clr>
            <a:srgbClr val="A4A3A4"/>
          </p15:clr>
        </p15:guide>
        <p15:guide id="5" pos="2490">
          <p15:clr>
            <a:srgbClr val="A4A3A4"/>
          </p15:clr>
        </p15:guide>
        <p15:guide id="6" pos="5510">
          <p15:clr>
            <a:srgbClr val="A4A3A4"/>
          </p15:clr>
        </p15:guide>
        <p15:guide id="7" pos="1131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N Coralie" initials="JC" lastIdx="1" clrIdx="0">
    <p:extLst>
      <p:ext uri="{19B8F6BF-5375-455C-9EA6-DF929625EA0E}">
        <p15:presenceInfo xmlns:p15="http://schemas.microsoft.com/office/powerpoint/2012/main" userId="S-1-5-21-4147346910-969577421-708852614-117660" providerId="AD"/>
      </p:ext>
    </p:extLst>
  </p:cmAuthor>
  <p:cmAuthor id="2" name="isabelle.gadrey isabelle.gadrey" initials="ii" lastIdx="13" clrIdx="1">
    <p:extLst>
      <p:ext uri="{19B8F6BF-5375-455C-9EA6-DF929625EA0E}">
        <p15:presenceInfo xmlns:p15="http://schemas.microsoft.com/office/powerpoint/2012/main" userId="isabelle.gadrey isabelle.gadrey" providerId="None"/>
      </p:ext>
    </p:extLst>
  </p:cmAuthor>
  <p:cmAuthor id="3" name="beaux-gulyas beaux-gulyas" initials="bb" lastIdx="14" clrIdx="2">
    <p:extLst>
      <p:ext uri="{19B8F6BF-5375-455C-9EA6-DF929625EA0E}">
        <p15:presenceInfo xmlns:p15="http://schemas.microsoft.com/office/powerpoint/2012/main" userId="beaux-gulyas beaux-guly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C09"/>
    <a:srgbClr val="578ED1"/>
    <a:srgbClr val="3B7BC9"/>
    <a:srgbClr val="83ACDD"/>
    <a:srgbClr val="99CCFF"/>
    <a:srgbClr val="EDF6F9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4" autoAdjust="0"/>
    <p:restoredTop sz="96265" autoAdjust="0"/>
  </p:normalViewPr>
  <p:slideViewPr>
    <p:cSldViewPr snapToGrid="0" showGuides="1">
      <p:cViewPr varScale="1">
        <p:scale>
          <a:sx n="116" d="100"/>
          <a:sy n="116" d="100"/>
        </p:scale>
        <p:origin x="474" y="108"/>
      </p:cViewPr>
      <p:guideLst>
        <p:guide orient="horz" pos="3085"/>
        <p:guide orient="horz" pos="4156"/>
        <p:guide orient="horz" pos="809"/>
        <p:guide orient="horz" pos="1785"/>
        <p:guide pos="2490"/>
        <p:guide pos="5510"/>
        <p:guide pos="1131"/>
        <p:guide pos="393"/>
      </p:guideLst>
    </p:cSldViewPr>
  </p:slideViewPr>
  <p:outlineViewPr>
    <p:cViewPr>
      <p:scale>
        <a:sx n="33" d="100"/>
        <a:sy n="33" d="100"/>
      </p:scale>
      <p:origin x="0" y="-8592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3F2720F5-7CD1-4ADE-9E56-83C4EAFFCA5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7FA399AA-945C-407D-A7D6-FBDC98C3F05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785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36072" y="1"/>
            <a:ext cx="9180072" cy="6857999"/>
          </a:xfrm>
          <a:prstGeom prst="rect">
            <a:avLst/>
          </a:prstGeom>
          <a:gradFill flip="none" rotWithShape="1">
            <a:gsLst>
              <a:gs pos="0">
                <a:srgbClr val="163F70"/>
              </a:gs>
              <a:gs pos="7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8002" y="2743200"/>
            <a:ext cx="4877697" cy="2570163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7956" y="5450682"/>
            <a:ext cx="4880177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07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7488" y="1902610"/>
            <a:ext cx="7260976" cy="450215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-1" y="1252356"/>
            <a:ext cx="1487489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487488" y="929895"/>
            <a:ext cx="7259636" cy="743694"/>
          </a:xfrm>
        </p:spPr>
        <p:txBody>
          <a:bodyPr anchor="t"/>
          <a:lstStyle>
            <a:lvl1pPr>
              <a:lnSpc>
                <a:spcPts val="3200"/>
              </a:lnSpc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8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888" y="1812505"/>
            <a:ext cx="8124576" cy="4785145"/>
          </a:xfrm>
        </p:spPr>
        <p:txBody>
          <a:bodyPr>
            <a:normAutofit/>
          </a:bodyPr>
          <a:lstStyle>
            <a:lvl1pPr marL="276225" indent="-276225">
              <a:lnSpc>
                <a:spcPts val="19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542925" indent="-257175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/>
            </a:lvl2pPr>
            <a:lvl3pPr>
              <a:lnSpc>
                <a:spcPts val="1900"/>
              </a:lnSpc>
              <a:spcBef>
                <a:spcPts val="600"/>
              </a:spcBef>
              <a:defRPr sz="1800"/>
            </a:lvl3pPr>
            <a:lvl4pPr>
              <a:lnSpc>
                <a:spcPts val="1900"/>
              </a:lnSpc>
              <a:spcBef>
                <a:spcPts val="600"/>
              </a:spcBef>
              <a:defRPr sz="1600"/>
            </a:lvl4pPr>
            <a:lvl5pPr>
              <a:lnSpc>
                <a:spcPts val="19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1251457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743694"/>
          </a:xfrm>
        </p:spPr>
        <p:txBody>
          <a:bodyPr anchor="t">
            <a:normAutofit/>
          </a:bodyPr>
          <a:lstStyle>
            <a:lvl1pPr>
              <a:lnSpc>
                <a:spcPts val="2800"/>
              </a:lnSpc>
              <a:defRPr sz="3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9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124075"/>
            <a:ext cx="4038600" cy="4002088"/>
          </a:xfrm>
        </p:spPr>
        <p:txBody>
          <a:bodyPr>
            <a:normAutofit/>
          </a:bodyPr>
          <a:lstStyle>
            <a:lvl1pPr marL="276225" indent="-276225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24075"/>
            <a:ext cx="4038600" cy="4002088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9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7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7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5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7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997314"/>
            <a:ext cx="3008313" cy="908050"/>
          </a:xfrm>
        </p:spPr>
        <p:txBody>
          <a:bodyPr anchor="t">
            <a:noAutofit/>
          </a:bodyPr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41750" y="949690"/>
            <a:ext cx="5111750" cy="5384800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542925" indent="-276225">
              <a:defRPr sz="2000"/>
            </a:lvl2pPr>
            <a:lvl3pPr marL="809625" indent="-266700">
              <a:defRPr sz="1800"/>
            </a:lvl3pPr>
            <a:lvl4pPr marL="1162050" indent="-352425">
              <a:defRPr sz="1600"/>
            </a:lvl4pPr>
            <a:lvl5pPr marL="1438275" indent="-276225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125" y="1905365"/>
            <a:ext cx="3008313" cy="44783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0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7" y="4800600"/>
            <a:ext cx="72596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7489" y="971549"/>
            <a:ext cx="7259636" cy="3756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7487" y="5367338"/>
            <a:ext cx="72596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22/10/2018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7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07704" y="989856"/>
            <a:ext cx="67687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07704" y="2132856"/>
            <a:ext cx="6779096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B5CD431-8979-40BA-906D-370E0EB62E2B}" type="datetimeFigureOut">
              <a:rPr lang="fr-FR" smtClean="0"/>
              <a:pPr/>
              <a:t>22/10/2018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18A3DE8-BFA3-4C80-A813-E33BBD8340D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8" y="67919"/>
            <a:ext cx="865058" cy="5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1940694" y="166152"/>
            <a:ext cx="2403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Ministère de la </a:t>
            </a:r>
            <a:r>
              <a:rPr lang="fr-FR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fr-FR" sz="16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6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55893" y="3022199"/>
            <a:ext cx="6188107" cy="263045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100" dirty="0"/>
              <a:t>Chantier « Administration stratège » </a:t>
            </a:r>
            <a:br>
              <a:rPr lang="fr-FR" sz="3100" dirty="0"/>
            </a:br>
            <a:r>
              <a:rPr lang="fr-FR" sz="3100" dirty="0"/>
              <a:t>centrale</a:t>
            </a:r>
            <a:br>
              <a:rPr lang="fr-FR" sz="31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2700" dirty="0"/>
              <a:t>Mission de réflexion et de propositions sur les missions et l’organisation de l’administration centrale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50772" y="5652655"/>
            <a:ext cx="5727408" cy="801933"/>
          </a:xfrm>
        </p:spPr>
        <p:txBody>
          <a:bodyPr/>
          <a:lstStyle/>
          <a:p>
            <a:pPr algn="ctr"/>
            <a:r>
              <a:rPr lang="fr-FR" sz="2400" b="1" dirty="0"/>
              <a:t>Scénarios proposés pour la fonction </a:t>
            </a:r>
            <a:r>
              <a:rPr lang="fr-FR" sz="2400" dirty="0"/>
              <a:t>«</a:t>
            </a:r>
            <a:r>
              <a:rPr lang="fr-FR" sz="2400" dirty="0">
                <a:solidFill>
                  <a:schemeClr val="bg1"/>
                </a:solidFill>
              </a:rPr>
              <a:t> </a:t>
            </a:r>
            <a:r>
              <a:rPr lang="fr-FR" sz="2400" b="1" dirty="0" smtClean="0">
                <a:solidFill>
                  <a:schemeClr val="bg1"/>
                </a:solidFill>
              </a:rPr>
              <a:t>Budget et chaîne de la dépense </a:t>
            </a:r>
            <a:r>
              <a:rPr lang="fr-FR" sz="24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40881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40760" y="4981932"/>
            <a:ext cx="8124576" cy="139393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800" dirty="0"/>
              <a:t>Facteurs clés de succès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400" b="0" dirty="0" smtClean="0">
                <a:solidFill>
                  <a:schemeClr val="tx1"/>
                </a:solidFill>
              </a:rPr>
              <a:t>Retour d’expérience de la transformation de la chaîne de la dépense au secrétariat général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400" b="0" dirty="0" smtClean="0">
                <a:solidFill>
                  <a:schemeClr val="tx1"/>
                </a:solidFill>
              </a:rPr>
              <a:t>Mise </a:t>
            </a:r>
            <a:r>
              <a:rPr lang="fr-FR" sz="1400" b="0" dirty="0">
                <a:solidFill>
                  <a:schemeClr val="tx1"/>
                </a:solidFill>
              </a:rPr>
              <a:t>en place d’une procédure d’accompagnement des agents concernés, d’un groupe de travail sur les outils et mise en place d’une charte de gestion avec les services métiers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fr-FR" sz="1300" b="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fr-FR" sz="1600" b="0" dirty="0">
              <a:solidFill>
                <a:schemeClr val="tx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46412"/>
            <a:ext cx="8123237" cy="59551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fr-FR" sz="2000" b="1" dirty="0"/>
              <a:t>Scénario 2:</a:t>
            </a:r>
            <a:r>
              <a:rPr lang="fr-FR" sz="2000" dirty="0"/>
              <a:t> </a:t>
            </a:r>
            <a:r>
              <a:rPr lang="fr-FR" sz="2000" b="1" dirty="0"/>
              <a:t>Transformation de la chaîne de la dépense en administration centrale </a:t>
            </a:r>
            <a:r>
              <a:rPr lang="fr-FR" sz="2000" dirty="0">
                <a:solidFill>
                  <a:srgbClr val="FF0000"/>
                </a:solidFill>
              </a:rPr>
              <a:t/>
            </a:r>
            <a:br>
              <a:rPr lang="fr-FR" sz="2000" dirty="0">
                <a:solidFill>
                  <a:srgbClr val="FF0000"/>
                </a:solidFill>
              </a:rPr>
            </a:br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736682"/>
              </p:ext>
            </p:extLst>
          </p:nvPr>
        </p:nvGraphicFramePr>
        <p:xfrm>
          <a:off x="183448" y="1607870"/>
          <a:ext cx="8839200" cy="319817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71528">
                  <a:extLst>
                    <a:ext uri="{9D8B030D-6E8A-4147-A177-3AD203B41FA5}">
                      <a16:colId xmlns="" xmlns:a16="http://schemas.microsoft.com/office/drawing/2014/main" val="4293603628"/>
                    </a:ext>
                  </a:extLst>
                </a:gridCol>
                <a:gridCol w="3234906">
                  <a:extLst>
                    <a:ext uri="{9D8B030D-6E8A-4147-A177-3AD203B41FA5}">
                      <a16:colId xmlns="" xmlns:a16="http://schemas.microsoft.com/office/drawing/2014/main" val="1912413147"/>
                    </a:ext>
                  </a:extLst>
                </a:gridCol>
                <a:gridCol w="3632766">
                  <a:extLst>
                    <a:ext uri="{9D8B030D-6E8A-4147-A177-3AD203B41FA5}">
                      <a16:colId xmlns="" xmlns:a16="http://schemas.microsoft.com/office/drawing/2014/main" val="3363531011"/>
                    </a:ext>
                  </a:extLst>
                </a:gridCol>
              </a:tblGrid>
              <a:tr h="302166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Opportunités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Limites / Ampleur du changement</a:t>
                      </a:r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67762728"/>
                  </a:ext>
                </a:extLst>
              </a:tr>
              <a:tr h="125618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00" b="1" i="0" dirty="0">
                          <a:solidFill>
                            <a:schemeClr val="tx1"/>
                          </a:solidFill>
                        </a:rPr>
                        <a:t>Impacts sur la qualité du service rendu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Identiques</a:t>
                      </a:r>
                      <a:r>
                        <a:rPr lang="fr-FR" sz="10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scénario 1 mais sur l’ensemble de l’administration centrale </a:t>
                      </a:r>
                      <a:endParaRPr lang="fr-FR" sz="10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Identiques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au scénario 1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69321578"/>
                  </a:ext>
                </a:extLst>
              </a:tr>
              <a:tr h="69231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00" b="1" i="0" dirty="0">
                          <a:solidFill>
                            <a:schemeClr val="tx1"/>
                          </a:solidFill>
                        </a:rPr>
                        <a:t>Impacts </a:t>
                      </a:r>
                      <a:r>
                        <a:rPr lang="fr-FR" sz="1000" b="1" i="0" baseline="0" dirty="0">
                          <a:solidFill>
                            <a:schemeClr val="tx1"/>
                          </a:solidFill>
                        </a:rPr>
                        <a:t>sur les effectifs (quantitatifs et qualitatifs)</a:t>
                      </a:r>
                      <a:endParaRPr lang="fr-FR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Identiques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au scénario 1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Mutualisations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possibles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Transferts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d’ETP de DG à SG même si maintien des agents dans les services métiers des DG 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718721583"/>
                  </a:ext>
                </a:extLst>
              </a:tr>
              <a:tr h="541808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00" b="1" i="0" dirty="0">
                          <a:solidFill>
                            <a:schemeClr val="tx1"/>
                          </a:solidFill>
                        </a:rPr>
                        <a:t>Impact</a:t>
                      </a:r>
                      <a:r>
                        <a:rPr lang="fr-FR" sz="1000" b="1" i="0" baseline="0" dirty="0">
                          <a:solidFill>
                            <a:schemeClr val="tx1"/>
                          </a:solidFill>
                        </a:rPr>
                        <a:t> sur les moyens financiers dédiés à la fonction</a:t>
                      </a:r>
                      <a:endParaRPr lang="fr-FR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Identiques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au scénario 1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Identiques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au scénario 1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5684353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00" b="1" i="0" dirty="0">
                          <a:solidFill>
                            <a:schemeClr val="tx1"/>
                          </a:solidFill>
                        </a:rPr>
                        <a:t>Coûts de transition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Plus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importants que scénario 1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Transferts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d’agents de DG à DG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Risques de perturbations pendant la période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de transition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33902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78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2385" y="1531907"/>
            <a:ext cx="7260976" cy="4502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Groupe de travail:</a:t>
            </a:r>
            <a:endParaRPr lang="fr-FR" dirty="0" smtClean="0"/>
          </a:p>
          <a:p>
            <a:pPr>
              <a:buFontTx/>
              <a:buChar char="-"/>
            </a:pPr>
            <a:r>
              <a:rPr lang="fr-FR" sz="1400" dirty="0" smtClean="0"/>
              <a:t>Christophe CHAUFFOUR (SG / SAFIG)</a:t>
            </a:r>
          </a:p>
          <a:p>
            <a:pPr>
              <a:buFontTx/>
              <a:buChar char="-"/>
            </a:pPr>
            <a:r>
              <a:rPr lang="fr-FR" sz="1400" dirty="0" smtClean="0"/>
              <a:t> Kevin RIFFAULT ( DGP/ SDAFIG)</a:t>
            </a:r>
            <a:endParaRPr lang="fr-FR" sz="1400" dirty="0"/>
          </a:p>
          <a:p>
            <a:pPr>
              <a:buFontTx/>
              <a:buChar char="-"/>
            </a:pPr>
            <a:r>
              <a:rPr lang="fr-FR" sz="1400" dirty="0" smtClean="0"/>
              <a:t>Sophie FAURE-WHARTON (DGCA/SDAFIG)</a:t>
            </a:r>
            <a:endParaRPr lang="fr-FR" sz="1400" dirty="0"/>
          </a:p>
          <a:p>
            <a:pPr>
              <a:buFontTx/>
              <a:buChar char="-"/>
            </a:pPr>
            <a:r>
              <a:rPr lang="fr-FR" sz="1400" dirty="0" smtClean="0"/>
              <a:t>Jean Baptiste GOURDIN (DGMIC)</a:t>
            </a:r>
          </a:p>
          <a:p>
            <a:pPr>
              <a:buFontTx/>
              <a:buChar char="-"/>
            </a:pPr>
            <a:r>
              <a:rPr lang="fr-FR" sz="1400" dirty="0" smtClean="0"/>
              <a:t>Fabrice DE BATTISTA (</a:t>
            </a:r>
            <a:r>
              <a:rPr lang="fr-FR" sz="1400" dirty="0" smtClean="0"/>
              <a:t>DGMIC/DAFG)</a:t>
            </a:r>
            <a:endParaRPr lang="fr-FR" sz="1400" dirty="0" smtClean="0"/>
          </a:p>
          <a:p>
            <a:pPr>
              <a:buFontTx/>
              <a:buChar char="-"/>
            </a:pPr>
            <a:r>
              <a:rPr lang="fr-FR" sz="1400" dirty="0" smtClean="0"/>
              <a:t>Benoit PROUVOST (SG/DPM)</a:t>
            </a:r>
          </a:p>
          <a:p>
            <a:pPr>
              <a:buFontTx/>
              <a:buChar char="-"/>
            </a:pPr>
            <a:endParaRPr lang="fr-FR" sz="1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Réunions </a:t>
            </a:r>
            <a:endParaRPr lang="fr-FR" b="1" dirty="0"/>
          </a:p>
          <a:p>
            <a:pPr>
              <a:buFontTx/>
              <a:buChar char="-"/>
            </a:pPr>
            <a:r>
              <a:rPr lang="fr-FR" sz="1400" dirty="0" smtClean="0"/>
              <a:t>Différentes bilatérales avec les </a:t>
            </a:r>
            <a:r>
              <a:rPr lang="fr-FR" sz="1400" dirty="0"/>
              <a:t>membres du GT</a:t>
            </a:r>
          </a:p>
          <a:p>
            <a:pPr>
              <a:buFontTx/>
              <a:buChar char="-"/>
            </a:pPr>
            <a:r>
              <a:rPr lang="fr-FR" sz="1400" dirty="0"/>
              <a:t>1 </a:t>
            </a:r>
            <a:r>
              <a:rPr lang="fr-FR" sz="1400" dirty="0" smtClean="0"/>
              <a:t>présentation </a:t>
            </a:r>
            <a:r>
              <a:rPr lang="fr-FR" sz="1400" dirty="0"/>
              <a:t>aux OS en juin (état des lieux)</a:t>
            </a:r>
          </a:p>
          <a:p>
            <a:pPr>
              <a:buFontTx/>
              <a:buChar char="-"/>
            </a:pPr>
            <a:endParaRPr lang="fr-FR" sz="1400" dirty="0" smtClean="0"/>
          </a:p>
          <a:p>
            <a:pPr marL="0" indent="0">
              <a:buNone/>
            </a:pP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" dirty="0">
                <a:solidFill>
                  <a:srgbClr val="002060"/>
                </a:solidFill>
                <a:latin typeface="Arial"/>
                <a:ea typeface="MS PGothic"/>
              </a:rPr>
              <a:t>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7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2385" y="1531907"/>
            <a:ext cx="7260976" cy="4502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Méthodologie :</a:t>
            </a:r>
          </a:p>
          <a:p>
            <a:pPr>
              <a:buFontTx/>
              <a:buChar char="-"/>
            </a:pPr>
            <a:r>
              <a:rPr lang="fr-FR" sz="1400" dirty="0" smtClean="0"/>
              <a:t>Concerne l’ensemble de la chaîne financière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400" dirty="0" smtClean="0"/>
              <a:t>Programmation et gestion budgétaires y compris les établissements publics et les DRAC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400" dirty="0" smtClean="0"/>
              <a:t>Gestion des actes jusqu’au comptable public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400" dirty="0" smtClean="0"/>
              <a:t>Exercice de la tutelle vis-à-vis des établissements publics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1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Répartition des emplois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1400" dirty="0"/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" dirty="0">
                <a:solidFill>
                  <a:srgbClr val="002060"/>
                </a:solidFill>
                <a:latin typeface="Arial"/>
                <a:ea typeface="MS PGothic"/>
              </a:rPr>
              <a:t>Introduction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716111"/>
              </p:ext>
            </p:extLst>
          </p:nvPr>
        </p:nvGraphicFramePr>
        <p:xfrm>
          <a:off x="576648" y="3753018"/>
          <a:ext cx="8048368" cy="2501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0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604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1257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DIRECTION</a:t>
                      </a:r>
                    </a:p>
                    <a:p>
                      <a:pPr algn="ctr"/>
                      <a:r>
                        <a:rPr lang="fr-FR" sz="1100" dirty="0" smtClean="0"/>
                        <a:t>----------------</a:t>
                      </a:r>
                    </a:p>
                    <a:p>
                      <a:pPr algn="ctr"/>
                      <a:r>
                        <a:rPr lang="fr-FR" sz="1100" dirty="0" smtClean="0"/>
                        <a:t>MISSIONS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RFFIM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DGP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DGCA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DGMIC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DGLFLF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SG</a:t>
                      </a:r>
                      <a:r>
                        <a:rPr lang="fr-FR" sz="1600" baseline="0" dirty="0" smtClean="0"/>
                        <a:t> (hors RFFIM)</a:t>
                      </a:r>
                      <a:endParaRPr lang="fr-FR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TOTAL</a:t>
                      </a:r>
                      <a:endParaRPr lang="fr-FR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257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Coordination</a:t>
                      </a:r>
                      <a:r>
                        <a:rPr lang="fr-FR" sz="1100" baseline="0" dirty="0" smtClean="0"/>
                        <a:t> budgétaire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7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6,5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2,5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6,5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24,5</a:t>
                      </a:r>
                      <a:endParaRPr lang="fr-FR" sz="16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257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Tutelle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17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-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39,5</a:t>
                      </a:r>
                      <a:endParaRPr lang="fr-FR" sz="16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257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Gestion</a:t>
                      </a:r>
                      <a:r>
                        <a:rPr lang="fr-FR" sz="1100" baseline="0" dirty="0" smtClean="0"/>
                        <a:t> des actes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27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8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10,5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11</a:t>
                      </a:r>
                      <a:endParaRPr lang="fr-FR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61</a:t>
                      </a:r>
                      <a:endParaRPr lang="fr-FR" sz="16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2579"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TOTAL</a:t>
                      </a:r>
                      <a:endParaRPr lang="fr-F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39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31,5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21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13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2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18,5</a:t>
                      </a:r>
                      <a:endParaRPr lang="fr-FR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/>
                        <a:t>125</a:t>
                      </a:r>
                      <a:endParaRPr lang="fr-FR" sz="16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21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2385" y="1531907"/>
            <a:ext cx="7260976" cy="45021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Constats :</a:t>
            </a:r>
          </a:p>
          <a:p>
            <a:pPr>
              <a:buFontTx/>
              <a:buChar char="-"/>
            </a:pPr>
            <a:r>
              <a:rPr lang="fr-FR" sz="1400" dirty="0" smtClean="0"/>
              <a:t>Une organisation qui s’inscrit dans un cadre interministériel contraint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200" dirty="0"/>
              <a:t>u</a:t>
            </a:r>
            <a:r>
              <a:rPr lang="fr-FR" sz="1200" dirty="0" smtClean="0"/>
              <a:t>ne </a:t>
            </a:r>
            <a:r>
              <a:rPr lang="fr-FR" sz="1200" dirty="0" smtClean="0"/>
              <a:t>dichotomie prévue par les textes entre le responsable de programme (DG et SGA) et le responsable de la fonction financière ministérielle (RFFIM qui est le SG et par délégation le </a:t>
            </a:r>
            <a:r>
              <a:rPr lang="fr-FR" sz="1200" dirty="0" smtClean="0"/>
              <a:t>SAFIG)</a:t>
            </a:r>
            <a:endParaRPr lang="fr-FR" sz="1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200" dirty="0"/>
              <a:t>l</a:t>
            </a:r>
            <a:r>
              <a:rPr lang="fr-FR" sz="1200" dirty="0" smtClean="0"/>
              <a:t>a </a:t>
            </a:r>
            <a:r>
              <a:rPr lang="fr-FR" sz="1200" dirty="0" smtClean="0"/>
              <a:t>séparation ordonnateur/comptable</a:t>
            </a:r>
          </a:p>
          <a:p>
            <a:pPr>
              <a:buFontTx/>
              <a:buChar char="-"/>
            </a:pPr>
            <a:r>
              <a:rPr lang="fr-FR" sz="1400" dirty="0" smtClean="0"/>
              <a:t>Des modes d’organisation qui </a:t>
            </a:r>
            <a:r>
              <a:rPr lang="fr-FR" sz="1400" dirty="0" smtClean="0"/>
              <a:t>restent </a:t>
            </a:r>
            <a:r>
              <a:rPr lang="fr-FR" sz="1400" dirty="0" smtClean="0"/>
              <a:t>divers par DG que ce soit pour la programmation et la gestion budgétaire, l’exercice de la tutelle ou la gestion des actes</a:t>
            </a:r>
          </a:p>
          <a:p>
            <a:pPr>
              <a:buFontTx/>
              <a:buChar char="-"/>
            </a:pPr>
            <a:r>
              <a:rPr lang="fr-FR" sz="1400" dirty="0" smtClean="0"/>
              <a:t>Des réformes déjà menées ou en cours pour améliorer la fonction « budget et chaîne de la </a:t>
            </a:r>
            <a:r>
              <a:rPr lang="fr-FR" sz="1400" dirty="0" smtClean="0"/>
              <a:t>dépense »</a:t>
            </a:r>
            <a:endParaRPr lang="fr-FR" sz="1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200" dirty="0" smtClean="0"/>
              <a:t>Modernisation de la programmation et de la gestion budgétaires (formalisation des procédures, charte de gestion, suivi des dépenses pluriannuelles et </a:t>
            </a:r>
            <a:r>
              <a:rPr lang="fr-FR" sz="1200" dirty="0" smtClean="0"/>
              <a:t>extrabudgétaires)</a:t>
            </a:r>
            <a:endParaRPr lang="fr-FR" sz="1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200" dirty="0" smtClean="0"/>
              <a:t>Modernisation de la chaîne de la dépense avec une feuille de route déclinées en 19 actions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200" dirty="0" smtClean="0"/>
              <a:t>Réforme de la tutelle avec une déconcentration de la tutelle administrative et financière du SG vers les DG et un recentrage du positionnement du SG sur les sujets transversaux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1400" dirty="0" smtClean="0"/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" dirty="0">
                <a:solidFill>
                  <a:srgbClr val="002060"/>
                </a:solidFill>
                <a:latin typeface="Arial"/>
                <a:ea typeface="MS PGothic"/>
              </a:rPr>
              <a:t>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669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2385" y="1531907"/>
            <a:ext cx="7260976" cy="45021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Des objectifs partagés :</a:t>
            </a:r>
          </a:p>
          <a:p>
            <a:pPr>
              <a:buFontTx/>
              <a:buChar char="-"/>
            </a:pPr>
            <a:r>
              <a:rPr lang="fr-FR" sz="1400" dirty="0"/>
              <a:t>a</a:t>
            </a:r>
            <a:r>
              <a:rPr lang="fr-FR" sz="1400" dirty="0" smtClean="0"/>
              <a:t>ssurer </a:t>
            </a:r>
            <a:r>
              <a:rPr lang="fr-FR" sz="1400" dirty="0" smtClean="0"/>
              <a:t>l’attractivité des métiers de la fonction financière et poursuivre la mise en place de plans de formation </a:t>
            </a:r>
            <a:r>
              <a:rPr lang="fr-FR" sz="1400" dirty="0" smtClean="0"/>
              <a:t>adaptés;</a:t>
            </a:r>
            <a:endParaRPr lang="fr-FR" sz="1400" dirty="0" smtClean="0"/>
          </a:p>
          <a:p>
            <a:pPr>
              <a:buFontTx/>
              <a:buChar char="-"/>
            </a:pPr>
            <a:r>
              <a:rPr lang="fr-FR" sz="1400" dirty="0"/>
              <a:t>p</a:t>
            </a:r>
            <a:r>
              <a:rPr lang="fr-FR" sz="1400" dirty="0" smtClean="0"/>
              <a:t>arachever </a:t>
            </a:r>
            <a:r>
              <a:rPr lang="fr-FR" sz="1400" dirty="0" smtClean="0"/>
              <a:t>la réforme de la tutelle et mieux outiller l’administration centrale dans cet exercice </a:t>
            </a:r>
            <a:r>
              <a:rPr lang="fr-FR" sz="1400" dirty="0" smtClean="0"/>
              <a:t>;</a:t>
            </a:r>
            <a:endParaRPr lang="fr-FR" sz="1400" dirty="0" smtClean="0"/>
          </a:p>
          <a:p>
            <a:pPr>
              <a:buFontTx/>
              <a:buChar char="-"/>
            </a:pPr>
            <a:r>
              <a:rPr lang="fr-FR" sz="1400" dirty="0"/>
              <a:t>p</a:t>
            </a:r>
            <a:r>
              <a:rPr lang="fr-FR" sz="1400" dirty="0" smtClean="0"/>
              <a:t>oursuivre </a:t>
            </a:r>
            <a:r>
              <a:rPr lang="fr-FR" sz="1400" dirty="0" smtClean="0"/>
              <a:t>la modernisation de la chaîne de la dépense au travers d’une meilleure articulation entre les services métiers et le bureau de la qualité comptable </a:t>
            </a:r>
          </a:p>
          <a:p>
            <a:pPr>
              <a:buFontTx/>
              <a:buChar char="-"/>
            </a:pPr>
            <a:r>
              <a:rPr lang="fr-FR" sz="1400" dirty="0"/>
              <a:t>p</a:t>
            </a:r>
            <a:r>
              <a:rPr lang="fr-FR" sz="1400" dirty="0" smtClean="0"/>
              <a:t>oursuivre </a:t>
            </a:r>
            <a:r>
              <a:rPr lang="fr-FR" sz="1400" dirty="0" smtClean="0"/>
              <a:t>le renforcement des compétences et de l’expertise du ministère de la Culture dans le suivi des dépenses extrabudgétaires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" dirty="0">
                <a:solidFill>
                  <a:srgbClr val="002060"/>
                </a:solidFill>
                <a:latin typeface="Arial"/>
                <a:ea typeface="MS PGothic"/>
              </a:rPr>
              <a:t>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23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Scénarios </a:t>
            </a:r>
            <a:r>
              <a:rPr lang="fr-FR" sz="2400" dirty="0" smtClean="0"/>
              <a:t>identifiés</a:t>
            </a:r>
            <a:endParaRPr lang="fr-FR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40178" y="1600688"/>
            <a:ext cx="289554" cy="450215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 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65915"/>
              </p:ext>
            </p:extLst>
          </p:nvPr>
        </p:nvGraphicFramePr>
        <p:xfrm>
          <a:off x="156519" y="1504088"/>
          <a:ext cx="8756822" cy="240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6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29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13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 </a:t>
                      </a:r>
                      <a:r>
                        <a:rPr lang="fr-FR" baseline="0" dirty="0" smtClean="0"/>
                        <a:t> des différents scénarios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1329">
                <a:tc>
                  <a:txBody>
                    <a:bodyPr/>
                    <a:lstStyle/>
                    <a:p>
                      <a:r>
                        <a:rPr lang="fr-FR" dirty="0" smtClean="0"/>
                        <a:t>Scénario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</a:t>
                      </a:r>
                      <a:r>
                        <a:rPr lang="fr-FR" baseline="0" dirty="0" smtClean="0"/>
                        <a:t> de la chaîne de la dépense au secrétariat général au travers d’une intégration du service prescripteur mutualisé au BQC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329">
                <a:tc>
                  <a:txBody>
                    <a:bodyPr/>
                    <a:lstStyle/>
                    <a:p>
                      <a:r>
                        <a:rPr lang="fr-FR" dirty="0" smtClean="0"/>
                        <a:t>Scénario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</a:t>
                      </a:r>
                      <a:r>
                        <a:rPr lang="fr-FR" baseline="0" dirty="0" smtClean="0"/>
                        <a:t> de la chaîne de la dépense ministérielle sur la base d’un retour d’expérience du scénario 1 faisant du BQC le service prescripteur de l’ensemble de l’administration centrale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90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2000" b="1" dirty="0"/>
              <a:t>Scénario 1</a:t>
            </a:r>
            <a:r>
              <a:rPr lang="fr-FR" sz="2000" dirty="0" smtClean="0"/>
              <a:t>: Transformation de la chaîne de la dépense du secrétariat général</a:t>
            </a: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457201" y="1673587"/>
            <a:ext cx="8137524" cy="250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76225" indent="-276225">
              <a:lnSpc>
                <a:spcPts val="19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synthétique:</a:t>
            </a:r>
          </a:p>
          <a:p>
            <a:r>
              <a:rPr lang="fr-FR" sz="1200" dirty="0">
                <a:solidFill>
                  <a:schemeClr val="tx1"/>
                </a:solidFill>
              </a:rPr>
              <a:t>Ce scénario est basé sur </a:t>
            </a:r>
            <a:r>
              <a:rPr lang="fr-FR" sz="1200" dirty="0" smtClean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Une réflexion </a:t>
            </a:r>
            <a:r>
              <a:rPr lang="fr-FR" sz="1200" dirty="0" smtClean="0">
                <a:solidFill>
                  <a:schemeClr val="tx1"/>
                </a:solidFill>
              </a:rPr>
              <a:t>spécifique </a:t>
            </a:r>
            <a:r>
              <a:rPr lang="fr-FR" sz="1200" dirty="0" smtClean="0">
                <a:solidFill>
                  <a:schemeClr val="tx1"/>
                </a:solidFill>
              </a:rPr>
              <a:t>aux directions générales pour améliorer l’organisation de la programmation et gestion budgétaire  au titre de leurs fonctions de RPROG et des travaux sur l’exercice de la tutelle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Une réflexion propre au secrétariat sur les fonctions relative à la programmation budgétaire et de gestion des actes avec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fr-FR" sz="1200" dirty="0">
                <a:solidFill>
                  <a:schemeClr val="tx1"/>
                </a:solidFill>
              </a:rPr>
              <a:t>l</a:t>
            </a:r>
            <a:r>
              <a:rPr lang="fr-FR" sz="1200" dirty="0" smtClean="0">
                <a:solidFill>
                  <a:schemeClr val="tx1"/>
                </a:solidFill>
              </a:rPr>
              <a:t>a mutualisation au sein du DABS de l’ensemble des productions budgétaires avec maintien d’un SG « programme » auprès du secrétaire général adjoint, responsable du programme « transmission et démocratisation culturelle » et     </a:t>
            </a:r>
            <a:r>
              <a:rPr lang="fr-FR" sz="1200" dirty="0" smtClean="0">
                <a:solidFill>
                  <a:schemeClr val="tx1"/>
                </a:solidFill>
              </a:rPr>
              <a:t> »recherche </a:t>
            </a:r>
            <a:r>
              <a:rPr lang="fr-FR" sz="1200" dirty="0" smtClean="0">
                <a:solidFill>
                  <a:schemeClr val="tx1"/>
                </a:solidFill>
              </a:rPr>
              <a:t>culturelle et culture scientifique »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fr-FR" sz="1200" dirty="0" smtClean="0">
                <a:solidFill>
                  <a:schemeClr val="tx1"/>
                </a:solidFill>
              </a:rPr>
              <a:t>Intégration au sein du BQC des fonctions du service prescripteur mutualisé avec des correspondants dans les services métiers du SG ayant une taille critique (autorité hiérarchique du BQC conjuguée à une autorité fonctionnelle du service métier )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1" y="4176242"/>
            <a:ext cx="8137524" cy="362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fr-FR" b="1" strike="sngStrike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1" y="4218641"/>
            <a:ext cx="8289923" cy="252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76225" indent="-276225">
              <a:lnSpc>
                <a:spcPts val="19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Mesures d’accompagnement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nécessaires à la mise en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œuvre: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ts val="1900"/>
              </a:lnSpc>
              <a:spcAft>
                <a:spcPts val="600"/>
              </a:spcAft>
              <a:buClr>
                <a:srgbClr val="578ED1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Accompagnement RH spécifique des agents concernés au service prescripteur mutualisé (entretiens, revue des fiches de postes en fonction des souhaits exprimés par les agents) </a:t>
            </a:r>
          </a:p>
          <a:p>
            <a:pPr marL="285750" lvl="0" indent="-285750" algn="just">
              <a:lnSpc>
                <a:spcPts val="1900"/>
              </a:lnSpc>
              <a:spcAft>
                <a:spcPts val="600"/>
              </a:spcAft>
              <a:buClr>
                <a:srgbClr val="578ED1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Des entretiens </a:t>
            </a:r>
            <a:r>
              <a:rPr lang="fr-FR" sz="1200" dirty="0" smtClean="0">
                <a:solidFill>
                  <a:schemeClr val="tx1"/>
                </a:solidFill>
              </a:rPr>
              <a:t>avec </a:t>
            </a:r>
            <a:r>
              <a:rPr lang="fr-FR" sz="1200" dirty="0">
                <a:solidFill>
                  <a:schemeClr val="tx1"/>
                </a:solidFill>
              </a:rPr>
              <a:t>chaque service métier pour déterminer le nombre de correspondants financiers nécessaires au </a:t>
            </a:r>
            <a:r>
              <a:rPr lang="fr-FR" sz="1200" dirty="0" smtClean="0">
                <a:solidFill>
                  <a:schemeClr val="tx1"/>
                </a:solidFill>
              </a:rPr>
              <a:t>bon fonctionnement du service, le périmètre </a:t>
            </a:r>
            <a:r>
              <a:rPr lang="fr-FR" sz="1200" dirty="0">
                <a:solidFill>
                  <a:schemeClr val="tx1"/>
                </a:solidFill>
              </a:rPr>
              <a:t>des prestations de service attendues du </a:t>
            </a:r>
            <a:r>
              <a:rPr lang="fr-FR" sz="1200" dirty="0" smtClean="0">
                <a:solidFill>
                  <a:schemeClr val="tx1"/>
                </a:solidFill>
              </a:rPr>
              <a:t>BQC, la définition </a:t>
            </a:r>
            <a:r>
              <a:rPr lang="fr-FR" sz="1200" dirty="0">
                <a:solidFill>
                  <a:schemeClr val="tx1"/>
                </a:solidFill>
              </a:rPr>
              <a:t>des règles d’organisation et de modalités de travail entre le service métier et le </a:t>
            </a:r>
            <a:r>
              <a:rPr lang="fr-FR" sz="1200" dirty="0" smtClean="0">
                <a:solidFill>
                  <a:schemeClr val="tx1"/>
                </a:solidFill>
              </a:rPr>
              <a:t>BQC. </a:t>
            </a:r>
            <a:endParaRPr lang="fr-FR" sz="1000" dirty="0" smtClean="0">
              <a:solidFill>
                <a:schemeClr val="tx1"/>
              </a:solidFill>
            </a:endParaRPr>
          </a:p>
          <a:p>
            <a:pPr marL="285750" lvl="0" indent="-285750">
              <a:lnSpc>
                <a:spcPts val="1900"/>
              </a:lnSpc>
              <a:spcAft>
                <a:spcPts val="600"/>
              </a:spcAft>
              <a:buClr>
                <a:srgbClr val="578ED1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Réflexion aussi sur les outils et mise en place de plans de formation</a:t>
            </a:r>
          </a:p>
          <a:p>
            <a:pPr marL="285750" lvl="0" indent="-285750" algn="just">
              <a:lnSpc>
                <a:spcPts val="1900"/>
              </a:lnSpc>
              <a:spcAft>
                <a:spcPts val="600"/>
              </a:spcAft>
              <a:buClr>
                <a:srgbClr val="578ED1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juridique des arrêtés (le BQC est déjà ordonnateur principal délégué du ministre par arrêté du 17 novembre 2009 relative aux missions du secrétariat général)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9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25275" y="5657497"/>
            <a:ext cx="8124576" cy="88298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Facteurs clés de succès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200" b="0" dirty="0" smtClean="0">
                <a:solidFill>
                  <a:schemeClr val="tx1"/>
                </a:solidFill>
              </a:rPr>
              <a:t>Mise </a:t>
            </a:r>
            <a:r>
              <a:rPr lang="fr-FR" sz="1200" b="0" dirty="0">
                <a:solidFill>
                  <a:schemeClr val="tx1"/>
                </a:solidFill>
              </a:rPr>
              <a:t>en place d’une </a:t>
            </a:r>
            <a:r>
              <a:rPr lang="fr-FR" sz="1200" b="0" dirty="0" smtClean="0">
                <a:solidFill>
                  <a:schemeClr val="tx1"/>
                </a:solidFill>
              </a:rPr>
              <a:t>procédure d’accompagnement des agents concernés, d’un groupe de travail sur les outils et mise en place d’une charte de gestion avec les services métiers</a:t>
            </a:r>
            <a:endParaRPr lang="fr-FR" sz="12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fr-FR" sz="1200" b="0" dirty="0">
              <a:solidFill>
                <a:schemeClr val="tx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2000" b="1" dirty="0"/>
              <a:t>Scénario </a:t>
            </a:r>
            <a:r>
              <a:rPr lang="fr-FR" sz="2000" b="1" dirty="0" smtClean="0"/>
              <a:t>1</a:t>
            </a:r>
            <a:r>
              <a:rPr lang="fr-FR" sz="2000" dirty="0" smtClean="0"/>
              <a:t>: Transformation de la chaîne de la dépense au Secrétariat général </a:t>
            </a: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259672"/>
              </p:ext>
            </p:extLst>
          </p:nvPr>
        </p:nvGraphicFramePr>
        <p:xfrm>
          <a:off x="99978" y="1734973"/>
          <a:ext cx="8839200" cy="381982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64826">
                  <a:extLst>
                    <a:ext uri="{9D8B030D-6E8A-4147-A177-3AD203B41FA5}">
                      <a16:colId xmlns="" xmlns:a16="http://schemas.microsoft.com/office/drawing/2014/main" val="4293603628"/>
                    </a:ext>
                  </a:extLst>
                </a:gridCol>
                <a:gridCol w="3865667">
                  <a:extLst>
                    <a:ext uri="{9D8B030D-6E8A-4147-A177-3AD203B41FA5}">
                      <a16:colId xmlns="" xmlns:a16="http://schemas.microsoft.com/office/drawing/2014/main" val="1912413147"/>
                    </a:ext>
                  </a:extLst>
                </a:gridCol>
                <a:gridCol w="2708707">
                  <a:extLst>
                    <a:ext uri="{9D8B030D-6E8A-4147-A177-3AD203B41FA5}">
                      <a16:colId xmlns="" xmlns:a16="http://schemas.microsoft.com/office/drawing/2014/main" val="3363531011"/>
                    </a:ext>
                  </a:extLst>
                </a:gridCol>
              </a:tblGrid>
              <a:tr h="369469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Opportunités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Limites / Ampleur du changement</a:t>
                      </a:r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67762728"/>
                  </a:ext>
                </a:extLst>
              </a:tr>
              <a:tr h="162858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</a:rPr>
                        <a:t>Impacts sur la qualité du service rendu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Diffusion des bonnes pratiques et intégration accrue de la chaîne de la dépense par le rattachement au BQC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Prise en compte renforcée des problématiques métiers et gestion de proximité par l’intégration fonctionnelle des agents dans les services métiers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Harmonisation accrue des procédures entre services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Appui renforcé des services métiers  de la part du BQC en matière de suivi budgétaire (restitutions, suivi des marchés, etc.)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dirty="0" smtClean="0">
                          <a:solidFill>
                            <a:schemeClr val="tx1"/>
                          </a:solidFill>
                        </a:rPr>
                        <a:t>Difficultés liées à l’articulation</a:t>
                      </a: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 entre autorité hiérarchique et fonctionnelle </a:t>
                      </a:r>
                      <a:endParaRPr lang="fr-FR" sz="11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dirty="0" smtClean="0">
                          <a:solidFill>
                            <a:schemeClr val="tx1"/>
                          </a:solidFill>
                        </a:rPr>
                        <a:t>Organiser</a:t>
                      </a: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 des binômes pour assurer la continuité du service pour les structures qui ne disposeraient que d’un correspondant au regard des dossiers traités </a:t>
                      </a: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69321578"/>
                  </a:ext>
                </a:extLst>
              </a:tr>
              <a:tr h="85164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</a:rPr>
                        <a:t>Impacts </a:t>
                      </a:r>
                      <a:r>
                        <a:rPr lang="fr-FR" sz="1100" b="1" i="0" baseline="0" dirty="0">
                          <a:solidFill>
                            <a:schemeClr val="tx1"/>
                          </a:solidFill>
                        </a:rPr>
                        <a:t>sur les effectifs (quantitatifs et qualitatifs)</a:t>
                      </a:r>
                      <a:endParaRPr lang="fr-FR" sz="11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Diffusion des bonnes pratiques, professionnalisation renforcée au travers de la constitution d’un pôle d’animation et mutualisation du réseau des cellules financières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dirty="0" smtClean="0">
                          <a:solidFill>
                            <a:schemeClr val="tx1"/>
                          </a:solidFill>
                        </a:rPr>
                        <a:t>Mutualisations</a:t>
                      </a: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 possibles</a:t>
                      </a: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718721583"/>
                  </a:ext>
                </a:extLst>
              </a:tr>
              <a:tr h="48620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</a:rPr>
                        <a:t>Impact</a:t>
                      </a:r>
                      <a:r>
                        <a:rPr lang="fr-FR" sz="1100" b="1" i="0" baseline="0" dirty="0">
                          <a:solidFill>
                            <a:schemeClr val="tx1"/>
                          </a:solidFill>
                        </a:rPr>
                        <a:t> sur les moyens financiers dédiés à la fonction</a:t>
                      </a:r>
                      <a:endParaRPr lang="fr-FR" sz="11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baseline="0" dirty="0" smtClean="0">
                          <a:solidFill>
                            <a:schemeClr val="tx1"/>
                          </a:solidFill>
                        </a:rPr>
                        <a:t>Rationalisation </a:t>
                      </a:r>
                      <a:r>
                        <a:rPr lang="fr-FR" sz="1100" i="0" baseline="0" dirty="0">
                          <a:solidFill>
                            <a:schemeClr val="tx1"/>
                          </a:solidFill>
                        </a:rPr>
                        <a:t>de la gestion</a:t>
                      </a: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dirty="0" smtClean="0">
                          <a:solidFill>
                            <a:schemeClr val="tx1"/>
                          </a:solidFill>
                        </a:rPr>
                        <a:t>Economies d’échelle très marginales</a:t>
                      </a: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5684353"/>
                  </a:ext>
                </a:extLst>
              </a:tr>
              <a:tr h="33523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</a:rPr>
                        <a:t>Coûts de transition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i="0" dirty="0" smtClean="0">
                          <a:solidFill>
                            <a:schemeClr val="tx1"/>
                          </a:solidFill>
                        </a:rPr>
                        <a:t>moyens</a:t>
                      </a: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33902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1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6237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2000" b="1" dirty="0"/>
              <a:t>Scénario 2</a:t>
            </a:r>
            <a:r>
              <a:rPr lang="fr-FR" sz="2000" b="1" dirty="0" smtClean="0"/>
              <a:t>: Transformation de la chaîne de la dépense en administration centrale </a:t>
            </a:r>
            <a:r>
              <a:rPr lang="fr-FR" sz="2000" dirty="0">
                <a:solidFill>
                  <a:srgbClr val="FF0000"/>
                </a:solidFill>
              </a:rPr>
              <a:t/>
            </a:r>
            <a:br>
              <a:rPr lang="fr-FR" sz="2000" dirty="0">
                <a:solidFill>
                  <a:srgbClr val="FF0000"/>
                </a:solidFill>
              </a:rPr>
            </a:b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690686"/>
            <a:ext cx="8137524" cy="4227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76225" indent="-276225">
              <a:lnSpc>
                <a:spcPts val="1900"/>
              </a:lnSpc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synthétique:</a:t>
            </a:r>
            <a:endParaRPr lang="fr-FR" sz="12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Scénario identique au scénario 1  pour les fonctions budgétaires et de tutelle 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Le deuxième scénario vise à étendre l’intégration </a:t>
            </a:r>
            <a:r>
              <a:rPr lang="fr-FR" sz="1200" dirty="0" smtClean="0">
                <a:solidFill>
                  <a:schemeClr val="tx1"/>
                </a:solidFill>
              </a:rPr>
              <a:t>des services prescripteurs </a:t>
            </a:r>
            <a:r>
              <a:rPr lang="fr-FR" sz="1200" dirty="0" smtClean="0">
                <a:solidFill>
                  <a:schemeClr val="tx1"/>
                </a:solidFill>
              </a:rPr>
              <a:t>au sein du bureau de la qualité comptable à toutes les directions générales sur la base après un </a:t>
            </a:r>
            <a:r>
              <a:rPr lang="fr-FR" sz="1200" dirty="0" smtClean="0">
                <a:solidFill>
                  <a:schemeClr val="tx1"/>
                </a:solidFill>
              </a:rPr>
              <a:t>retour d’expérience sur l’expérimentation menée au sein du SG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Un </a:t>
            </a:r>
            <a:r>
              <a:rPr lang="fr-FR" sz="1200" dirty="0" smtClean="0">
                <a:solidFill>
                  <a:schemeClr val="tx1"/>
                </a:solidFill>
              </a:rPr>
              <a:t>rééquilibrage des ETP </a:t>
            </a:r>
            <a:r>
              <a:rPr lang="fr-FR" sz="1200" dirty="0" smtClean="0">
                <a:solidFill>
                  <a:schemeClr val="tx1"/>
                </a:solidFill>
              </a:rPr>
              <a:t>entre DG et SG doit </a:t>
            </a:r>
            <a:r>
              <a:rPr lang="fr-FR" sz="1200" dirty="0" smtClean="0">
                <a:solidFill>
                  <a:schemeClr val="tx1"/>
                </a:solidFill>
              </a:rPr>
              <a:t>être réalisé au regard de la dimension des DG.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1" y="4385788"/>
            <a:ext cx="8137524" cy="903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553815"/>
            <a:ext cx="8061325" cy="13648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76225" indent="-276225">
              <a:lnSpc>
                <a:spcPts val="19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Prérequis nécessaires à la mise en œuvre du scénario:</a:t>
            </a:r>
          </a:p>
          <a:p>
            <a:pPr marL="276225" indent="-276225">
              <a:lnSpc>
                <a:spcPts val="19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 social</a:t>
            </a:r>
          </a:p>
          <a:p>
            <a:pPr marL="276225" indent="-276225">
              <a:lnSpc>
                <a:spcPts val="19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juridiques des arrêtés.</a:t>
            </a:r>
          </a:p>
          <a:p>
            <a:pPr marL="276225" indent="-276225">
              <a:lnSpc>
                <a:spcPts val="19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Rééquilibrage entre les DG des ETP nécessaires.</a:t>
            </a:r>
          </a:p>
          <a:p>
            <a:pPr marL="276225" indent="-276225">
              <a:lnSpc>
                <a:spcPts val="1900"/>
              </a:lnSpc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fr-FR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65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-MCC-2017.pptx" id="{CCE3152F-16B9-4D78-A037-A503478CD3D3}" vid="{B4C03DD0-EF27-46EB-A928-6C5F145E763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EC900FCAFB3643BDC25284A3FE46A2" ma:contentTypeVersion="0" ma:contentTypeDescription="Crée un document." ma:contentTypeScope="" ma:versionID="80ddbb23ea61929b8d4aee039d175e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2EB5EA-0BC5-4F12-A951-F3FA71AD8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DF19C67-959A-4AFC-AC4E-F23580853C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D4AD75-062B-4C3A-AD6B-8AD564D787B6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Masque-MCC-2017</Template>
  <TotalTime>10649</TotalTime>
  <Words>1081</Words>
  <Application>Microsoft Office PowerPoint</Application>
  <PresentationFormat>Affichage à l'écran (4:3)</PresentationFormat>
  <Paragraphs>152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Arial Narrow</vt:lpstr>
      <vt:lpstr>Calibri</vt:lpstr>
      <vt:lpstr>Courier New</vt:lpstr>
      <vt:lpstr>Wingdings</vt:lpstr>
      <vt:lpstr>Thème Office</vt:lpstr>
      <vt:lpstr>Chantier « Administration stratège »  centrale  Mission de réflexion et de propositions sur les missions et l’organisation de l’administration centrale</vt:lpstr>
      <vt:lpstr>Introduction</vt:lpstr>
      <vt:lpstr>Introduction</vt:lpstr>
      <vt:lpstr>Introduction</vt:lpstr>
      <vt:lpstr>Introduction</vt:lpstr>
      <vt:lpstr>Scénarios identifiés</vt:lpstr>
      <vt:lpstr>Scénario 1: Transformation de la chaîne de la dépense du secrétariat général</vt:lpstr>
      <vt:lpstr>Scénario 1: Transformation de la chaîne de la dépense au Secrétariat général </vt:lpstr>
      <vt:lpstr>Scénario 2: Transformation de la chaîne de la dépense en administration centrale  </vt:lpstr>
      <vt:lpstr>Scénario 2: Transformation de la chaîne de la dépense en administration centrale  </vt:lpstr>
    </vt:vector>
  </TitlesOfParts>
  <Company>Ministère de la Culture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COMITE DE DIRECTION du ministère de la Culture  Contribution ministérielle aux travaux du CAP 221</dc:title>
  <dc:creator>yvan.navarro</dc:creator>
  <cp:lastModifiedBy>gregory.cazalet</cp:lastModifiedBy>
  <cp:revision>626</cp:revision>
  <cp:lastPrinted>2018-10-22T13:42:12Z</cp:lastPrinted>
  <dcterms:created xsi:type="dcterms:W3CDTF">2017-10-12T15:15:46Z</dcterms:created>
  <dcterms:modified xsi:type="dcterms:W3CDTF">2018-10-22T16:42:16Z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0x0101000FEC900FCAFB3643BDC25284A3FE46A2</vt:lpwstr>
  </property>
</Properties>
</file>