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65" r:id="rId5"/>
    <p:sldId id="266" r:id="rId6"/>
    <p:sldId id="267" r:id="rId7"/>
    <p:sldId id="268" r:id="rId8"/>
    <p:sldId id="269" r:id="rId9"/>
    <p:sldId id="270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36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0" y="0"/>
            <a:ext cx="9143280" cy="719280"/>
          </a:xfrm>
          <a:prstGeom prst="rect">
            <a:avLst/>
          </a:prstGeom>
          <a:gradFill>
            <a:gsLst>
              <a:gs pos="0">
                <a:srgbClr val="204674"/>
              </a:gs>
              <a:gs pos="100000">
                <a:srgbClr val="578ED1"/>
              </a:gs>
            </a:gsLst>
            <a:lin ang="8100000"/>
          </a:gra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Picture 2"/>
          <p:cNvPicPr/>
          <p:nvPr/>
        </p:nvPicPr>
        <p:blipFill>
          <a:blip r:embed="rId14"/>
          <a:stretch/>
        </p:blipFill>
        <p:spPr>
          <a:xfrm>
            <a:off x="623160" y="68040"/>
            <a:ext cx="864360" cy="587160"/>
          </a:xfrm>
          <a:prstGeom prst="rect">
            <a:avLst/>
          </a:prstGeom>
          <a:ln>
            <a:noFill/>
          </a:ln>
        </p:spPr>
      </p:pic>
      <p:sp>
        <p:nvSpPr>
          <p:cNvPr id="2" name="CustomShape 2"/>
          <p:cNvSpPr/>
          <p:nvPr/>
        </p:nvSpPr>
        <p:spPr>
          <a:xfrm>
            <a:off x="1951920" y="166320"/>
            <a:ext cx="237996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DDE8F6"/>
                </a:solidFill>
                <a:latin typeface="Arial"/>
                <a:ea typeface="DejaVu Sans"/>
              </a:rPr>
              <a:t>Ministère de la </a:t>
            </a:r>
            <a:r>
              <a:rPr lang="fr-FR" sz="2000" b="0" strike="noStrike" spc="-1">
                <a:solidFill>
                  <a:srgbClr val="DDE8F6"/>
                </a:solidFill>
                <a:latin typeface="Arial"/>
                <a:ea typeface="DejaVu Sans"/>
              </a:rPr>
              <a:t>Culture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" name="CustomShape 3"/>
          <p:cNvSpPr/>
          <p:nvPr/>
        </p:nvSpPr>
        <p:spPr>
          <a:xfrm>
            <a:off x="-36000" y="0"/>
            <a:ext cx="9179280" cy="6857280"/>
          </a:xfrm>
          <a:prstGeom prst="rect">
            <a:avLst/>
          </a:prstGeom>
          <a:gradFill>
            <a:gsLst>
              <a:gs pos="0">
                <a:srgbClr val="578ED1"/>
              </a:gs>
              <a:gs pos="100000">
                <a:srgbClr val="163F70"/>
              </a:gs>
            </a:gsLst>
            <a:lin ang="0"/>
          </a:gra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" name="Image 5"/>
          <p:cNvPicPr/>
          <p:nvPr/>
        </p:nvPicPr>
        <p:blipFill>
          <a:blip r:embed="rId15"/>
          <a:stretch/>
        </p:blipFill>
        <p:spPr>
          <a:xfrm>
            <a:off x="3996360" y="584640"/>
            <a:ext cx="1078920" cy="1387080"/>
          </a:xfrm>
          <a:prstGeom prst="rect">
            <a:avLst/>
          </a:prstGeom>
          <a:ln>
            <a:noFill/>
          </a:ln>
        </p:spPr>
      </p:pic>
      <p:pic>
        <p:nvPicPr>
          <p:cNvPr id="5" name="Picture 2"/>
          <p:cNvPicPr/>
          <p:nvPr/>
        </p:nvPicPr>
        <p:blipFill>
          <a:blip r:embed="rId16"/>
          <a:stretch/>
        </p:blipFill>
        <p:spPr>
          <a:xfrm>
            <a:off x="-163080" y="0"/>
            <a:ext cx="3586320" cy="6857280"/>
          </a:xfrm>
          <a:prstGeom prst="rect">
            <a:avLst/>
          </a:prstGeom>
          <a:ln>
            <a:noFill/>
          </a:ln>
        </p:spPr>
      </p:pic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623880" y="972360"/>
            <a:ext cx="8122680" cy="7430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0"/>
            <a:ext cx="9143280" cy="719280"/>
          </a:xfrm>
          <a:prstGeom prst="rect">
            <a:avLst/>
          </a:prstGeom>
          <a:gradFill>
            <a:gsLst>
              <a:gs pos="0">
                <a:srgbClr val="204674"/>
              </a:gs>
              <a:gs pos="100000">
                <a:srgbClr val="578ED1"/>
              </a:gs>
            </a:gsLst>
            <a:lin ang="8100000"/>
          </a:gra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5" name="Picture 2"/>
          <p:cNvPicPr/>
          <p:nvPr/>
        </p:nvPicPr>
        <p:blipFill>
          <a:blip r:embed="rId14"/>
          <a:stretch/>
        </p:blipFill>
        <p:spPr>
          <a:xfrm>
            <a:off x="623160" y="68040"/>
            <a:ext cx="864360" cy="587160"/>
          </a:xfrm>
          <a:prstGeom prst="rect">
            <a:avLst/>
          </a:prstGeom>
          <a:ln>
            <a:noFill/>
          </a:ln>
        </p:spPr>
      </p:pic>
      <p:sp>
        <p:nvSpPr>
          <p:cNvPr id="46" name="CustomShape 2"/>
          <p:cNvSpPr/>
          <p:nvPr/>
        </p:nvSpPr>
        <p:spPr>
          <a:xfrm>
            <a:off x="1951920" y="166320"/>
            <a:ext cx="237996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DDE8F6"/>
                </a:solidFill>
                <a:latin typeface="Arial"/>
                <a:ea typeface="DejaVu Sans"/>
              </a:rPr>
              <a:t>Ministère de la </a:t>
            </a:r>
            <a:r>
              <a:rPr lang="fr-FR" sz="2000" b="0" strike="noStrike" spc="-1">
                <a:solidFill>
                  <a:srgbClr val="DDE8F6"/>
                </a:solidFill>
                <a:latin typeface="Arial"/>
                <a:ea typeface="DejaVu Sans"/>
              </a:rPr>
              <a:t>Culture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0" y="1252440"/>
            <a:ext cx="1486800" cy="35280"/>
          </a:xfrm>
          <a:prstGeom prst="rect">
            <a:avLst/>
          </a:prstGeom>
          <a:solidFill>
            <a:srgbClr val="578ED1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8705160" y="6442560"/>
            <a:ext cx="305280" cy="305280"/>
          </a:xfrm>
          <a:prstGeom prst="ellipse">
            <a:avLst/>
          </a:prstGeom>
          <a:solidFill>
            <a:srgbClr val="E36C09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8584200" y="6490080"/>
            <a:ext cx="552600" cy="211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5000" tIns="45000" rIns="45000" bIns="45000"/>
          <a:lstStyle/>
          <a:p>
            <a:pPr algn="ctr">
              <a:lnSpc>
                <a:spcPct val="100000"/>
              </a:lnSpc>
            </a:pPr>
            <a:fld id="{0D01F396-D2D6-4141-9CFC-1A0D6E9B884F}" type="slidenum">
              <a:rPr lang="fr-FR" sz="800" b="0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800" b="0" strike="noStrike" spc="-1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0"/>
            <a:ext cx="9143280" cy="719280"/>
          </a:xfrm>
          <a:prstGeom prst="rect">
            <a:avLst/>
          </a:prstGeom>
          <a:gradFill>
            <a:gsLst>
              <a:gs pos="0">
                <a:srgbClr val="204674"/>
              </a:gs>
              <a:gs pos="100000">
                <a:srgbClr val="578ED1"/>
              </a:gs>
            </a:gsLst>
            <a:lin ang="8100000"/>
          </a:gra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9" name="Picture 2"/>
          <p:cNvPicPr/>
          <p:nvPr/>
        </p:nvPicPr>
        <p:blipFill>
          <a:blip r:embed="rId14"/>
          <a:stretch/>
        </p:blipFill>
        <p:spPr>
          <a:xfrm>
            <a:off x="623160" y="68040"/>
            <a:ext cx="864360" cy="587160"/>
          </a:xfrm>
          <a:prstGeom prst="rect">
            <a:avLst/>
          </a:prstGeom>
          <a:ln>
            <a:noFill/>
          </a:ln>
        </p:spPr>
      </p:pic>
      <p:sp>
        <p:nvSpPr>
          <p:cNvPr id="90" name="CustomShape 2"/>
          <p:cNvSpPr/>
          <p:nvPr/>
        </p:nvSpPr>
        <p:spPr>
          <a:xfrm>
            <a:off x="1951920" y="166320"/>
            <a:ext cx="237996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>
                <a:solidFill>
                  <a:srgbClr val="DDE8F6"/>
                </a:solidFill>
                <a:latin typeface="Arial"/>
                <a:ea typeface="DejaVu Sans"/>
              </a:rPr>
              <a:t>Ministère de la </a:t>
            </a:r>
            <a:r>
              <a:rPr lang="fr-FR" sz="2000" b="0" strike="noStrike" spc="-1">
                <a:solidFill>
                  <a:srgbClr val="DDE8F6"/>
                </a:solidFill>
                <a:latin typeface="Arial"/>
                <a:ea typeface="DejaVu Sans"/>
              </a:rPr>
              <a:t>Culture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0" y="1251360"/>
            <a:ext cx="623160" cy="35280"/>
          </a:xfrm>
          <a:prstGeom prst="rect">
            <a:avLst/>
          </a:prstGeom>
          <a:solidFill>
            <a:srgbClr val="578ED1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4"/>
          <p:cNvSpPr/>
          <p:nvPr/>
        </p:nvSpPr>
        <p:spPr>
          <a:xfrm>
            <a:off x="8705160" y="6442560"/>
            <a:ext cx="305280" cy="305280"/>
          </a:xfrm>
          <a:prstGeom prst="ellipse">
            <a:avLst/>
          </a:prstGeom>
          <a:solidFill>
            <a:srgbClr val="E36C09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5"/>
          <p:cNvSpPr/>
          <p:nvPr/>
        </p:nvSpPr>
        <p:spPr>
          <a:xfrm>
            <a:off x="8584200" y="6490080"/>
            <a:ext cx="552600" cy="211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5000" tIns="45000" rIns="45000" bIns="45000"/>
          <a:lstStyle/>
          <a:p>
            <a:pPr algn="ctr">
              <a:lnSpc>
                <a:spcPct val="100000"/>
              </a:lnSpc>
            </a:pPr>
            <a:fld id="{311DF0A4-8D02-4FF6-86F8-5E4B697C345D}" type="slidenum">
              <a:rPr lang="fr-FR" sz="800" b="0" strike="noStrike" spc="-1">
                <a:solidFill>
                  <a:srgbClr val="FFFFFF"/>
                </a:solidFill>
                <a:latin typeface="Arial"/>
                <a:ea typeface="DejaVu Sans"/>
              </a:rPr>
              <a:t>‹N°›</a:t>
            </a:fld>
            <a:endParaRPr lang="fr-FR" sz="800" b="0" strike="noStrike" spc="-1">
              <a:latin typeface="Arial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050640" y="3013056"/>
            <a:ext cx="6092640" cy="262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fr-FR" sz="3100" b="0" strike="noStrike" spc="-1" dirty="0">
                <a:solidFill>
                  <a:srgbClr val="FFFFFF"/>
                </a:solidFill>
                <a:latin typeface="Arial"/>
              </a:rPr>
              <a:t>Chantier « Administration stratège » </a:t>
            </a:r>
            <a:br>
              <a:rPr dirty="0"/>
            </a:br>
            <a:r>
              <a:rPr lang="fr-FR" sz="3100" b="0" strike="noStrike" spc="-1" dirty="0">
                <a:solidFill>
                  <a:srgbClr val="FFFFFF"/>
                </a:solidFill>
                <a:latin typeface="Arial"/>
              </a:rPr>
              <a:t>centrale</a:t>
            </a:r>
            <a:br>
              <a:rPr dirty="0"/>
            </a:br>
            <a:br>
              <a:rPr dirty="0"/>
            </a:br>
            <a:r>
              <a:rPr lang="fr-FR" sz="2700" b="0" strike="noStrike" spc="-1" dirty="0">
                <a:solidFill>
                  <a:srgbClr val="FFFFFF"/>
                </a:solidFill>
                <a:latin typeface="Arial"/>
              </a:rPr>
              <a:t>Mission de réflexion et de propositions </a:t>
            </a:r>
            <a:br>
              <a:rPr lang="fr-FR" sz="2700" b="0" strike="noStrike" spc="-1" dirty="0">
                <a:solidFill>
                  <a:srgbClr val="FFFFFF"/>
                </a:solidFill>
                <a:latin typeface="Arial"/>
              </a:rPr>
            </a:br>
            <a:r>
              <a:rPr lang="fr-FR" sz="2700" b="0" strike="noStrike" spc="-1" dirty="0">
                <a:solidFill>
                  <a:srgbClr val="FFFFFF"/>
                </a:solidFill>
                <a:latin typeface="Arial"/>
              </a:rPr>
              <a:t>sur les missions et l’organisation de l’administration centrale</a:t>
            </a:r>
            <a:endParaRPr lang="fr-FR" sz="27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050640" y="5652720"/>
            <a:ext cx="5726520" cy="80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fr-FR" sz="2400" b="1" strike="noStrike" spc="-1">
                <a:solidFill>
                  <a:srgbClr val="BCD2ED"/>
                </a:solidFill>
                <a:latin typeface="Arial"/>
              </a:rPr>
              <a:t>Scénarios proposés pour la fonction </a:t>
            </a:r>
            <a:r>
              <a:rPr lang="fr-FR" sz="2400" b="0" strike="noStrike" spc="-1">
                <a:solidFill>
                  <a:srgbClr val="BCD2ED"/>
                </a:solidFill>
                <a:latin typeface="Arial"/>
              </a:rPr>
              <a:t>«</a:t>
            </a: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 </a:t>
            </a:r>
            <a:r>
              <a:rPr lang="fr-FR" sz="2400" b="1" strike="noStrike" spc="-1">
                <a:solidFill>
                  <a:srgbClr val="000000"/>
                </a:solidFill>
                <a:latin typeface="Arial"/>
              </a:rPr>
              <a:t>Etudes et observation</a:t>
            </a:r>
            <a:r>
              <a:rPr lang="fr-FR" sz="2400" b="0" strike="noStrike" spc="-1">
                <a:solidFill>
                  <a:srgbClr val="BCD2ED"/>
                </a:solidFill>
                <a:latin typeface="Arial"/>
              </a:rPr>
              <a:t> »</a:t>
            </a:r>
            <a:endParaRPr lang="fr-FR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>
                <a:solidFill>
                  <a:srgbClr val="000000"/>
                </a:solidFill>
                <a:latin typeface="Arial"/>
              </a:rPr>
              <a:t>Scénario 2: </a:t>
            </a:r>
            <a:r>
              <a:rPr lang="fr-FR" sz="3000" b="0" strike="noStrike" spc="-1">
                <a:solidFill>
                  <a:srgbClr val="FF0000"/>
                </a:solidFill>
                <a:latin typeface="Arial"/>
              </a:rPr>
              <a:t>Eco-système renforcé</a:t>
            </a:r>
            <a:endParaRPr lang="fr-FR" sz="30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167364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  <a:ea typeface="DejaVu Sans"/>
              </a:rPr>
              <a:t>Description synthétique: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Partant de la structuration actuelle, une plus grande lisibilité des missions (macro-processus) attribuées aux acteurs pourra être recherchée, via la concentration du MP « transparence publique » dans un service identifié (DEPS) et un recentrage des missions des services en DG autour du MP « études à visée stratégique ».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457200" y="314208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  <a:ea typeface="DejaVu Sans"/>
              </a:rPr>
              <a:t>Adhésion des membres du groupe de travail: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Partielle (notamment en raison des enjeux perçus par certaines DG à être identifiées comme la source de publications, études ou statistiques faisant référence dans leurs secteurs respectifs).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457200" y="4485960"/>
            <a:ext cx="8136720" cy="191412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  <a:ea typeface="DejaVu Sans"/>
              </a:rPr>
              <a:t>Prérequis nécessaires à la mise en œuvre du scénario:</a:t>
            </a:r>
            <a:endParaRPr lang="fr-FR" sz="1800" b="0" strike="noStrike" spc="-1" dirty="0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 </a:t>
            </a:r>
            <a:r>
              <a:rPr lang="fr-FR" sz="16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pré-requis</a:t>
            </a: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principal est celui de la structuration d’un modèle de gouvernance permettant aux trois macro-processus d’organiser leurs interventions respectives. La création d’un « comité ministériel », présidé au plus haut niveau et permettant de piloter conjointement les enjeux de collecte, d’études à visée stratégique et de transparence publique est incontournable.</a:t>
            </a:r>
            <a:endParaRPr lang="fr-FR" sz="1600" b="0" strike="noStrike" spc="-1" dirty="0">
              <a:latin typeface="Arial"/>
            </a:endParaRPr>
          </a:p>
          <a:p>
            <a:pPr>
              <a:lnSpc>
                <a:spcPts val="1899"/>
              </a:lnSpc>
              <a:spcAft>
                <a:spcPts val="300"/>
              </a:spcAft>
            </a:pPr>
            <a:r>
              <a:rPr lang="fr-FR" sz="12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>
                <a:solidFill>
                  <a:srgbClr val="000000"/>
                </a:solidFill>
                <a:latin typeface="Arial"/>
              </a:rPr>
              <a:t>Scénario 2: </a:t>
            </a:r>
            <a:r>
              <a:rPr lang="fr-FR" sz="3000" b="0" strike="noStrike" spc="-1">
                <a:solidFill>
                  <a:srgbClr val="FF0000"/>
                </a:solidFill>
                <a:latin typeface="Arial"/>
              </a:rPr>
              <a:t>Eco-système renforcé</a:t>
            </a:r>
            <a:endParaRPr lang="fr-FR" sz="3000" b="0" strike="noStrike" spc="-1">
              <a:latin typeface="Arial"/>
            </a:endParaRPr>
          </a:p>
        </p:txBody>
      </p:sp>
      <p:graphicFrame>
        <p:nvGraphicFramePr>
          <p:cNvPr id="149" name="Table 2"/>
          <p:cNvGraphicFramePr/>
          <p:nvPr>
            <p:extLst>
              <p:ext uri="{D42A27DB-BD31-4B8C-83A1-F6EECF244321}">
                <p14:modId xmlns:p14="http://schemas.microsoft.com/office/powerpoint/2010/main" val="4066165819"/>
              </p:ext>
            </p:extLst>
          </p:nvPr>
        </p:nvGraphicFramePr>
        <p:xfrm>
          <a:off x="134856" y="1504008"/>
          <a:ext cx="8838720" cy="4194240"/>
        </p:xfrm>
        <a:graphic>
          <a:graphicData uri="http://schemas.openxmlformats.org/drawingml/2006/table">
            <a:tbl>
              <a:tblPr/>
              <a:tblGrid>
                <a:gridCol w="216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24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Opportunités et avantages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Limites</a:t>
                      </a:r>
                      <a:r>
                        <a:rPr lang="fr-FR" sz="1600" b="1" strike="noStrike" spc="-1" baseline="0" dirty="0">
                          <a:solidFill>
                            <a:srgbClr val="FFFFFF"/>
                          </a:solidFill>
                          <a:latin typeface="+mn-lt"/>
                        </a:rPr>
                        <a:t>/ampleur du changement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 sur la qualité du service rendu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Meilleure qualité, à condition de réussir le pilotage assuré par le comité ministériel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 sur les effectifs (quantitatifs et qualitatifs)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Compétences difficiles à trouver dans le vivier interne au ministère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sur les moyens financiers dédiés à la fonction</a:t>
                      </a:r>
                      <a:endParaRPr lang="fr-FR" sz="1600" b="0" strike="noStrike" spc="-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Moyens constants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de transition</a:t>
                      </a:r>
                      <a:endParaRPr lang="fr-FR" sz="1600" b="0" strike="noStrike" spc="-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institutionnel (organisation du comité ministériel, fondation dans un décret, clarification statutaire des rôles respectifs des services)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0" name="CustomShape 3"/>
          <p:cNvSpPr/>
          <p:nvPr/>
        </p:nvSpPr>
        <p:spPr>
          <a:xfrm>
            <a:off x="623880" y="5758908"/>
            <a:ext cx="8123760" cy="941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ct val="100000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</a:rPr>
              <a:t>Facteurs clés de succès</a:t>
            </a:r>
            <a:endParaRPr lang="fr-FR" sz="1800" b="0" strike="noStrike" spc="-1" dirty="0">
              <a:latin typeface="Arial"/>
            </a:endParaRPr>
          </a:p>
          <a:p>
            <a:pPr marL="276120" indent="-275400">
              <a:lnSpc>
                <a:spcPct val="100000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Besoin d’ETP supplémentaires pour renforcer ces fonctions pour un Etat stratège</a:t>
            </a:r>
            <a:endParaRPr lang="fr-FR" sz="1200" b="0" strike="noStrike" spc="-1" dirty="0">
              <a:latin typeface="Arial"/>
            </a:endParaRPr>
          </a:p>
          <a:p>
            <a:pPr marL="276120" indent="-275400">
              <a:lnSpc>
                <a:spcPct val="100000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Formalisation des instances de gouvernance</a:t>
            </a:r>
            <a:endParaRPr lang="fr-FR" sz="1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>
                <a:solidFill>
                  <a:srgbClr val="000000"/>
                </a:solidFill>
                <a:latin typeface="Arial"/>
              </a:rPr>
              <a:t>Scénario 3: </a:t>
            </a:r>
            <a:r>
              <a:rPr lang="fr-FR" sz="3000" b="0" strike="noStrike" spc="-1">
                <a:solidFill>
                  <a:srgbClr val="FF0000"/>
                </a:solidFill>
                <a:latin typeface="Arial"/>
              </a:rPr>
              <a:t>Rationalisation fonctionnelle</a:t>
            </a:r>
            <a:endParaRPr lang="fr-FR" sz="30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457200" y="167364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>
                <a:solidFill>
                  <a:srgbClr val="3069AE"/>
                </a:solidFill>
                <a:latin typeface="Arial"/>
                <a:ea typeface="DejaVu Sans"/>
              </a:rPr>
              <a:t>Description synthétique: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Eco-système renforcé + Réflexion organisationnelle sur les attributions du MP « transparence publique » en lien avec les enjeux de transformation numérique du ministère : le service en charge de ce MP pourrait également prendre la responsabilité de la cohérence des SI ministère en matière d’études et statistiques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53" name="CustomShape 3"/>
          <p:cNvSpPr/>
          <p:nvPr/>
        </p:nvSpPr>
        <p:spPr>
          <a:xfrm>
            <a:off x="457200" y="314208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>
                <a:solidFill>
                  <a:srgbClr val="3069AE"/>
                </a:solidFill>
                <a:latin typeface="Arial"/>
                <a:ea typeface="DejaVu Sans"/>
              </a:rPr>
              <a:t>Adhésion des membres du groupe de travail: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Partielle (idem scénario 2).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54" name="CustomShape 4"/>
          <p:cNvSpPr/>
          <p:nvPr/>
        </p:nvSpPr>
        <p:spPr>
          <a:xfrm>
            <a:off x="457200" y="4233960"/>
            <a:ext cx="8136720" cy="191412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>
                <a:solidFill>
                  <a:srgbClr val="3069AE"/>
                </a:solidFill>
                <a:latin typeface="Arial"/>
                <a:ea typeface="DejaVu Sans"/>
              </a:rPr>
              <a:t>Prérequis nécessaires à la mise en œuvre du scénario:</a:t>
            </a:r>
            <a:endParaRPr lang="fr-FR" sz="1800" b="0" strike="noStrike" spc="-1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Pré-requis du scénario 2</a:t>
            </a:r>
            <a:endParaRPr lang="fr-FR" sz="1600" b="0" strike="noStrike" spc="-1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Réflexion sur les liens fonctionnels entre les métiers numériques, SI et le MP « transparence publique » (qui pourrait incarner le rôle de régulateur des formats de collecte de la donnée)</a:t>
            </a:r>
            <a:endParaRPr lang="fr-FR" sz="1600" b="0" strike="noStrike" spc="-1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Articulation à construire avec la fonction « administrateur des données » en cours de formalisation dans le ministère</a:t>
            </a:r>
            <a:endParaRPr lang="fr-FR" sz="1600" b="0" strike="noStrike" spc="-1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Renforcement des ressources du MP « transparence publique » pour intégrer des compétences nouvelles </a:t>
            </a:r>
            <a:endParaRPr lang="fr-FR" sz="1600" b="0" strike="noStrike" spc="-1">
              <a:latin typeface="Arial"/>
            </a:endParaRPr>
          </a:p>
          <a:p>
            <a:pPr>
              <a:lnSpc>
                <a:spcPts val="1899"/>
              </a:lnSpc>
              <a:spcAft>
                <a:spcPts val="300"/>
              </a:spcAft>
            </a:pPr>
            <a:r>
              <a:rPr lang="fr-FR" sz="12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>
                <a:solidFill>
                  <a:srgbClr val="000000"/>
                </a:solidFill>
                <a:latin typeface="Arial"/>
              </a:rPr>
              <a:t>Scénario 3: </a:t>
            </a:r>
            <a:r>
              <a:rPr lang="fr-FR" sz="3000" b="0" strike="noStrike" spc="-1">
                <a:solidFill>
                  <a:srgbClr val="FF0000"/>
                </a:solidFill>
                <a:latin typeface="Arial"/>
              </a:rPr>
              <a:t>Rationalisation fonctionnelle</a:t>
            </a:r>
            <a:endParaRPr lang="fr-FR" sz="3000" b="0" strike="noStrike" spc="-1">
              <a:latin typeface="Arial"/>
            </a:endParaRPr>
          </a:p>
        </p:txBody>
      </p:sp>
      <p:graphicFrame>
        <p:nvGraphicFramePr>
          <p:cNvPr id="156" name="Table 2"/>
          <p:cNvGraphicFramePr/>
          <p:nvPr>
            <p:extLst>
              <p:ext uri="{D42A27DB-BD31-4B8C-83A1-F6EECF244321}">
                <p14:modId xmlns:p14="http://schemas.microsoft.com/office/powerpoint/2010/main" val="2102771113"/>
              </p:ext>
            </p:extLst>
          </p:nvPr>
        </p:nvGraphicFramePr>
        <p:xfrm>
          <a:off x="144000" y="1586304"/>
          <a:ext cx="8838720" cy="4194240"/>
        </p:xfrm>
        <a:graphic>
          <a:graphicData uri="http://schemas.openxmlformats.org/drawingml/2006/table">
            <a:tbl>
              <a:tblPr/>
              <a:tblGrid>
                <a:gridCol w="216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6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2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Opportunités et avantages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Limites</a:t>
                      </a:r>
                      <a:r>
                        <a:rPr lang="fr-FR" sz="1400" b="1" strike="noStrike" spc="-1" baseline="0" dirty="0">
                          <a:solidFill>
                            <a:srgbClr val="FFFFFF"/>
                          </a:solidFill>
                          <a:latin typeface="+mn-lt"/>
                        </a:rPr>
                        <a:t>/ampleur du changement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 sur la qualité du service rendu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Meilleure qualité, à condition de réussir le pilotage assuré par le comité ministériel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 sur les effectifs (quantitatifs et qualitatifs)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Mutualisation du MP « collecte métier » permise grâce à une rationalisation des </a:t>
                      </a:r>
                      <a:r>
                        <a:rPr lang="fr-FR" sz="1600" b="0" strike="noStrike" spc="-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</a:t>
                      </a:r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remontée d’information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Compétences difficiles à trouver dans le vivier interne </a:t>
                      </a:r>
                      <a:r>
                        <a:rPr lang="fr-FR" sz="1600" b="0" strike="noStrike" spc="-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ministère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sur les moyens financiers dédiés à la fonction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Moyens constants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de transition</a:t>
                      </a:r>
                      <a:endParaRPr lang="fr-FR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Rapprochement des liens fonctionnels entre les métiers numérique, SI et « études et observation »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trike="noStrike" spc="-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institutionnel (organisation du comité ministériel, fondation dans un décret, clarification statutaire des rôles respectifs des services)</a:t>
                      </a:r>
                      <a:endParaRPr lang="fr-F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7" name="CustomShape 3"/>
          <p:cNvSpPr/>
          <p:nvPr/>
        </p:nvSpPr>
        <p:spPr>
          <a:xfrm>
            <a:off x="643320" y="5797152"/>
            <a:ext cx="8123760" cy="9876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ct val="100000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</a:rPr>
              <a:t>Facteurs clés de succès</a:t>
            </a:r>
            <a:endParaRPr lang="fr-FR" sz="1800" b="0" strike="noStrike" spc="-1" dirty="0">
              <a:latin typeface="Arial"/>
            </a:endParaRPr>
          </a:p>
          <a:p>
            <a:pPr marL="276120" indent="-275400">
              <a:lnSpc>
                <a:spcPct val="100000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Besoin d’ETP supplémentaires pour renforcer ces fonctions pour un Etat stratège</a:t>
            </a:r>
            <a:endParaRPr lang="fr-FR" sz="1200" b="0" strike="noStrike" spc="-1" dirty="0">
              <a:latin typeface="Arial"/>
            </a:endParaRPr>
          </a:p>
          <a:p>
            <a:pPr marL="276120" indent="-275400">
              <a:lnSpc>
                <a:spcPct val="100000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</a:rPr>
              <a:t>Formalisation des instances de gouvernance</a:t>
            </a:r>
            <a:endParaRPr lang="fr-FR" sz="1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487520" y="1902600"/>
            <a:ext cx="7260480" cy="450180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Définition générale de la fonction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Fonction cruciale dans la perspective d’un Etat stratège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Elaboration d’analyses sur les champs culturels (pratiques culturelles, professions, économie de la culture, dépenses publiques et privées, etc.) délivrant une meilleure compréhension des enjeux économiques et sociaux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Plusieurs destinataires possibles :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Cabinet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Administration (SG, DG)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Opérateurs 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« Société civile » : organisations professionnelles, corps intermédiaires,…, citoyens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Presse, médias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1487520" y="929880"/>
            <a:ext cx="725940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lnSpc>
                <a:spcPts val="32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Définition de la fonction </a:t>
            </a:r>
            <a:r>
              <a:rPr lang="fr-FR" sz="3200" b="0" i="1" strike="noStrike" spc="-1">
                <a:solidFill>
                  <a:srgbClr val="000000"/>
                </a:solidFill>
                <a:latin typeface="Arial"/>
              </a:rPr>
              <a:t>Etude et observation</a:t>
            </a: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927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1487520" y="1902600"/>
            <a:ext cx="7260480" cy="4501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Les objectifs poursuivis par la fonction sont doubles et dépendent étroitement l’un de l’autre :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Fournir à l’État les </a:t>
            </a:r>
            <a:r>
              <a:rPr lang="fr-FR" sz="2000" b="1" i="1" strike="noStrike" spc="-1">
                <a:solidFill>
                  <a:srgbClr val="000000"/>
                </a:solidFill>
                <a:latin typeface="Arial"/>
              </a:rPr>
              <a:t>instruments nécessaires au pilotage des politiques publiques</a:t>
            </a: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 en le dotant d’analyses, d’observations et de statistiques pérennisées et fiabilisées, afin d’accompagner l’efficacité de son action ;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Assurer à l’État une </a:t>
            </a:r>
            <a:r>
              <a:rPr lang="fr-FR" sz="2000" b="1" i="1" strike="noStrike" spc="-1">
                <a:solidFill>
                  <a:srgbClr val="000000"/>
                </a:solidFill>
                <a:latin typeface="Arial"/>
              </a:rPr>
              <a:t>place centrale dans la production et la diffusion d’un socle de connaissances partagées et dont l’impartialité est garantie</a:t>
            </a: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. Établi dans ces conditions, ce socle permet de consolider les conventions et normes qui participent à la structuration du débat social.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1487520" y="929880"/>
            <a:ext cx="725940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lnSpc>
                <a:spcPts val="32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Définition de la fonction </a:t>
            </a:r>
            <a:r>
              <a:rPr lang="fr-FR" sz="3200" b="0" i="1" strike="noStrike" spc="-1">
                <a:solidFill>
                  <a:srgbClr val="000000"/>
                </a:solidFill>
                <a:latin typeface="Arial"/>
              </a:rPr>
              <a:t>Etude et observation</a:t>
            </a: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52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487520" y="1673280"/>
            <a:ext cx="7260480" cy="4950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La fonction couvre trois macro-processus (MP) :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MP « Collecte métier »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Ce macro-processus concerne le travail de collecte et de fiabilisation des données manipulées par l’administration dans les cadres de ses missions administratives et de suivi de gestion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MP « Etude et observation à visée stratégique »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Il s’agit de l’activité de production d’analyses servant à outiller les décideurs en matière d’élaboration et de pilotage des politiques publiques.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fr-FR" sz="2000" b="0" i="1" strike="noStrike" spc="-1">
                <a:solidFill>
                  <a:srgbClr val="000000"/>
                </a:solidFill>
                <a:latin typeface="Arial"/>
              </a:rPr>
              <a:t>MP « Etude et observation au service de la transparence publique »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</a:rPr>
              <a:t>Ce macro-processus désigne les activités visant à produire et à diffuser une information fiabilisée, pérenne et indépendante, contribuant à structurer le débat social.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487520" y="929880"/>
            <a:ext cx="725940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lnSpc>
                <a:spcPts val="3200"/>
              </a:lnSpc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Définition de la fonction </a:t>
            </a:r>
            <a:r>
              <a:rPr lang="fr-FR" sz="3200" b="0" i="1" strike="noStrike" spc="-1">
                <a:solidFill>
                  <a:srgbClr val="000000"/>
                </a:solidFill>
                <a:latin typeface="Arial"/>
              </a:rPr>
              <a:t>Etude et observation</a:t>
            </a: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4243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613800" y="905400"/>
            <a:ext cx="8453520" cy="3556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ts val="2801"/>
              </a:lnSpc>
            </a:pPr>
            <a:r>
              <a:rPr lang="fr-FR" sz="2000" b="1" strike="noStrike" spc="-1">
                <a:solidFill>
                  <a:srgbClr val="3B7BC9"/>
                </a:solidFill>
                <a:latin typeface="Arial"/>
              </a:rPr>
              <a:t>Répartition des missions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6" name="Table 2"/>
          <p:cNvGraphicFramePr/>
          <p:nvPr/>
        </p:nvGraphicFramePr>
        <p:xfrm>
          <a:off x="268560" y="1780920"/>
          <a:ext cx="8584560" cy="4044480"/>
        </p:xfrm>
        <a:graphic>
          <a:graphicData uri="http://schemas.openxmlformats.org/drawingml/2006/table">
            <a:tbl>
              <a:tblPr/>
              <a:tblGrid>
                <a:gridCol w="167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DIRECTION</a:t>
                      </a:r>
                      <a:endParaRPr lang="fr-FR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-----------------</a:t>
                      </a:r>
                      <a:endParaRPr lang="fr-FR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MISSIONS</a:t>
                      </a:r>
                      <a:endParaRPr lang="fr-FR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B7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299">
                          <a:solidFill>
                            <a:srgbClr val="FFFFFF"/>
                          </a:solidFill>
                          <a:latin typeface="Arial"/>
                        </a:rPr>
                        <a:t>SG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B7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299">
                          <a:solidFill>
                            <a:srgbClr val="FFFFFF"/>
                          </a:solidFill>
                          <a:latin typeface="Arial"/>
                        </a:rPr>
                        <a:t>DGP 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B7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299">
                          <a:solidFill>
                            <a:srgbClr val="FFFFFF"/>
                          </a:solidFill>
                          <a:latin typeface="Arial"/>
                        </a:rPr>
                        <a:t>DGCA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B7B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strike="noStrike" spc="299">
                          <a:solidFill>
                            <a:srgbClr val="FFFFFF"/>
                          </a:solidFill>
                          <a:latin typeface="Arial"/>
                        </a:rPr>
                        <a:t>DGMIC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B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MP « Collecte métier »</a:t>
                      </a:r>
                      <a:endParaRPr lang="fr-FR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DEPS</a:t>
                      </a:r>
                      <a:endParaRPr lang="fr-F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Et tous les services qui, dans le cadre de leurs missions, sont amener à collecter et administrer des données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strike="noStrike" spc="-1">
                          <a:latin typeface="Arial"/>
                        </a:rPr>
                        <a:t>DPP</a:t>
                      </a:r>
                    </a:p>
                    <a:p>
                      <a:pPr algn="ctr"/>
                      <a:r>
                        <a:rPr lang="fr-FR" sz="1100" b="0" strike="noStrike" spc="-1">
                          <a:latin typeface="Arial"/>
                        </a:rPr>
                        <a:t>Et tous les services qui, dans le cadre de leurs missions, sont amener à collecter et administrer des données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strike="noStrike" spc="-1">
                          <a:latin typeface="Arial"/>
                        </a:rPr>
                        <a:t>Bureau de l’observation</a:t>
                      </a:r>
                    </a:p>
                    <a:p>
                      <a:pPr algn="ctr"/>
                      <a:r>
                        <a:rPr lang="fr-FR" sz="1100" b="0" strike="noStrike" spc="-1">
                          <a:latin typeface="Arial"/>
                        </a:rPr>
                        <a:t>Et tous les services qui, dans le cadre de leurs missions, sont amener à collecter et administrer des données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Bureau des études et analyses économiques</a:t>
                      </a:r>
                      <a:endParaRPr lang="fr-FR" sz="1100" b="0" strike="noStrike" spc="-1">
                        <a:latin typeface="Arial"/>
                      </a:endParaRPr>
                    </a:p>
                    <a:p>
                      <a:pPr algn="ctr"/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Et tous les services qui, dans le cadre de leurs missions, sont amener à collecter et administrer des données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MP « Etudes et observations à visée stratégique »</a:t>
                      </a:r>
                      <a:endParaRPr lang="fr-FR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DEPS (analyses sur mesure exploitant les publications du service)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Département des politiques des publics + ponctuellement agents répartis dans les services métiers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Bureau de l’observation + ponctuellement agents répartis dans les services métiers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Bureau des études et analyses économiques + ponctuellement agents répartis dans les services métiers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>
                          <a:latin typeface="Arial"/>
                        </a:rPr>
                        <a:t>MP « transparence publique »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latin typeface="Arial"/>
                        </a:rPr>
                        <a:t>DEPS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Département des politiques des publics (ponctuellement)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Bureau des études et analyses économiques (ponctuellement)</a:t>
                      </a:r>
                      <a:endParaRPr lang="fr-FR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D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3331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585360" y="643320"/>
            <a:ext cx="8400960" cy="40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ts val="2801"/>
              </a:lnSpc>
            </a:pPr>
            <a:r>
              <a:rPr lang="fr-FR" sz="2000" b="1" strike="noStrike" spc="-1" dirty="0">
                <a:solidFill>
                  <a:srgbClr val="3B7BC9"/>
                </a:solidFill>
                <a:latin typeface="Arial"/>
              </a:rPr>
              <a:t>Effectifs (MP « étude stratégique » et « transparence publique ») 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430200" y="4191120"/>
            <a:ext cx="8038800" cy="2298960"/>
          </a:xfrm>
          <a:prstGeom prst="rect">
            <a:avLst/>
          </a:prstGeom>
          <a:noFill/>
          <a:ln w="28440" cap="rnd">
            <a:solidFill>
              <a:srgbClr val="C00000"/>
            </a:solidFill>
            <a:custDash>
              <a:ds d="400000" sp="300000"/>
              <a:ds d="100000" sp="3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1"/>
              </a:spcAft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fr-FR" sz="1600" b="1" strike="noStrike" spc="-1" dirty="0">
                <a:solidFill>
                  <a:srgbClr val="3069AE"/>
                </a:solidFill>
                <a:latin typeface="Arial"/>
              </a:rPr>
              <a:t>Les agents actifs dans le MP « Collecte métier » </a:t>
            </a:r>
            <a:r>
              <a:rPr lang="fr-FR" sz="1600" b="1" u="sng" strike="noStrike" spc="-1" dirty="0">
                <a:solidFill>
                  <a:srgbClr val="3069AE"/>
                </a:solidFill>
                <a:latin typeface="Arial"/>
              </a:rPr>
              <a:t>n’ont pas été comptabilisés en raison de leur grand nombre dans l’ensemble des directions métiers et de la difficulté à les identifier</a:t>
            </a:r>
            <a:r>
              <a:rPr lang="fr-FR" sz="1600" b="1" strike="noStrike" spc="-1" dirty="0">
                <a:solidFill>
                  <a:srgbClr val="3069AE"/>
                </a:solidFill>
                <a:latin typeface="Arial"/>
              </a:rPr>
              <a:t>. Ces fonctions représentent de plus </a:t>
            </a:r>
            <a:r>
              <a:rPr lang="fr-FR" sz="1600" b="1" u="sng" strike="noStrike" spc="-1" dirty="0">
                <a:solidFill>
                  <a:srgbClr val="3069AE"/>
                </a:solidFill>
                <a:latin typeface="Arial"/>
              </a:rPr>
              <a:t>une partie seulement de leur activité</a:t>
            </a:r>
            <a:r>
              <a:rPr lang="fr-FR" sz="1600" b="1" strike="noStrike" spc="-1" dirty="0">
                <a:solidFill>
                  <a:srgbClr val="3069AE"/>
                </a:solidFill>
                <a:latin typeface="Arial"/>
              </a:rPr>
              <a:t>. La présence de ces processus dans l’ensemble des directions métiers est indispensable et pourra même être renforcée : de la qualité du travail de collecte et de fiabilisation des données sur le terrain dépend la qualité des analyses.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>
            <a:off x="265320" y="3821760"/>
            <a:ext cx="820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3B7BC9"/>
                </a:solidFill>
                <a:latin typeface="Arial"/>
              </a:rPr>
              <a:t>  Profils et typicité des emplois</a:t>
            </a:r>
            <a:endParaRPr lang="fr-FR" sz="1800" b="0" strike="noStrike" spc="-1">
              <a:latin typeface="Arial"/>
            </a:endParaRPr>
          </a:p>
        </p:txBody>
      </p:sp>
      <p:graphicFrame>
        <p:nvGraphicFramePr>
          <p:cNvPr id="200" name="Table 4"/>
          <p:cNvGraphicFramePr/>
          <p:nvPr>
            <p:extLst>
              <p:ext uri="{D42A27DB-BD31-4B8C-83A1-F6EECF244321}">
                <p14:modId xmlns:p14="http://schemas.microsoft.com/office/powerpoint/2010/main" val="1540923104"/>
              </p:ext>
            </p:extLst>
          </p:nvPr>
        </p:nvGraphicFramePr>
        <p:xfrm>
          <a:off x="430200" y="1374120"/>
          <a:ext cx="7993840" cy="278576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6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9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49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3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61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299" dirty="0"/>
                        <a:t>SG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299" dirty="0"/>
                        <a:t>DGP *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299" dirty="0"/>
                        <a:t>DGCA *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299" dirty="0"/>
                        <a:t>DGMIC *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A+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A+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A+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A+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latin typeface="Arial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224384"/>
                  </a:ext>
                </a:extLst>
              </a:tr>
              <a:tr h="518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strike="noStrike" spc="-1" dirty="0"/>
                        <a:t>ETP/cat.( A+/A/B/C)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18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1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1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4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1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4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4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strike="noStrike" spc="-1"/>
                        <a:t>TOTAL ETP</a:t>
                      </a:r>
                      <a:endParaRPr lang="fr-FR" sz="1400" b="0" strike="noStrike" spc="-1">
                        <a:latin typeface="Arial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40">
                <a:tc gridSpan="1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strike="noStrike" spc="-1" dirty="0"/>
                        <a:t>* Les estimations d’ETP dans les DG sont provisoires </a:t>
                      </a:r>
                      <a:br>
                        <a:rPr dirty="0"/>
                      </a:br>
                      <a:r>
                        <a:rPr lang="fr-FR" sz="1400" strike="noStrike" spc="-1" dirty="0"/>
                        <a:t>et n’ont pas été validées par les services concernés.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strike="noStrike" spc="-1"/>
                        <a:t>TOTAL pour la fonction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strike="noStrike" spc="-1"/>
                        <a:t>(en ETP)</a:t>
                      </a:r>
                      <a:endParaRPr lang="fr-FR" sz="1400" b="0" strike="noStrike" spc="-1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strike="noStrike" spc="-1" dirty="0"/>
                        <a:t>34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0341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487520" y="1902600"/>
            <a:ext cx="7260120" cy="450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720">
              <a:spcBef>
                <a:spcPts val="400"/>
              </a:spcBef>
              <a:buClr>
                <a:srgbClr val="000000"/>
              </a:buClr>
            </a:pPr>
            <a:r>
              <a:rPr lang="fr-FR" sz="2400" b="1" u="sng" spc="-1" dirty="0">
                <a:solidFill>
                  <a:srgbClr val="000000"/>
                </a:solidFill>
              </a:rPr>
              <a:t>Scénarios identifiés par le groupe de travail</a:t>
            </a:r>
            <a:endParaRPr lang="fr-FR" sz="2400" b="1" u="sng" spc="-1" dirty="0"/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endParaRPr lang="fr-FR" sz="2000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</a:rPr>
              <a:t>Scénario 1: </a:t>
            </a:r>
            <a:r>
              <a:rPr lang="fr-FR" sz="2000" b="0" strike="noStrike" spc="-1" dirty="0">
                <a:solidFill>
                  <a:srgbClr val="FF0000"/>
                </a:solidFill>
                <a:latin typeface="Arial"/>
              </a:rPr>
              <a:t>Statu quo</a:t>
            </a:r>
            <a:endParaRPr lang="fr-FR" sz="20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</a:rPr>
              <a:t>Scénario 2: </a:t>
            </a:r>
            <a:r>
              <a:rPr lang="fr-FR" sz="2000" b="0" strike="noStrike" spc="-1" dirty="0" err="1">
                <a:solidFill>
                  <a:srgbClr val="FF0000"/>
                </a:solidFill>
                <a:latin typeface="Arial"/>
              </a:rPr>
              <a:t>Eco-système</a:t>
            </a:r>
            <a:r>
              <a:rPr lang="fr-FR" sz="2000" b="0" strike="noStrike" spc="-1" dirty="0">
                <a:solidFill>
                  <a:srgbClr val="FF0000"/>
                </a:solidFill>
                <a:latin typeface="Arial"/>
              </a:rPr>
              <a:t> renforcé</a:t>
            </a:r>
            <a:endParaRPr lang="fr-FR" sz="20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</a:rPr>
              <a:t>Scénario 3:</a:t>
            </a:r>
            <a:r>
              <a:rPr lang="fr-FR" sz="2000" b="0" strike="noStrike" spc="-1" dirty="0">
                <a:solidFill>
                  <a:srgbClr val="FF0000"/>
                </a:solidFill>
                <a:latin typeface="Arial"/>
              </a:rPr>
              <a:t> Rationalisation fonctionnelle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487520" y="929880"/>
            <a:ext cx="725904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3200"/>
              </a:lnSpc>
            </a:pPr>
            <a:endParaRPr lang="fr-F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90803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 dirty="0">
                <a:solidFill>
                  <a:srgbClr val="000000"/>
                </a:solidFill>
                <a:latin typeface="Arial"/>
              </a:rPr>
              <a:t>Scénario 1: </a:t>
            </a:r>
            <a:r>
              <a:rPr lang="fr-FR" sz="3000" b="0" strike="noStrike" spc="-1" dirty="0">
                <a:solidFill>
                  <a:srgbClr val="FF0000"/>
                </a:solidFill>
                <a:latin typeface="Arial"/>
              </a:rPr>
              <a:t>Statu quo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457200" y="167364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>
                <a:solidFill>
                  <a:srgbClr val="3069AE"/>
                </a:solidFill>
                <a:latin typeface="Arial"/>
                <a:ea typeface="DejaVu Sans"/>
              </a:rPr>
              <a:t>Description synthétique: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Partant du constat de l’importance d’un éco-système réparti au sein des directions générales, les échanges au sein du groupe de travail ont conclu à la relative pertinence de la structuration actuelle.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457200" y="3142080"/>
            <a:ext cx="8136720" cy="97200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>
                <a:solidFill>
                  <a:srgbClr val="3069AE"/>
                </a:solidFill>
                <a:latin typeface="Arial"/>
                <a:ea typeface="DejaVu Sans"/>
              </a:rPr>
              <a:t>Adhésion des membres du groupe de travail: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fr-FR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Adhésion forte</a:t>
            </a:r>
            <a:endParaRPr lang="fr-FR" sz="1600" b="0" strike="noStrike" spc="-1"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457200" y="4202496"/>
            <a:ext cx="8136720" cy="1914120"/>
          </a:xfrm>
          <a:prstGeom prst="rect">
            <a:avLst/>
          </a:prstGeom>
          <a:noFill/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ts val="1899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  <a:ea typeface="DejaVu Sans"/>
              </a:rPr>
              <a:t>Prérequis nécessaires à la mise en œuvre du scénario:</a:t>
            </a:r>
            <a:endParaRPr lang="fr-FR" sz="1800" b="0" strike="noStrike" spc="-1" dirty="0">
              <a:latin typeface="Arial"/>
            </a:endParaRPr>
          </a:p>
          <a:p>
            <a:pPr marL="276120" indent="-275400">
              <a:lnSpc>
                <a:spcPts val="1899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Pas de </a:t>
            </a:r>
            <a:r>
              <a:rPr lang="fr-FR" sz="16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pré-requis</a:t>
            </a:r>
            <a:r>
              <a:rPr lang="fr-FR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particulier</a:t>
            </a:r>
            <a:endParaRPr lang="fr-FR" sz="1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23880" y="5126040"/>
            <a:ext cx="8123760" cy="103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2"/>
          <p:cNvSpPr/>
          <p:nvPr/>
        </p:nvSpPr>
        <p:spPr>
          <a:xfrm>
            <a:off x="623880" y="972360"/>
            <a:ext cx="8122680" cy="7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ts val="2801"/>
              </a:lnSpc>
            </a:pPr>
            <a:r>
              <a:rPr lang="fr-FR" sz="3000" b="0" strike="noStrike" spc="-1" dirty="0">
                <a:solidFill>
                  <a:srgbClr val="000000"/>
                </a:solidFill>
                <a:latin typeface="Arial"/>
              </a:rPr>
              <a:t>Scénario 1: </a:t>
            </a:r>
            <a:r>
              <a:rPr lang="fr-FR" sz="3000" b="0" strike="noStrike" spc="-1" dirty="0">
                <a:solidFill>
                  <a:srgbClr val="FF0000"/>
                </a:solidFill>
                <a:latin typeface="Arial"/>
              </a:rPr>
              <a:t>Statu quo</a:t>
            </a:r>
            <a:endParaRPr lang="fr-FR" sz="3000" b="0" strike="noStrike" spc="-1" dirty="0">
              <a:latin typeface="Arial"/>
            </a:endParaRPr>
          </a:p>
        </p:txBody>
      </p:sp>
      <p:graphicFrame>
        <p:nvGraphicFramePr>
          <p:cNvPr id="142" name="Table 3"/>
          <p:cNvGraphicFramePr/>
          <p:nvPr>
            <p:extLst>
              <p:ext uri="{D42A27DB-BD31-4B8C-83A1-F6EECF244321}">
                <p14:modId xmlns:p14="http://schemas.microsoft.com/office/powerpoint/2010/main" val="3505937570"/>
              </p:ext>
            </p:extLst>
          </p:nvPr>
        </p:nvGraphicFramePr>
        <p:xfrm>
          <a:off x="124560" y="1508040"/>
          <a:ext cx="8838720" cy="3998400"/>
        </p:xfrm>
        <a:graphic>
          <a:graphicData uri="http://schemas.openxmlformats.org/drawingml/2006/table">
            <a:tbl>
              <a:tblPr/>
              <a:tblGrid>
                <a:gridCol w="216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1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Opportunités et Avantages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Limites</a:t>
                      </a:r>
                      <a:r>
                        <a:rPr lang="fr-FR" sz="1400" b="1" strike="noStrike" spc="-1" baseline="0" dirty="0">
                          <a:solidFill>
                            <a:srgbClr val="FFFFFF"/>
                          </a:solidFill>
                          <a:latin typeface="Arial"/>
                        </a:rPr>
                        <a:t> /ampleur du changement</a:t>
                      </a:r>
                      <a:endParaRPr lang="fr-F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578E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Impacts sur la qualité du service rendu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/>
                        </a:rPr>
                        <a:t>Qualité constante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Insuffisante coordination des actions menées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Impacts sur les effectifs (quantitatifs et qualitatifs)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/>
                        </a:rPr>
                        <a:t>Compétences difficiles à trouver dans le vivier interne au ministère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Impact sur les moyens financiers dédiés à la fonction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/>
                        </a:rPr>
                        <a:t>Moyens constants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E9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Coûts de transition</a:t>
                      </a:r>
                      <a:endParaRPr lang="fr-FR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strike="noStrike" spc="-1" dirty="0">
                          <a:latin typeface="Arial"/>
                        </a:rPr>
                        <a:t>Pas de coût supplémentaire</a:t>
                      </a:r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anchor="ctr">
                    <a:lnL w="12240">
                      <a:solidFill>
                        <a:srgbClr val="578ED1"/>
                      </a:solidFill>
                    </a:lnL>
                    <a:lnR w="12240">
                      <a:solidFill>
                        <a:srgbClr val="578ED1"/>
                      </a:solidFill>
                    </a:lnR>
                    <a:lnT w="12240">
                      <a:solidFill>
                        <a:srgbClr val="578ED1"/>
                      </a:solidFill>
                    </a:lnT>
                    <a:lnB w="12240">
                      <a:solidFill>
                        <a:srgbClr val="578ED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" name="CustomShape 4"/>
          <p:cNvSpPr/>
          <p:nvPr/>
        </p:nvSpPr>
        <p:spPr>
          <a:xfrm>
            <a:off x="643320" y="5678280"/>
            <a:ext cx="8123760" cy="112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6120" indent="-275400">
              <a:lnSpc>
                <a:spcPct val="100000"/>
              </a:lnSpc>
              <a:spcAft>
                <a:spcPts val="1199"/>
              </a:spcAft>
              <a:buClr>
                <a:srgbClr val="3069AE"/>
              </a:buClr>
              <a:buFont typeface="Arial"/>
              <a:buChar char="⁄"/>
            </a:pPr>
            <a:r>
              <a:rPr lang="fr-FR" sz="1800" b="1" strike="noStrike" spc="-1" dirty="0">
                <a:solidFill>
                  <a:srgbClr val="3069AE"/>
                </a:solidFill>
                <a:latin typeface="Arial"/>
              </a:rPr>
              <a:t>Facteurs clés de succès</a:t>
            </a:r>
            <a:endParaRPr lang="fr-FR" sz="1800" b="0" strike="noStrike" spc="-1" dirty="0">
              <a:latin typeface="Arial"/>
            </a:endParaRPr>
          </a:p>
          <a:p>
            <a:pPr marL="276120" indent="-275400">
              <a:lnSpc>
                <a:spcPct val="100000"/>
              </a:lnSpc>
              <a:spcAft>
                <a:spcPts val="300"/>
              </a:spcAft>
              <a:buClr>
                <a:srgbClr val="3069AE"/>
              </a:buClr>
              <a:buFont typeface="Arial"/>
              <a:buChar char="•"/>
            </a:pPr>
            <a:r>
              <a:rPr lang="fr-FR" sz="1600" b="0" strike="noStrike" spc="-1" dirty="0">
                <a:solidFill>
                  <a:srgbClr val="000000"/>
                </a:solidFill>
                <a:latin typeface="Arial"/>
              </a:rPr>
              <a:t>Besoin d’ETP supplémentaires pour renforcer ces fonctions pour un Etat stratège</a:t>
            </a:r>
            <a:endParaRPr lang="fr-FR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fr-FR" sz="1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Masque-MCC-2017</Template>
  <TotalTime>5963</TotalTime>
  <Words>945</Words>
  <Application>Microsoft Office PowerPoint</Application>
  <PresentationFormat>Affichage à l'écran (4:3)</PresentationFormat>
  <Paragraphs>169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COMITE DE DIRECTION du ministère de la Culture  Contribution ministérielle aux travaux du CAP 221</dc:title>
  <dc:subject/>
  <dc:creator>yvan.navarro</dc:creator>
  <dc:description/>
  <cp:lastModifiedBy>HP</cp:lastModifiedBy>
  <cp:revision>419</cp:revision>
  <cp:lastPrinted>2018-06-15T10:20:42Z</cp:lastPrinted>
  <dcterms:created xsi:type="dcterms:W3CDTF">2017-10-12T15:15:46Z</dcterms:created>
  <dcterms:modified xsi:type="dcterms:W3CDTF">2018-10-23T07:43:58Z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Ministère de la Culture</vt:lpwstr>
  </property>
  <property fmtid="{D5CDD505-2E9C-101B-9397-08002B2CF9AE}" pid="4" name="ContentTypeId">
    <vt:lpwstr>0x0101000FEC900FCAFB3643BDC25284A3FE46A2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Affichage à l'écran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9</vt:i4>
  </property>
</Properties>
</file>