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86" r:id="rId5"/>
  </p:sldMasterIdLst>
  <p:notesMasterIdLst>
    <p:notesMasterId r:id="rId21"/>
  </p:notesMasterIdLst>
  <p:handoutMasterIdLst>
    <p:handoutMasterId r:id="rId22"/>
  </p:handoutMasterIdLst>
  <p:sldIdLst>
    <p:sldId id="2876" r:id="rId6"/>
    <p:sldId id="2877" r:id="rId7"/>
    <p:sldId id="2880" r:id="rId8"/>
    <p:sldId id="2963" r:id="rId9"/>
    <p:sldId id="2965" r:id="rId10"/>
    <p:sldId id="2952" r:id="rId11"/>
    <p:sldId id="2984" r:id="rId12"/>
    <p:sldId id="2985" r:id="rId13"/>
    <p:sldId id="2986" r:id="rId14"/>
    <p:sldId id="2987" r:id="rId15"/>
    <p:sldId id="2988" r:id="rId16"/>
    <p:sldId id="3012" r:id="rId17"/>
    <p:sldId id="3017" r:id="rId18"/>
    <p:sldId id="3020" r:id="rId19"/>
    <p:sldId id="3021" r:id="rId20"/>
  </p:sldIdLst>
  <p:sldSz cx="10080625" cy="7200900"/>
  <p:notesSz cx="6797675" cy="9926638"/>
  <p:defaultTextStyle>
    <a:defPPr>
      <a:defRPr lang="fr-FR"/>
    </a:defPPr>
    <a:lvl1pPr algn="r" rtl="0" fontAlgn="base">
      <a:spcBef>
        <a:spcPct val="0"/>
      </a:spcBef>
      <a:spcAft>
        <a:spcPct val="0"/>
      </a:spcAft>
      <a:defRPr sz="1900" kern="1200">
        <a:solidFill>
          <a:schemeClr val="tx1"/>
        </a:solidFill>
        <a:latin typeface="Arial" charset="0"/>
        <a:ea typeface="+mn-ea"/>
        <a:cs typeface="Arial" charset="0"/>
      </a:defRPr>
    </a:lvl1pPr>
    <a:lvl2pPr marL="450531" algn="r" rtl="0" fontAlgn="base">
      <a:spcBef>
        <a:spcPct val="0"/>
      </a:spcBef>
      <a:spcAft>
        <a:spcPct val="0"/>
      </a:spcAft>
      <a:defRPr sz="1900" kern="1200">
        <a:solidFill>
          <a:schemeClr val="tx1"/>
        </a:solidFill>
        <a:latin typeface="Arial" charset="0"/>
        <a:ea typeface="+mn-ea"/>
        <a:cs typeface="Arial" charset="0"/>
      </a:defRPr>
    </a:lvl2pPr>
    <a:lvl3pPr marL="900950" algn="r" rtl="0" fontAlgn="base">
      <a:spcBef>
        <a:spcPct val="0"/>
      </a:spcBef>
      <a:spcAft>
        <a:spcPct val="0"/>
      </a:spcAft>
      <a:defRPr sz="1900" kern="1200">
        <a:solidFill>
          <a:schemeClr val="tx1"/>
        </a:solidFill>
        <a:latin typeface="Arial" charset="0"/>
        <a:ea typeface="+mn-ea"/>
        <a:cs typeface="Arial" charset="0"/>
      </a:defRPr>
    </a:lvl3pPr>
    <a:lvl4pPr marL="1351405" algn="r" rtl="0" fontAlgn="base">
      <a:spcBef>
        <a:spcPct val="0"/>
      </a:spcBef>
      <a:spcAft>
        <a:spcPct val="0"/>
      </a:spcAft>
      <a:defRPr sz="1900" kern="1200">
        <a:solidFill>
          <a:schemeClr val="tx1"/>
        </a:solidFill>
        <a:latin typeface="Arial" charset="0"/>
        <a:ea typeface="+mn-ea"/>
        <a:cs typeface="Arial" charset="0"/>
      </a:defRPr>
    </a:lvl4pPr>
    <a:lvl5pPr marL="1801867" algn="r" rtl="0" fontAlgn="base">
      <a:spcBef>
        <a:spcPct val="0"/>
      </a:spcBef>
      <a:spcAft>
        <a:spcPct val="0"/>
      </a:spcAft>
      <a:defRPr sz="1900" kern="1200">
        <a:solidFill>
          <a:schemeClr val="tx1"/>
        </a:solidFill>
        <a:latin typeface="Arial" charset="0"/>
        <a:ea typeface="+mn-ea"/>
        <a:cs typeface="Arial" charset="0"/>
      </a:defRPr>
    </a:lvl5pPr>
    <a:lvl6pPr marL="2252334" algn="l" defTabSz="900950" rtl="0" eaLnBrk="1" latinLnBrk="0" hangingPunct="1">
      <a:defRPr sz="1900" kern="1200">
        <a:solidFill>
          <a:schemeClr val="tx1"/>
        </a:solidFill>
        <a:latin typeface="Arial" charset="0"/>
        <a:ea typeface="+mn-ea"/>
        <a:cs typeface="Arial" charset="0"/>
      </a:defRPr>
    </a:lvl6pPr>
    <a:lvl7pPr marL="2702802" algn="l" defTabSz="900950" rtl="0" eaLnBrk="1" latinLnBrk="0" hangingPunct="1">
      <a:defRPr sz="1900" kern="1200">
        <a:solidFill>
          <a:schemeClr val="tx1"/>
        </a:solidFill>
        <a:latin typeface="Arial" charset="0"/>
        <a:ea typeface="+mn-ea"/>
        <a:cs typeface="Arial" charset="0"/>
      </a:defRPr>
    </a:lvl7pPr>
    <a:lvl8pPr marL="3153270" algn="l" defTabSz="900950" rtl="0" eaLnBrk="1" latinLnBrk="0" hangingPunct="1">
      <a:defRPr sz="1900" kern="1200">
        <a:solidFill>
          <a:schemeClr val="tx1"/>
        </a:solidFill>
        <a:latin typeface="Arial" charset="0"/>
        <a:ea typeface="+mn-ea"/>
        <a:cs typeface="Arial" charset="0"/>
      </a:defRPr>
    </a:lvl8pPr>
    <a:lvl9pPr marL="3603731" algn="l" defTabSz="900950"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os="272" userDrawn="1">
          <p15:clr>
            <a:srgbClr val="A4A3A4"/>
          </p15:clr>
        </p15:guide>
        <p15:guide id="3" pos="6078"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E38B"/>
    <a:srgbClr val="080808"/>
    <a:srgbClr val="DAE3F3"/>
    <a:srgbClr val="FFFFFF"/>
    <a:srgbClr val="BBADA2"/>
    <a:srgbClr val="F5F5F5"/>
    <a:srgbClr val="D9D9D9"/>
    <a:srgbClr val="F2F2F2"/>
    <a:srgbClr val="FFEFF8"/>
    <a:srgbClr val="D3CA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56" autoAdjust="0"/>
    <p:restoredTop sz="96370" autoAdjust="0"/>
  </p:normalViewPr>
  <p:slideViewPr>
    <p:cSldViewPr>
      <p:cViewPr varScale="1">
        <p:scale>
          <a:sx n="70" d="100"/>
          <a:sy n="70" d="100"/>
        </p:scale>
        <p:origin x="1266" y="54"/>
      </p:cViewPr>
      <p:guideLst>
        <p:guide orient="horz"/>
        <p:guide pos="272"/>
        <p:guide pos="6078"/>
      </p:guideLst>
    </p:cSldViewPr>
  </p:slideViewPr>
  <p:outlineViewPr>
    <p:cViewPr>
      <p:scale>
        <a:sx n="33" d="100"/>
        <a:sy n="33" d="100"/>
      </p:scale>
      <p:origin x="0" y="35850"/>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78" d="100"/>
          <a:sy n="78" d="100"/>
        </p:scale>
        <p:origin x="3978" y="9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1"/>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t" anchorCtr="0" compatLnSpc="1">
            <a:prstTxWarp prst="textNoShape">
              <a:avLst/>
            </a:prstTxWarp>
          </a:bodyPr>
          <a:lstStyle>
            <a:lvl1pPr algn="l" defTabSz="939730">
              <a:defRPr sz="1300">
                <a:latin typeface="Arial" pitchFamily="34" charset="0"/>
                <a:cs typeface="+mn-cs"/>
              </a:defRPr>
            </a:lvl1pPr>
          </a:lstStyle>
          <a:p>
            <a:pPr>
              <a:defRPr/>
            </a:pPr>
            <a:endParaRPr lang="fr-FR"/>
          </a:p>
        </p:txBody>
      </p:sp>
      <p:sp>
        <p:nvSpPr>
          <p:cNvPr id="10243" name="Rectangle 3"/>
          <p:cNvSpPr>
            <a:spLocks noGrp="1" noChangeArrowheads="1"/>
          </p:cNvSpPr>
          <p:nvPr>
            <p:ph type="dt" sz="quarter" idx="1"/>
          </p:nvPr>
        </p:nvSpPr>
        <p:spPr bwMode="auto">
          <a:xfrm>
            <a:off x="3851727" y="11"/>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t" anchorCtr="0" compatLnSpc="1">
            <a:prstTxWarp prst="textNoShape">
              <a:avLst/>
            </a:prstTxWarp>
          </a:bodyPr>
          <a:lstStyle>
            <a:lvl1pPr defTabSz="939730">
              <a:defRPr sz="1300">
                <a:latin typeface="Arial" pitchFamily="34" charset="0"/>
                <a:cs typeface="+mn-cs"/>
              </a:defRPr>
            </a:lvl1pPr>
          </a:lstStyle>
          <a:p>
            <a:pPr>
              <a:defRPr/>
            </a:pPr>
            <a:endParaRPr lang="fr-FR"/>
          </a:p>
        </p:txBody>
      </p:sp>
      <p:sp>
        <p:nvSpPr>
          <p:cNvPr id="10244" name="Rectangle 4"/>
          <p:cNvSpPr>
            <a:spLocks noGrp="1" noChangeArrowheads="1"/>
          </p:cNvSpPr>
          <p:nvPr>
            <p:ph type="ftr" sz="quarter" idx="2"/>
          </p:nvPr>
        </p:nvSpPr>
        <p:spPr bwMode="auto">
          <a:xfrm>
            <a:off x="1" y="9427694"/>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b" anchorCtr="0" compatLnSpc="1">
            <a:prstTxWarp prst="textNoShape">
              <a:avLst/>
            </a:prstTxWarp>
          </a:bodyPr>
          <a:lstStyle>
            <a:lvl1pPr algn="l" defTabSz="939730">
              <a:defRPr sz="1300">
                <a:latin typeface="Arial" pitchFamily="34" charset="0"/>
                <a:cs typeface="+mn-cs"/>
              </a:defRPr>
            </a:lvl1pPr>
          </a:lstStyle>
          <a:p>
            <a:pPr>
              <a:defRPr/>
            </a:pPr>
            <a:endParaRPr lang="fr-FR"/>
          </a:p>
        </p:txBody>
      </p:sp>
      <p:sp>
        <p:nvSpPr>
          <p:cNvPr id="10245" name="Rectangle 5"/>
          <p:cNvSpPr>
            <a:spLocks noGrp="1" noChangeArrowheads="1"/>
          </p:cNvSpPr>
          <p:nvPr>
            <p:ph type="sldNum" sz="quarter" idx="3"/>
          </p:nvPr>
        </p:nvSpPr>
        <p:spPr bwMode="auto">
          <a:xfrm>
            <a:off x="3851727" y="9427694"/>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b" anchorCtr="0" compatLnSpc="1">
            <a:prstTxWarp prst="textNoShape">
              <a:avLst/>
            </a:prstTxWarp>
          </a:bodyPr>
          <a:lstStyle>
            <a:lvl1pPr defTabSz="939730">
              <a:defRPr sz="1300">
                <a:latin typeface="Arial" pitchFamily="34" charset="0"/>
                <a:cs typeface="+mn-cs"/>
              </a:defRPr>
            </a:lvl1pPr>
          </a:lstStyle>
          <a:p>
            <a:pPr>
              <a:defRPr/>
            </a:pPr>
            <a:fld id="{4BFCEC44-8AB0-4BD3-86B3-3292F14B03AE}" type="slidenum">
              <a:rPr lang="fr-FR"/>
              <a:pPr>
                <a:defRPr/>
              </a:pPr>
              <a:t>‹N°›</a:t>
            </a:fld>
            <a:endParaRPr lang="fr-FR"/>
          </a:p>
        </p:txBody>
      </p:sp>
    </p:spTree>
    <p:extLst>
      <p:ext uri="{BB962C8B-B14F-4D97-AF65-F5344CB8AC3E}">
        <p14:creationId xmlns:p14="http://schemas.microsoft.com/office/powerpoint/2010/main" val="5348696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1"/>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t" anchorCtr="0" compatLnSpc="1">
            <a:prstTxWarp prst="textNoShape">
              <a:avLst/>
            </a:prstTxWarp>
          </a:bodyPr>
          <a:lstStyle>
            <a:lvl1pPr algn="l" defTabSz="939730">
              <a:defRPr sz="1300">
                <a:latin typeface="Arial" pitchFamily="34" charset="0"/>
                <a:cs typeface="+mn-cs"/>
              </a:defRPr>
            </a:lvl1pPr>
          </a:lstStyle>
          <a:p>
            <a:pPr>
              <a:defRPr/>
            </a:pPr>
            <a:endParaRPr lang="fr-FR"/>
          </a:p>
        </p:txBody>
      </p:sp>
      <p:sp>
        <p:nvSpPr>
          <p:cNvPr id="5123" name="Rectangle 3"/>
          <p:cNvSpPr>
            <a:spLocks noGrp="1" noChangeArrowheads="1"/>
          </p:cNvSpPr>
          <p:nvPr>
            <p:ph type="dt" idx="1"/>
          </p:nvPr>
        </p:nvSpPr>
        <p:spPr bwMode="auto">
          <a:xfrm>
            <a:off x="3851727" y="11"/>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t" anchorCtr="0" compatLnSpc="1">
            <a:prstTxWarp prst="textNoShape">
              <a:avLst/>
            </a:prstTxWarp>
          </a:bodyPr>
          <a:lstStyle>
            <a:lvl1pPr defTabSz="939730">
              <a:defRPr sz="1300">
                <a:latin typeface="Arial" pitchFamily="34" charset="0"/>
                <a:cs typeface="+mn-cs"/>
              </a:defRPr>
            </a:lvl1pPr>
          </a:lstStyle>
          <a:p>
            <a:pPr>
              <a:defRPr/>
            </a:pPr>
            <a:endParaRPr lang="fr-FR"/>
          </a:p>
        </p:txBody>
      </p:sp>
      <p:sp>
        <p:nvSpPr>
          <p:cNvPr id="60420" name="Rectangle 4"/>
          <p:cNvSpPr>
            <a:spLocks noGrp="1" noRot="1" noChangeAspect="1" noChangeArrowheads="1" noTextEdit="1"/>
          </p:cNvSpPr>
          <p:nvPr>
            <p:ph type="sldImg" idx="2"/>
          </p:nvPr>
        </p:nvSpPr>
        <p:spPr bwMode="auto">
          <a:xfrm>
            <a:off x="796925" y="744538"/>
            <a:ext cx="5207000"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0068" y="4713851"/>
            <a:ext cx="5437550" cy="4467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5126" name="Rectangle 6"/>
          <p:cNvSpPr>
            <a:spLocks noGrp="1" noChangeArrowheads="1"/>
          </p:cNvSpPr>
          <p:nvPr>
            <p:ph type="ftr" sz="quarter" idx="4"/>
          </p:nvPr>
        </p:nvSpPr>
        <p:spPr bwMode="auto">
          <a:xfrm>
            <a:off x="1" y="9427694"/>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b" anchorCtr="0" compatLnSpc="1">
            <a:prstTxWarp prst="textNoShape">
              <a:avLst/>
            </a:prstTxWarp>
          </a:bodyPr>
          <a:lstStyle>
            <a:lvl1pPr algn="l" defTabSz="939730">
              <a:defRPr sz="1300">
                <a:latin typeface="Arial" pitchFamily="34" charset="0"/>
                <a:cs typeface="+mn-cs"/>
              </a:defRPr>
            </a:lvl1pPr>
          </a:lstStyle>
          <a:p>
            <a:pPr>
              <a:defRPr/>
            </a:pPr>
            <a:endParaRPr lang="fr-FR"/>
          </a:p>
        </p:txBody>
      </p:sp>
      <p:sp>
        <p:nvSpPr>
          <p:cNvPr id="5127" name="Rectangle 7"/>
          <p:cNvSpPr>
            <a:spLocks noGrp="1" noChangeArrowheads="1"/>
          </p:cNvSpPr>
          <p:nvPr>
            <p:ph type="sldNum" sz="quarter" idx="5"/>
          </p:nvPr>
        </p:nvSpPr>
        <p:spPr bwMode="auto">
          <a:xfrm>
            <a:off x="3851727" y="9427694"/>
            <a:ext cx="2944478" cy="49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69" tIns="46985" rIns="93969" bIns="46985" numCol="1" anchor="b" anchorCtr="0" compatLnSpc="1">
            <a:prstTxWarp prst="textNoShape">
              <a:avLst/>
            </a:prstTxWarp>
          </a:bodyPr>
          <a:lstStyle>
            <a:lvl1pPr defTabSz="939730">
              <a:defRPr sz="1300">
                <a:latin typeface="Arial" pitchFamily="34" charset="0"/>
                <a:cs typeface="+mn-cs"/>
              </a:defRPr>
            </a:lvl1pPr>
          </a:lstStyle>
          <a:p>
            <a:pPr>
              <a:defRPr/>
            </a:pPr>
            <a:fld id="{07F61EB6-5BED-4BBC-A4A2-CFBD0A36ED4B}" type="slidenum">
              <a:rPr lang="fr-FR"/>
              <a:pPr>
                <a:defRPr/>
              </a:pPr>
              <a:t>‹N°›</a:t>
            </a:fld>
            <a:endParaRPr lang="fr-FR"/>
          </a:p>
        </p:txBody>
      </p:sp>
    </p:spTree>
    <p:extLst>
      <p:ext uri="{BB962C8B-B14F-4D97-AF65-F5344CB8AC3E}">
        <p14:creationId xmlns:p14="http://schemas.microsoft.com/office/powerpoint/2010/main" val="28733833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0531"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0095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51405"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01867"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52334" algn="l" defTabSz="900950" rtl="0" eaLnBrk="1" latinLnBrk="0" hangingPunct="1">
      <a:defRPr sz="1200" kern="1200">
        <a:solidFill>
          <a:schemeClr val="tx1"/>
        </a:solidFill>
        <a:latin typeface="+mn-lt"/>
        <a:ea typeface="+mn-ea"/>
        <a:cs typeface="+mn-cs"/>
      </a:defRPr>
    </a:lvl6pPr>
    <a:lvl7pPr marL="2702802" algn="l" defTabSz="900950" rtl="0" eaLnBrk="1" latinLnBrk="0" hangingPunct="1">
      <a:defRPr sz="1200" kern="1200">
        <a:solidFill>
          <a:schemeClr val="tx1"/>
        </a:solidFill>
        <a:latin typeface="+mn-lt"/>
        <a:ea typeface="+mn-ea"/>
        <a:cs typeface="+mn-cs"/>
      </a:defRPr>
    </a:lvl7pPr>
    <a:lvl8pPr marL="3153270" algn="l" defTabSz="900950" rtl="0" eaLnBrk="1" latinLnBrk="0" hangingPunct="1">
      <a:defRPr sz="1200" kern="1200">
        <a:solidFill>
          <a:schemeClr val="tx1"/>
        </a:solidFill>
        <a:latin typeface="+mn-lt"/>
        <a:ea typeface="+mn-ea"/>
        <a:cs typeface="+mn-cs"/>
      </a:defRPr>
    </a:lvl8pPr>
    <a:lvl9pPr marL="3603731" algn="l" defTabSz="9009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066800" y="1233488"/>
            <a:ext cx="4664075" cy="3332162"/>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634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888818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484677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476177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371603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780250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288999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353039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34918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641790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kumimoji="0" lang="fr-FR" sz="1200" b="1" i="0" u="none" strike="noStrike" kern="0" cap="none" spc="0" normalizeH="0" baseline="0" noProof="0" dirty="0">
                <a:ln>
                  <a:noFill/>
                </a:ln>
                <a:solidFill>
                  <a:srgbClr val="FF0000"/>
                </a:solidFill>
                <a:effectLst/>
                <a:uLnTx/>
                <a:uFillTx/>
                <a:latin typeface="Arial" pitchFamily="34" charset="0"/>
                <a:ea typeface="+mn-ea"/>
                <a:cs typeface="Arial" charset="0"/>
                <a:sym typeface="Wingdings" panose="05000000000000000000" pitchFamily="2" charset="2"/>
              </a:rPr>
              <a:t>Les CCP : Secrétariat général + Enseignants</a:t>
            </a:r>
            <a:r>
              <a:rPr lang="fr-FR" sz="1200" b="1" kern="0" dirty="0">
                <a:solidFill>
                  <a:srgbClr val="FF0000"/>
                </a:solidFill>
                <a:latin typeface="Arial" pitchFamily="34" charset="0"/>
                <a:sym typeface="Wingdings" panose="05000000000000000000" pitchFamily="2" charset="2"/>
              </a:rPr>
              <a:t> + </a:t>
            </a:r>
            <a:r>
              <a:rPr kumimoji="0" lang="fr-FR" sz="1200" b="1" i="0" u="none" strike="noStrike" kern="0" cap="none" spc="0" normalizeH="0" baseline="0" noProof="0" dirty="0">
                <a:ln>
                  <a:noFill/>
                </a:ln>
                <a:solidFill>
                  <a:srgbClr val="FF0000"/>
                </a:solidFill>
                <a:effectLst/>
                <a:uLnTx/>
                <a:uFillTx/>
                <a:latin typeface="Arial" pitchFamily="34" charset="0"/>
                <a:ea typeface="+mn-ea"/>
                <a:cs typeface="Arial" charset="0"/>
                <a:sym typeface="Wingdings" panose="05000000000000000000" pitchFamily="2" charset="2"/>
              </a:rPr>
              <a:t>Patrimoines</a:t>
            </a:r>
            <a:r>
              <a:rPr lang="fr-FR" sz="1200" b="1" kern="0" dirty="0">
                <a:solidFill>
                  <a:srgbClr val="FF0000"/>
                </a:solidFill>
                <a:latin typeface="Arial" pitchFamily="34" charset="0"/>
                <a:sym typeface="Wingdings" panose="05000000000000000000" pitchFamily="2" charset="2"/>
              </a:rPr>
              <a:t> + </a:t>
            </a:r>
            <a:r>
              <a:rPr kumimoji="0" lang="fr-FR" sz="1200" b="1" i="0" u="none" strike="noStrike" kern="0" cap="none" spc="0" normalizeH="0" baseline="0" noProof="0" dirty="0">
                <a:ln>
                  <a:noFill/>
                </a:ln>
                <a:solidFill>
                  <a:srgbClr val="FF0000"/>
                </a:solidFill>
                <a:effectLst/>
                <a:uLnTx/>
                <a:uFillTx/>
                <a:latin typeface="Arial" pitchFamily="34" charset="0"/>
                <a:ea typeface="+mn-ea"/>
                <a:cs typeface="Arial" charset="0"/>
                <a:sym typeface="Wingdings" panose="05000000000000000000" pitchFamily="2" charset="2"/>
              </a:rPr>
              <a:t>Création</a:t>
            </a:r>
            <a:r>
              <a:rPr lang="fr-FR" sz="1200" b="1" kern="0" dirty="0">
                <a:solidFill>
                  <a:srgbClr val="FF0000"/>
                </a:solidFill>
                <a:latin typeface="Arial" pitchFamily="34" charset="0"/>
                <a:sym typeface="Wingdings" panose="05000000000000000000" pitchFamily="2" charset="2"/>
              </a:rPr>
              <a:t> + </a:t>
            </a:r>
            <a:r>
              <a:rPr kumimoji="0" lang="fr-FR" sz="1200" b="1" i="0" u="none" strike="noStrike" kern="0" cap="none" spc="0" normalizeH="0" baseline="0" noProof="0" dirty="0">
                <a:ln>
                  <a:noFill/>
                </a:ln>
                <a:solidFill>
                  <a:srgbClr val="FF0000"/>
                </a:solidFill>
                <a:effectLst/>
                <a:uLnTx/>
                <a:uFillTx/>
                <a:latin typeface="Arial" pitchFamily="34" charset="0"/>
                <a:ea typeface="+mn-ea"/>
                <a:cs typeface="Arial" charset="0"/>
                <a:sym typeface="Wingdings" panose="05000000000000000000" pitchFamily="2" charset="2"/>
              </a:rPr>
              <a:t>Trois conservatoires</a:t>
            </a:r>
            <a:endParaRPr kumimoji="0" lang="fr-FR" sz="1200" b="1" i="0" u="none" strike="noStrike" kern="0" cap="none" spc="0" normalizeH="0" baseline="0" noProof="0" dirty="0">
              <a:ln>
                <a:noFill/>
              </a:ln>
              <a:solidFill>
                <a:srgbClr val="FF0000"/>
              </a:solidFill>
              <a:effectLst/>
              <a:uLnTx/>
              <a:uFillTx/>
              <a:latin typeface="Arial" pitchFamily="34" charset="0"/>
              <a:ea typeface="+mn-ea"/>
              <a:cs typeface="Arial" charset="0"/>
            </a:endParaRPr>
          </a:p>
          <a:p>
            <a:pPr marL="171450" indent="-171450">
              <a:buFontTx/>
              <a:buChar char="-"/>
            </a:pPr>
            <a:endParaRPr lang="fr-FR" dirty="0"/>
          </a:p>
        </p:txBody>
      </p:sp>
    </p:spTree>
    <p:extLst>
      <p:ext uri="{BB962C8B-B14F-4D97-AF65-F5344CB8AC3E}">
        <p14:creationId xmlns:p14="http://schemas.microsoft.com/office/powerpoint/2010/main" val="30412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45472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300342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572044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238484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re 1">
    <p:spTree>
      <p:nvGrpSpPr>
        <p:cNvPr id="1" name=""/>
        <p:cNvGrpSpPr/>
        <p:nvPr/>
      </p:nvGrpSpPr>
      <p:grpSpPr>
        <a:xfrm>
          <a:off x="0" y="0"/>
          <a:ext cx="0" cy="0"/>
          <a:chOff x="0" y="0"/>
          <a:chExt cx="0" cy="0"/>
        </a:xfrm>
      </p:grpSpPr>
      <p:pic>
        <p:nvPicPr>
          <p:cNvPr id="12" name="Image 11" descr="logo_titre.jpg"/>
          <p:cNvPicPr>
            <a:picLocks noChangeAspect="1"/>
          </p:cNvPicPr>
          <p:nvPr/>
        </p:nvPicPr>
        <p:blipFill>
          <a:blip r:embed="rId2" cstate="print"/>
          <a:stretch>
            <a:fillRect/>
          </a:stretch>
        </p:blipFill>
        <p:spPr>
          <a:xfrm>
            <a:off x="7018803" y="6300462"/>
            <a:ext cx="2880000" cy="900571"/>
          </a:xfrm>
          <a:prstGeom prst="rect">
            <a:avLst/>
          </a:prstGeom>
        </p:spPr>
      </p:pic>
      <p:sp>
        <p:nvSpPr>
          <p:cNvPr id="2" name="Titre 1"/>
          <p:cNvSpPr>
            <a:spLocks noGrp="1"/>
          </p:cNvSpPr>
          <p:nvPr>
            <p:ph type="ctrTitle"/>
          </p:nvPr>
        </p:nvSpPr>
        <p:spPr>
          <a:xfrm>
            <a:off x="570274" y="854913"/>
            <a:ext cx="9012789" cy="779720"/>
          </a:xfrm>
          <a:prstGeom prst="rect">
            <a:avLst/>
          </a:prstGeom>
        </p:spPr>
        <p:txBody>
          <a:bodyPr lIns="92843" tIns="46424" rIns="92843" bIns="46424"/>
          <a:lstStyle>
            <a:lvl1pPr algn="ctr">
              <a:lnSpc>
                <a:spcPts val="3502"/>
              </a:lnSpc>
              <a:defRPr sz="2900" b="0" baseline="0"/>
            </a:lvl1pPr>
          </a:lstStyle>
          <a:p>
            <a:r>
              <a:rPr lang="fr-FR"/>
              <a:t>Modifiez le style du titre</a:t>
            </a:r>
            <a:endParaRPr lang="fr-FR" dirty="0"/>
          </a:p>
        </p:txBody>
      </p:sp>
      <p:sp>
        <p:nvSpPr>
          <p:cNvPr id="8" name="Rectangle 7"/>
          <p:cNvSpPr/>
          <p:nvPr/>
        </p:nvSpPr>
        <p:spPr bwMode="gray">
          <a:xfrm>
            <a:off x="6" y="7"/>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prstClr val="white"/>
              </a:solidFill>
            </a:endParaRPr>
          </a:p>
        </p:txBody>
      </p:sp>
      <p:sp>
        <p:nvSpPr>
          <p:cNvPr id="9" name="Rectangle 8"/>
          <p:cNvSpPr/>
          <p:nvPr/>
        </p:nvSpPr>
        <p:spPr bwMode="gray">
          <a:xfrm>
            <a:off x="6" y="154609"/>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prstClr val="white"/>
              </a:solidFill>
            </a:endParaRPr>
          </a:p>
        </p:txBody>
      </p:sp>
      <p:sp>
        <p:nvSpPr>
          <p:cNvPr id="10" name="Rectangle 9"/>
          <p:cNvSpPr/>
          <p:nvPr/>
        </p:nvSpPr>
        <p:spPr bwMode="gray">
          <a:xfrm>
            <a:off x="6" y="30921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srgbClr val="AA9C8F"/>
              </a:solidFill>
            </a:endParaRPr>
          </a:p>
        </p:txBody>
      </p:sp>
      <p:sp>
        <p:nvSpPr>
          <p:cNvPr id="15" name="Espace réservé pour une image  14"/>
          <p:cNvSpPr>
            <a:spLocks noGrp="1"/>
          </p:cNvSpPr>
          <p:nvPr>
            <p:ph type="pic" sz="quarter" idx="13" hasCustomPrompt="1"/>
          </p:nvPr>
        </p:nvSpPr>
        <p:spPr>
          <a:xfrm>
            <a:off x="570274" y="2700001"/>
            <a:ext cx="9012789" cy="3420000"/>
          </a:xfrm>
          <a:prstGeom prst="rect">
            <a:avLst/>
          </a:prstGeom>
          <a:solidFill>
            <a:schemeClr val="accent6"/>
          </a:solidFill>
        </p:spPr>
        <p:txBody>
          <a:bodyPr lIns="92843" tIns="46424" rIns="92843" bIns="46424" anchor="ctr" anchorCtr="0"/>
          <a:lstStyle>
            <a:lvl1pPr algn="ctr">
              <a:defRPr/>
            </a:lvl1pPr>
          </a:lstStyle>
          <a:p>
            <a:r>
              <a:rPr lang="fr-FR" dirty="0"/>
              <a:t>EMPLACEMENT VISUEL</a:t>
            </a:r>
          </a:p>
        </p:txBody>
      </p:sp>
      <p:sp>
        <p:nvSpPr>
          <p:cNvPr id="14" name="Espace réservé du texte 13"/>
          <p:cNvSpPr>
            <a:spLocks noGrp="1"/>
          </p:cNvSpPr>
          <p:nvPr>
            <p:ph type="body" sz="quarter" idx="14"/>
          </p:nvPr>
        </p:nvSpPr>
        <p:spPr>
          <a:xfrm>
            <a:off x="570404" y="6300788"/>
            <a:ext cx="6229309" cy="450056"/>
          </a:xfrm>
          <a:prstGeom prst="rect">
            <a:avLst/>
          </a:prstGeom>
        </p:spPr>
        <p:txBody>
          <a:bodyPr lIns="92843" tIns="46424" rIns="92843" bIns="46424"/>
          <a:lstStyle/>
          <a:p>
            <a:pPr lvl="0"/>
            <a:r>
              <a:rPr lang="fr-FR" dirty="0"/>
              <a:t>Modifiez les styles du texte du masque</a:t>
            </a:r>
          </a:p>
        </p:txBody>
      </p:sp>
    </p:spTree>
    <p:extLst>
      <p:ext uri="{BB962C8B-B14F-4D97-AF65-F5344CB8AC3E}">
        <p14:creationId xmlns:p14="http://schemas.microsoft.com/office/powerpoint/2010/main" val="353735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3292C7B5-66FF-4736-B9CC-EB46C8719704}"/>
              </a:ext>
            </a:extLst>
          </p:cNvPr>
          <p:cNvPicPr>
            <a:picLocks noChangeAspect="1"/>
          </p:cNvPicPr>
          <p:nvPr userDrawn="1"/>
        </p:nvPicPr>
        <p:blipFill>
          <a:blip r:embed="rId2"/>
          <a:stretch>
            <a:fillRect/>
          </a:stretch>
        </p:blipFill>
        <p:spPr>
          <a:xfrm>
            <a:off x="746258" y="6703249"/>
            <a:ext cx="739235" cy="407994"/>
          </a:xfrm>
          <a:prstGeom prst="rect">
            <a:avLst/>
          </a:prstGeom>
        </p:spPr>
      </p:pic>
      <p:sp>
        <p:nvSpPr>
          <p:cNvPr id="3" name="Espace réservé du contenu 2"/>
          <p:cNvSpPr>
            <a:spLocks noGrp="1"/>
          </p:cNvSpPr>
          <p:nvPr>
            <p:ph idx="1"/>
          </p:nvPr>
        </p:nvSpPr>
        <p:spPr>
          <a:xfrm>
            <a:off x="516283" y="727332"/>
            <a:ext cx="9066773" cy="5420952"/>
          </a:xfrm>
          <a:prstGeom prst="rect">
            <a:avLst/>
          </a:prstGeom>
        </p:spPr>
        <p:txBody>
          <a:bodyPr lIns="92843" tIns="46424" rIns="92843" bIns="46424"/>
          <a:lstStyle>
            <a:lvl1pPr marL="180552" indent="-180552">
              <a:spcAft>
                <a:spcPts val="309"/>
              </a:spcAft>
              <a:buClr>
                <a:schemeClr val="tx2"/>
              </a:buClr>
              <a:buFont typeface="Wingdings" pitchFamily="2" charset="2"/>
              <a:buChar char="§"/>
              <a:defRPr sz="1100"/>
            </a:lvl1pPr>
            <a:lvl2pPr marL="354665" indent="-167659">
              <a:spcAft>
                <a:spcPts val="309"/>
              </a:spcAft>
              <a:buClr>
                <a:srgbClr val="333399"/>
              </a:buClr>
              <a:buFont typeface="Arial" pitchFamily="34" charset="0"/>
              <a:buChar char="‒"/>
              <a:defRPr sz="1100">
                <a:solidFill>
                  <a:schemeClr val="bg1">
                    <a:lumMod val="50000"/>
                  </a:schemeClr>
                </a:solidFill>
              </a:defRPr>
            </a:lvl2pPr>
            <a:lvl3pPr marL="541655" indent="-182161">
              <a:spcAft>
                <a:spcPts val="309"/>
              </a:spcAft>
              <a:buFont typeface="Arial" pitchFamily="34" charset="0"/>
              <a:buChar char="•"/>
              <a:defRPr sz="1100">
                <a:solidFill>
                  <a:schemeClr val="bg1">
                    <a:lumMod val="50000"/>
                  </a:schemeClr>
                </a:solidFill>
              </a:defRPr>
            </a:lvl3pPr>
            <a:lvl4pPr>
              <a:spcAft>
                <a:spcPts val="309"/>
              </a:spcAft>
              <a:defRPr sz="1100"/>
            </a:lvl4pPr>
            <a:lvl5pPr>
              <a:spcAft>
                <a:spcPts val="309"/>
              </a:spcAft>
              <a:defRPr sz="1100"/>
            </a:lvl5pPr>
          </a:lstStyle>
          <a:p>
            <a:pPr lvl="0"/>
            <a:r>
              <a:rPr lang="fr-FR" dirty="0"/>
              <a:t>Modifiez les styles du texte du masque</a:t>
            </a:r>
          </a:p>
          <a:p>
            <a:pPr lvl="1"/>
            <a:r>
              <a:rPr lang="fr-FR" dirty="0"/>
              <a:t>Deuxième niveau</a:t>
            </a:r>
          </a:p>
          <a:p>
            <a:pPr lvl="2"/>
            <a:r>
              <a:rPr lang="fr-FR" dirty="0"/>
              <a:t>Troisième niveau</a:t>
            </a:r>
          </a:p>
        </p:txBody>
      </p:sp>
      <p:pic>
        <p:nvPicPr>
          <p:cNvPr id="9" name="Image 8" descr="logo.jpg"/>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8117965" y="6698080"/>
            <a:ext cx="1800000" cy="320040"/>
          </a:xfrm>
          <a:prstGeom prst="rect">
            <a:avLst/>
          </a:prstGeom>
        </p:spPr>
      </p:pic>
      <p:sp>
        <p:nvSpPr>
          <p:cNvPr id="17" name="Rectangle 16"/>
          <p:cNvSpPr/>
          <p:nvPr userDrawn="1"/>
        </p:nvSpPr>
        <p:spPr bwMode="gray">
          <a:xfrm>
            <a:off x="5" y="7"/>
            <a:ext cx="54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prstClr val="white"/>
              </a:solidFill>
            </a:endParaRPr>
          </a:p>
        </p:txBody>
      </p:sp>
      <p:sp>
        <p:nvSpPr>
          <p:cNvPr id="18" name="Rectangle 17"/>
          <p:cNvSpPr/>
          <p:nvPr userDrawn="1"/>
        </p:nvSpPr>
        <p:spPr bwMode="gray">
          <a:xfrm>
            <a:off x="5" y="156771"/>
            <a:ext cx="54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prstClr val="white"/>
              </a:solidFill>
            </a:endParaRPr>
          </a:p>
        </p:txBody>
      </p:sp>
      <p:sp>
        <p:nvSpPr>
          <p:cNvPr id="19" name="Rectangle 18"/>
          <p:cNvSpPr/>
          <p:nvPr userDrawn="1"/>
        </p:nvSpPr>
        <p:spPr bwMode="gray">
          <a:xfrm>
            <a:off x="5" y="313495"/>
            <a:ext cx="54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5971" tIns="42970" rIns="85971" bIns="42970" rtlCol="0" anchor="ctr"/>
          <a:lstStyle/>
          <a:p>
            <a:pPr algn="ctr" defTabSz="972194" fontAlgn="auto">
              <a:spcBef>
                <a:spcPts val="0"/>
              </a:spcBef>
              <a:spcAft>
                <a:spcPts val="0"/>
              </a:spcAft>
            </a:pPr>
            <a:endParaRPr lang="fr-FR" dirty="0">
              <a:solidFill>
                <a:srgbClr val="AA9C8F"/>
              </a:solidFill>
            </a:endParaRPr>
          </a:p>
        </p:txBody>
      </p:sp>
      <p:cxnSp>
        <p:nvCxnSpPr>
          <p:cNvPr id="20" name="Connecteur droit 19"/>
          <p:cNvCxnSpPr/>
          <p:nvPr userDrawn="1"/>
        </p:nvCxnSpPr>
        <p:spPr>
          <a:xfrm>
            <a:off x="517091" y="6661814"/>
            <a:ext cx="9066101" cy="0"/>
          </a:xfrm>
          <a:prstGeom prst="line">
            <a:avLst/>
          </a:prstGeom>
          <a:ln/>
        </p:spPr>
        <p:style>
          <a:lnRef idx="1">
            <a:schemeClr val="accent4"/>
          </a:lnRef>
          <a:fillRef idx="0">
            <a:schemeClr val="accent4"/>
          </a:fillRef>
          <a:effectRef idx="0">
            <a:schemeClr val="accent4"/>
          </a:effectRef>
          <a:fontRef idx="minor">
            <a:schemeClr val="tx1"/>
          </a:fontRef>
        </p:style>
      </p:cxnSp>
      <p:sp>
        <p:nvSpPr>
          <p:cNvPr id="21" name="Titre 15"/>
          <p:cNvSpPr>
            <a:spLocks noGrp="1"/>
          </p:cNvSpPr>
          <p:nvPr>
            <p:ph type="title"/>
          </p:nvPr>
        </p:nvSpPr>
        <p:spPr>
          <a:xfrm>
            <a:off x="643670" y="46855"/>
            <a:ext cx="8932924" cy="421428"/>
          </a:xfrm>
          <a:prstGeom prst="rect">
            <a:avLst/>
          </a:prstGeom>
        </p:spPr>
        <p:txBody>
          <a:bodyPr lIns="92843" tIns="46424" rIns="92843" bIns="46424" anchor="ctr" anchorCtr="0"/>
          <a:lstStyle>
            <a:lvl1pPr>
              <a:lnSpc>
                <a:spcPct val="100000"/>
              </a:lnSpc>
              <a:defRPr sz="1600" b="1" baseline="0"/>
            </a:lvl1pPr>
          </a:lstStyle>
          <a:p>
            <a:r>
              <a:rPr lang="fr-FR" dirty="0"/>
              <a:t>Modifiez le style du titre</a:t>
            </a:r>
          </a:p>
        </p:txBody>
      </p:sp>
      <p:sp>
        <p:nvSpPr>
          <p:cNvPr id="10" name="Espace réservé du numéro de diapositive 1"/>
          <p:cNvSpPr>
            <a:spLocks noGrp="1"/>
          </p:cNvSpPr>
          <p:nvPr>
            <p:ph type="sldNum" sz="quarter" idx="4"/>
          </p:nvPr>
        </p:nvSpPr>
        <p:spPr>
          <a:xfrm>
            <a:off x="4368031" y="6673979"/>
            <a:ext cx="1344563" cy="384175"/>
          </a:xfrm>
          <a:prstGeom prst="rect">
            <a:avLst/>
          </a:prstGeom>
        </p:spPr>
        <p:txBody>
          <a:bodyPr vert="horz" lIns="90109" tIns="45056" rIns="90109" bIns="45056" rtlCol="0" anchor="ctr"/>
          <a:lstStyle>
            <a:lvl1pPr algn="ctr">
              <a:defRPr sz="1000">
                <a:solidFill>
                  <a:schemeClr val="tx1"/>
                </a:solidFill>
              </a:defRPr>
            </a:lvl1pPr>
          </a:lstStyle>
          <a:p>
            <a:fld id="{6E45CC93-4638-4233-B9BC-972767238533}" type="slidenum">
              <a:rPr lang="en-GB" smtClean="0">
                <a:solidFill>
                  <a:prstClr val="black"/>
                </a:solidFill>
              </a:rPr>
              <a:pPr/>
              <a:t>‹N°›</a:t>
            </a:fld>
            <a:endParaRPr lang="en-GB">
              <a:solidFill>
                <a:prstClr val="black"/>
              </a:solidFill>
            </a:endParaRPr>
          </a:p>
        </p:txBody>
      </p:sp>
    </p:spTree>
    <p:extLst>
      <p:ext uri="{BB962C8B-B14F-4D97-AF65-F5344CB8AC3E}">
        <p14:creationId xmlns:p14="http://schemas.microsoft.com/office/powerpoint/2010/main" val="36660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grpSp>
        <p:nvGrpSpPr>
          <p:cNvPr id="5" name="Groupe 4"/>
          <p:cNvGrpSpPr/>
          <p:nvPr userDrawn="1"/>
        </p:nvGrpSpPr>
        <p:grpSpPr>
          <a:xfrm rot="16200000">
            <a:off x="-3388160" y="3374717"/>
            <a:ext cx="7198520" cy="453846"/>
            <a:chOff x="0" y="0"/>
            <a:chExt cx="530646" cy="445984"/>
          </a:xfrm>
        </p:grpSpPr>
        <p:sp>
          <p:nvSpPr>
            <p:cNvPr id="6" name="Rectangle 5"/>
            <p:cNvSpPr/>
            <p:nvPr userDrawn="1"/>
          </p:nvSpPr>
          <p:spPr bwMode="gray">
            <a:xfrm>
              <a:off x="0" y="0"/>
              <a:ext cx="530646" cy="147429"/>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4664" tIns="42332" rIns="84664" bIns="42332" rtlCol="0" anchor="ctr"/>
            <a:lstStyle/>
            <a:p>
              <a:pPr algn="ctr" defTabSz="972194" fontAlgn="auto">
                <a:spcBef>
                  <a:spcPts val="0"/>
                </a:spcBef>
                <a:spcAft>
                  <a:spcPts val="0"/>
                </a:spcAft>
              </a:pPr>
              <a:endParaRPr lang="fr-FR" dirty="0">
                <a:solidFill>
                  <a:prstClr val="white"/>
                </a:solidFill>
              </a:endParaRPr>
            </a:p>
          </p:txBody>
        </p:sp>
        <p:sp>
          <p:nvSpPr>
            <p:cNvPr id="7" name="Rectangle 6"/>
            <p:cNvSpPr/>
            <p:nvPr userDrawn="1"/>
          </p:nvSpPr>
          <p:spPr bwMode="gray">
            <a:xfrm>
              <a:off x="0" y="149302"/>
              <a:ext cx="530646" cy="147429"/>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4664" tIns="42332" rIns="84664" bIns="42332" rtlCol="0" anchor="ctr"/>
            <a:lstStyle/>
            <a:p>
              <a:pPr algn="ctr" defTabSz="972194" fontAlgn="auto">
                <a:spcBef>
                  <a:spcPts val="0"/>
                </a:spcBef>
                <a:spcAft>
                  <a:spcPts val="0"/>
                </a:spcAft>
              </a:pPr>
              <a:endParaRPr lang="fr-FR" dirty="0">
                <a:solidFill>
                  <a:prstClr val="white"/>
                </a:solidFill>
              </a:endParaRPr>
            </a:p>
          </p:txBody>
        </p:sp>
        <p:sp>
          <p:nvSpPr>
            <p:cNvPr id="8" name="Rectangle 7"/>
            <p:cNvSpPr/>
            <p:nvPr userDrawn="1"/>
          </p:nvSpPr>
          <p:spPr bwMode="gray">
            <a:xfrm>
              <a:off x="0" y="298555"/>
              <a:ext cx="530646" cy="147429"/>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4664" tIns="42332" rIns="84664" bIns="42332" rtlCol="0" anchor="ctr"/>
            <a:lstStyle/>
            <a:p>
              <a:pPr algn="ctr" defTabSz="972194" fontAlgn="auto">
                <a:spcBef>
                  <a:spcPts val="0"/>
                </a:spcBef>
                <a:spcAft>
                  <a:spcPts val="0"/>
                </a:spcAft>
              </a:pPr>
              <a:endParaRPr lang="fr-FR" dirty="0">
                <a:solidFill>
                  <a:srgbClr val="AA9C8F"/>
                </a:solidFill>
              </a:endParaRPr>
            </a:p>
          </p:txBody>
        </p:sp>
      </p:grpSp>
      <p:pic>
        <p:nvPicPr>
          <p:cNvPr id="9" name="Picture 45" descr="Mazars_8mm"/>
          <p:cNvPicPr>
            <a:picLocks noChangeAspect="1" noChangeArrowheads="1"/>
          </p:cNvPicPr>
          <p:nvPr userDrawn="1"/>
        </p:nvPicPr>
        <p:blipFill>
          <a:blip r:embed="rId2" cstate="print"/>
          <a:srcRect/>
          <a:stretch>
            <a:fillRect/>
          </a:stretch>
        </p:blipFill>
        <p:spPr bwMode="auto">
          <a:xfrm>
            <a:off x="937180" y="906888"/>
            <a:ext cx="3590192" cy="500969"/>
          </a:xfrm>
          <a:prstGeom prst="rect">
            <a:avLst/>
          </a:prstGeom>
          <a:noFill/>
          <a:ln w="9525">
            <a:noFill/>
            <a:miter lim="800000"/>
            <a:headEnd/>
            <a:tailEnd/>
          </a:ln>
        </p:spPr>
      </p:pic>
      <p:sp>
        <p:nvSpPr>
          <p:cNvPr id="13" name="Espace réservé du texte 12"/>
          <p:cNvSpPr>
            <a:spLocks noGrp="1"/>
          </p:cNvSpPr>
          <p:nvPr>
            <p:ph type="body" sz="quarter" idx="10"/>
          </p:nvPr>
        </p:nvSpPr>
        <p:spPr>
          <a:xfrm>
            <a:off x="643100" y="2163895"/>
            <a:ext cx="6156613" cy="3326796"/>
          </a:xfrm>
          <a:prstGeom prst="rect">
            <a:avLst/>
          </a:prstGeom>
        </p:spPr>
        <p:txBody>
          <a:bodyPr lIns="92843" tIns="46424" rIns="92843" bIns="46424"/>
          <a:lstStyle>
            <a:lvl1pPr marL="342868" indent="-342868" algn="l">
              <a:spcBef>
                <a:spcPct val="20000"/>
              </a:spcBef>
              <a:defRPr sz="1200"/>
            </a:lvl1pPr>
          </a:lstStyle>
          <a:p>
            <a:pPr lvl="0"/>
            <a:endParaRPr lang="fr-FR" dirty="0"/>
          </a:p>
          <a:p>
            <a:pPr marL="317500" indent="-317500" algn="l">
              <a:spcBef>
                <a:spcPct val="20000"/>
              </a:spcBef>
            </a:pPr>
            <a:r>
              <a:rPr lang="fr-FR" sz="1100" dirty="0">
                <a:solidFill>
                  <a:srgbClr val="C00000"/>
                </a:solidFill>
                <a:latin typeface="Arial" pitchFamily="34" charset="0"/>
              </a:rPr>
              <a:t>Contacts :</a:t>
            </a:r>
          </a:p>
          <a:p>
            <a:pPr marL="317500" indent="-317500" algn="l">
              <a:spcBef>
                <a:spcPct val="20000"/>
              </a:spcBef>
            </a:pPr>
            <a:endParaRPr lang="fr-FR" sz="1100" dirty="0">
              <a:solidFill>
                <a:srgbClr val="C00000"/>
              </a:solidFill>
              <a:latin typeface="Arial" pitchFamily="34" charset="0"/>
            </a:endParaRPr>
          </a:p>
          <a:p>
            <a:pPr marL="317500" indent="-317500">
              <a:spcBef>
                <a:spcPct val="20000"/>
              </a:spcBef>
            </a:pPr>
            <a:r>
              <a:rPr lang="fr-FR" sz="1100" b="0" dirty="0">
                <a:solidFill>
                  <a:schemeClr val="tx1"/>
                </a:solidFill>
                <a:latin typeface="Arial" pitchFamily="34" charset="0"/>
              </a:rPr>
              <a:t>Serge Castillon – Associé audit, tel : +33 1 49 97 62 83</a:t>
            </a:r>
          </a:p>
          <a:p>
            <a:pPr marL="317500" indent="-317500" algn="l">
              <a:spcBef>
                <a:spcPct val="20000"/>
              </a:spcBef>
            </a:pPr>
            <a:endParaRPr lang="fr-FR" sz="1100" b="0" dirty="0">
              <a:solidFill>
                <a:schemeClr val="tx1"/>
              </a:solidFill>
              <a:latin typeface="Arial" pitchFamily="34" charset="0"/>
            </a:endParaRPr>
          </a:p>
          <a:p>
            <a:pPr marL="317500" indent="-317500">
              <a:spcBef>
                <a:spcPct val="20000"/>
              </a:spcBef>
            </a:pPr>
            <a:r>
              <a:rPr lang="fr-FR" sz="1100" b="0" dirty="0">
                <a:solidFill>
                  <a:schemeClr val="tx1"/>
                </a:solidFill>
                <a:latin typeface="Arial" pitchFamily="34" charset="0"/>
              </a:rPr>
              <a:t>Philippe </a:t>
            </a:r>
            <a:r>
              <a:rPr lang="fr-FR" sz="1100" b="0" dirty="0" err="1">
                <a:solidFill>
                  <a:schemeClr val="tx1"/>
                </a:solidFill>
                <a:latin typeface="Arial" pitchFamily="34" charset="0"/>
              </a:rPr>
              <a:t>Moutenet</a:t>
            </a:r>
            <a:r>
              <a:rPr lang="fr-FR" sz="1100" b="0" dirty="0">
                <a:solidFill>
                  <a:schemeClr val="tx1"/>
                </a:solidFill>
                <a:latin typeface="Arial" pitchFamily="34" charset="0"/>
              </a:rPr>
              <a:t> – Associé conseil, tel : +33 1 49 97 62 52</a:t>
            </a:r>
          </a:p>
          <a:p>
            <a:pPr marL="317500" indent="-317500" algn="l">
              <a:spcBef>
                <a:spcPct val="20000"/>
              </a:spcBef>
            </a:pPr>
            <a:endParaRPr lang="fr-FR" sz="1100" b="0" dirty="0">
              <a:solidFill>
                <a:schemeClr val="tx1"/>
              </a:solidFill>
              <a:latin typeface="Arial" pitchFamily="34" charset="0"/>
            </a:endParaRPr>
          </a:p>
          <a:p>
            <a:pPr marL="317500" indent="-317500">
              <a:spcBef>
                <a:spcPct val="20000"/>
              </a:spcBef>
            </a:pPr>
            <a:r>
              <a:rPr lang="fr-FR" sz="1100" b="0" dirty="0">
                <a:solidFill>
                  <a:schemeClr val="tx1"/>
                </a:solidFill>
                <a:latin typeface="Arial" pitchFamily="34" charset="0"/>
              </a:rPr>
              <a:t>Pol </a:t>
            </a:r>
            <a:r>
              <a:rPr lang="fr-FR" sz="1100" b="0" dirty="0" err="1">
                <a:solidFill>
                  <a:schemeClr val="tx1"/>
                </a:solidFill>
                <a:latin typeface="Arial" pitchFamily="34" charset="0"/>
              </a:rPr>
              <a:t>Nolet</a:t>
            </a:r>
            <a:r>
              <a:rPr lang="fr-FR" sz="1100" b="0" dirty="0">
                <a:solidFill>
                  <a:schemeClr val="tx1"/>
                </a:solidFill>
                <a:latin typeface="Arial" pitchFamily="34" charset="0"/>
              </a:rPr>
              <a:t> – Directeur associé, tel : +33 2 35 70 56 20</a:t>
            </a:r>
          </a:p>
          <a:p>
            <a:pPr marL="317500" indent="-317500">
              <a:spcBef>
                <a:spcPct val="20000"/>
              </a:spcBef>
            </a:pPr>
            <a:endParaRPr lang="fr-FR" sz="1100" b="0" dirty="0">
              <a:solidFill>
                <a:schemeClr val="tx1"/>
              </a:solidFill>
              <a:latin typeface="Arial" pitchFamily="34" charset="0"/>
            </a:endParaRPr>
          </a:p>
          <a:p>
            <a:pPr marL="317500" indent="-317500">
              <a:spcBef>
                <a:spcPct val="20000"/>
              </a:spcBef>
            </a:pPr>
            <a:endParaRPr lang="fr-FR" sz="1100" b="0" dirty="0">
              <a:solidFill>
                <a:schemeClr val="tx1"/>
              </a:solidFill>
              <a:latin typeface="Arial" pitchFamily="34" charset="0"/>
            </a:endParaRPr>
          </a:p>
          <a:p>
            <a:pPr marL="317500" indent="-317500">
              <a:spcBef>
                <a:spcPct val="20000"/>
              </a:spcBef>
            </a:pPr>
            <a:endParaRPr lang="fr-FR" sz="1100" b="0" dirty="0">
              <a:solidFill>
                <a:schemeClr val="tx1"/>
              </a:solidFill>
              <a:latin typeface="Arial" pitchFamily="34" charset="0"/>
            </a:endParaRPr>
          </a:p>
          <a:p>
            <a:pPr marL="317500" indent="-317500">
              <a:spcBef>
                <a:spcPct val="20000"/>
              </a:spcBef>
            </a:pPr>
            <a:r>
              <a:rPr lang="fr-FR" sz="1100" b="0" dirty="0">
                <a:solidFill>
                  <a:schemeClr val="tx1"/>
                </a:solidFill>
                <a:latin typeface="Arial" pitchFamily="34" charset="0"/>
              </a:rPr>
              <a:t>Mazars</a:t>
            </a:r>
          </a:p>
          <a:p>
            <a:pPr marL="317500" indent="-317500">
              <a:spcBef>
                <a:spcPct val="20000"/>
              </a:spcBef>
            </a:pPr>
            <a:r>
              <a:rPr lang="fr-FR" sz="1100" b="0" dirty="0">
                <a:solidFill>
                  <a:schemeClr val="tx1"/>
                </a:solidFill>
                <a:latin typeface="Arial" pitchFamily="34" charset="0"/>
              </a:rPr>
              <a:t>61, rue Henri Regnault, 92 075 Paris La Défense Cedex</a:t>
            </a:r>
          </a:p>
          <a:p>
            <a:pPr marL="317500" indent="-317500">
              <a:spcBef>
                <a:spcPct val="20000"/>
              </a:spcBef>
            </a:pPr>
            <a:r>
              <a:rPr lang="fr-FR" sz="1100" b="0" dirty="0">
                <a:solidFill>
                  <a:schemeClr val="tx1"/>
                </a:solidFill>
                <a:latin typeface="Arial" pitchFamily="34" charset="0"/>
              </a:rPr>
              <a:t>Standard : +33 1 49 97 60 00</a:t>
            </a:r>
          </a:p>
        </p:txBody>
      </p:sp>
    </p:spTree>
    <p:extLst>
      <p:ext uri="{BB962C8B-B14F-4D97-AF65-F5344CB8AC3E}">
        <p14:creationId xmlns:p14="http://schemas.microsoft.com/office/powerpoint/2010/main" val="256512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re 1">
    <p:spTree>
      <p:nvGrpSpPr>
        <p:cNvPr id="1" name=""/>
        <p:cNvGrpSpPr/>
        <p:nvPr/>
      </p:nvGrpSpPr>
      <p:grpSpPr>
        <a:xfrm>
          <a:off x="0" y="0"/>
          <a:ext cx="0" cy="0"/>
          <a:chOff x="0" y="0"/>
          <a:chExt cx="0" cy="0"/>
        </a:xfrm>
      </p:grpSpPr>
      <p:pic>
        <p:nvPicPr>
          <p:cNvPr id="12" name="Image 11" descr="logo_titre.jpg"/>
          <p:cNvPicPr>
            <a:picLocks noChangeAspect="1"/>
          </p:cNvPicPr>
          <p:nvPr userDrawn="1"/>
        </p:nvPicPr>
        <p:blipFill>
          <a:blip r:embed="rId2" cstate="print"/>
          <a:stretch>
            <a:fillRect/>
          </a:stretch>
        </p:blipFill>
        <p:spPr>
          <a:xfrm>
            <a:off x="7272560" y="6327459"/>
            <a:ext cx="1871961" cy="585359"/>
          </a:xfrm>
          <a:prstGeom prst="rect">
            <a:avLst/>
          </a:prstGeom>
        </p:spPr>
      </p:pic>
      <p:sp>
        <p:nvSpPr>
          <p:cNvPr id="2" name="Titre 1"/>
          <p:cNvSpPr>
            <a:spLocks noGrp="1"/>
          </p:cNvSpPr>
          <p:nvPr>
            <p:ph type="ctrTitle"/>
          </p:nvPr>
        </p:nvSpPr>
        <p:spPr>
          <a:xfrm>
            <a:off x="359792" y="854911"/>
            <a:ext cx="9361040" cy="1440160"/>
          </a:xfrm>
          <a:prstGeom prst="rect">
            <a:avLst/>
          </a:prstGeom>
        </p:spPr>
        <p:txBody>
          <a:bodyPr anchor="b"/>
          <a:lstStyle>
            <a:lvl1pPr>
              <a:lnSpc>
                <a:spcPts val="3670"/>
              </a:lnSpc>
              <a:defRPr sz="2400" b="1"/>
            </a:lvl1pPr>
          </a:lstStyle>
          <a:p>
            <a:r>
              <a:rPr lang="fr-FR" dirty="0"/>
              <a:t>Modifiez le style du titre</a:t>
            </a:r>
          </a:p>
        </p:txBody>
      </p:sp>
      <p:sp>
        <p:nvSpPr>
          <p:cNvPr id="4" name="Espace réservé de la date 3"/>
          <p:cNvSpPr>
            <a:spLocks noGrp="1"/>
          </p:cNvSpPr>
          <p:nvPr>
            <p:ph type="dt" sz="half" idx="10"/>
          </p:nvPr>
        </p:nvSpPr>
        <p:spPr bwMode="gray">
          <a:xfrm>
            <a:off x="359792" y="2359722"/>
            <a:ext cx="9361040" cy="288000"/>
          </a:xfrm>
          <a:prstGeom prst="rect">
            <a:avLst/>
          </a:prstGeom>
        </p:spPr>
        <p:txBody>
          <a:bodyPr lIns="0" tIns="0" rIns="0" bIns="0" anchor="t" anchorCtr="0"/>
          <a:lstStyle>
            <a:lvl1pPr>
              <a:defRPr sz="1300" b="1">
                <a:solidFill>
                  <a:srgbClr val="990000"/>
                </a:solidFill>
              </a:defRPr>
            </a:lvl1pPr>
          </a:lstStyle>
          <a:p>
            <a:r>
              <a:rPr lang="fr-FR"/>
              <a:t>Mardi 25 septembre</a:t>
            </a:r>
            <a:endParaRPr lang="fr-FR" dirty="0"/>
          </a:p>
        </p:txBody>
      </p:sp>
      <p:sp>
        <p:nvSpPr>
          <p:cNvPr id="8" name="Rectangle 7"/>
          <p:cNvSpPr/>
          <p:nvPr userDrawn="1"/>
        </p:nvSpPr>
        <p:spPr bwMode="gray">
          <a:xfrm>
            <a:off x="0" y="0"/>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9" name="Rectangle 8"/>
          <p:cNvSpPr/>
          <p:nvPr userDrawn="1"/>
        </p:nvSpPr>
        <p:spPr bwMode="gray">
          <a:xfrm>
            <a:off x="0" y="154600"/>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0" name="Rectangle 9"/>
          <p:cNvSpPr/>
          <p:nvPr userDrawn="1"/>
        </p:nvSpPr>
        <p:spPr bwMode="gray">
          <a:xfrm>
            <a:off x="0" y="309200"/>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AA9C8F"/>
              </a:solidFill>
            </a:endParaRPr>
          </a:p>
        </p:txBody>
      </p:sp>
      <p:sp>
        <p:nvSpPr>
          <p:cNvPr id="11" name="Rectangle 10"/>
          <p:cNvSpPr/>
          <p:nvPr userDrawn="1"/>
        </p:nvSpPr>
        <p:spPr>
          <a:xfrm>
            <a:off x="360000" y="627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20" name="Espace réservé du numéro de diapositive 1"/>
          <p:cNvSpPr>
            <a:spLocks noGrp="1"/>
          </p:cNvSpPr>
          <p:nvPr>
            <p:ph type="sldNum" sz="quarter" idx="4"/>
          </p:nvPr>
        </p:nvSpPr>
        <p:spPr>
          <a:xfrm>
            <a:off x="4368031" y="6673979"/>
            <a:ext cx="1344563" cy="384175"/>
          </a:xfrm>
          <a:prstGeom prst="rect">
            <a:avLst/>
          </a:prstGeom>
        </p:spPr>
        <p:txBody>
          <a:bodyPr vert="horz" lIns="90109" tIns="45056" rIns="90109" bIns="45056" rtlCol="0" anchor="ctr"/>
          <a:lstStyle>
            <a:lvl1pPr algn="ctr">
              <a:defRPr sz="1000">
                <a:solidFill>
                  <a:schemeClr val="tx1"/>
                </a:solidFill>
              </a:defRPr>
            </a:lvl1pPr>
          </a:lstStyle>
          <a:p>
            <a:fld id="{6E45CC93-4638-4233-B9BC-972767238533}" type="slidenum">
              <a:rPr lang="en-GB" smtClean="0">
                <a:solidFill>
                  <a:prstClr val="black"/>
                </a:solidFill>
              </a:rPr>
              <a:pPr/>
              <a:t>‹N°›</a:t>
            </a:fld>
            <a:endParaRPr lang="en-GB">
              <a:solidFill>
                <a:prstClr val="black"/>
              </a:solidFill>
            </a:endParaRPr>
          </a:p>
        </p:txBody>
      </p:sp>
      <p:sp>
        <p:nvSpPr>
          <p:cNvPr id="13" name="Espace réservé du texte 12"/>
          <p:cNvSpPr>
            <a:spLocks noGrp="1"/>
          </p:cNvSpPr>
          <p:nvPr>
            <p:ph type="body" sz="quarter" idx="11"/>
          </p:nvPr>
        </p:nvSpPr>
        <p:spPr>
          <a:xfrm>
            <a:off x="292956" y="6442103"/>
            <a:ext cx="6911975" cy="585788"/>
          </a:xfrm>
          <a:prstGeom prst="rect">
            <a:avLst/>
          </a:prstGeom>
        </p:spPr>
        <p:txBody>
          <a:bodyPr/>
          <a:lstStyle>
            <a:lvl1pPr>
              <a:defRPr sz="1900" b="1"/>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16445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Titre 1">
    <p:spTree>
      <p:nvGrpSpPr>
        <p:cNvPr id="1" name=""/>
        <p:cNvGrpSpPr/>
        <p:nvPr/>
      </p:nvGrpSpPr>
      <p:grpSpPr>
        <a:xfrm>
          <a:off x="0" y="0"/>
          <a:ext cx="0" cy="0"/>
          <a:chOff x="0" y="0"/>
          <a:chExt cx="0" cy="0"/>
        </a:xfrm>
      </p:grpSpPr>
      <p:pic>
        <p:nvPicPr>
          <p:cNvPr id="5" name="Image 12" descr="logo_titr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15126" b="32101"/>
          <a:stretch/>
        </p:blipFill>
        <p:spPr bwMode="auto">
          <a:xfrm>
            <a:off x="7228678" y="6677851"/>
            <a:ext cx="2519363" cy="415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bwMode="gray">
          <a:xfrm>
            <a:off x="1" y="0"/>
            <a:ext cx="10080625" cy="179388"/>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1544">
              <a:defRPr/>
            </a:pPr>
            <a:endParaRPr lang="en-US" sz="1755">
              <a:solidFill>
                <a:prstClr val="white"/>
              </a:solidFill>
            </a:endParaRPr>
          </a:p>
        </p:txBody>
      </p:sp>
      <p:sp>
        <p:nvSpPr>
          <p:cNvPr id="7" name="Rectangle 6"/>
          <p:cNvSpPr/>
          <p:nvPr userDrawn="1"/>
        </p:nvSpPr>
        <p:spPr bwMode="gray">
          <a:xfrm>
            <a:off x="1" y="179394"/>
            <a:ext cx="10080625" cy="180975"/>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1544">
              <a:defRPr/>
            </a:pPr>
            <a:endParaRPr lang="en-US" sz="1755">
              <a:solidFill>
                <a:prstClr val="white"/>
              </a:solidFill>
            </a:endParaRPr>
          </a:p>
        </p:txBody>
      </p:sp>
      <p:sp>
        <p:nvSpPr>
          <p:cNvPr id="8" name="Rectangle 7"/>
          <p:cNvSpPr/>
          <p:nvPr userDrawn="1"/>
        </p:nvSpPr>
        <p:spPr bwMode="gray">
          <a:xfrm>
            <a:off x="1" y="360366"/>
            <a:ext cx="10080625" cy="179387"/>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1544">
              <a:defRPr/>
            </a:pPr>
            <a:endParaRPr lang="en-US" sz="1755">
              <a:solidFill>
                <a:prstClr val="white"/>
              </a:solidFill>
            </a:endParaRPr>
          </a:p>
        </p:txBody>
      </p:sp>
      <p:sp>
        <p:nvSpPr>
          <p:cNvPr id="9" name="Rectangle 8"/>
          <p:cNvSpPr/>
          <p:nvPr userDrawn="1"/>
        </p:nvSpPr>
        <p:spPr>
          <a:xfrm>
            <a:off x="360364" y="6550846"/>
            <a:ext cx="9359900" cy="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1544">
              <a:defRPr/>
            </a:pPr>
            <a:endParaRPr lang="en-US" sz="1755">
              <a:solidFill>
                <a:prstClr val="white"/>
              </a:solidFill>
            </a:endParaRPr>
          </a:p>
        </p:txBody>
      </p:sp>
      <p:sp>
        <p:nvSpPr>
          <p:cNvPr id="2" name="Titre 1"/>
          <p:cNvSpPr>
            <a:spLocks noGrp="1"/>
          </p:cNvSpPr>
          <p:nvPr>
            <p:ph type="ctrTitle"/>
          </p:nvPr>
        </p:nvSpPr>
        <p:spPr>
          <a:xfrm>
            <a:off x="359794" y="854916"/>
            <a:ext cx="9361040" cy="1440160"/>
          </a:xfrm>
          <a:prstGeom prst="rect">
            <a:avLst/>
          </a:prstGeom>
        </p:spPr>
        <p:txBody>
          <a:bodyPr/>
          <a:lstStyle>
            <a:lvl1pPr>
              <a:lnSpc>
                <a:spcPts val="3387"/>
              </a:lnSpc>
              <a:defRPr sz="3387" b="0"/>
            </a:lvl1pPr>
          </a:lstStyle>
          <a:p>
            <a:r>
              <a:rPr lang="fr-FR" noProof="0" dirty="0"/>
              <a:t>Modifiez le style du titre</a:t>
            </a:r>
            <a:endParaRPr lang="en-US" noProof="0" dirty="0"/>
          </a:p>
        </p:txBody>
      </p:sp>
      <p:sp>
        <p:nvSpPr>
          <p:cNvPr id="13" name="Espace réservé pour une image  14"/>
          <p:cNvSpPr>
            <a:spLocks noGrp="1"/>
          </p:cNvSpPr>
          <p:nvPr>
            <p:ph type="pic" sz="quarter" idx="14"/>
          </p:nvPr>
        </p:nvSpPr>
        <p:spPr>
          <a:xfrm>
            <a:off x="359795" y="2700003"/>
            <a:ext cx="9359999" cy="3420000"/>
          </a:xfrm>
          <a:prstGeom prst="rect">
            <a:avLst/>
          </a:prstGeom>
          <a:solidFill>
            <a:schemeClr val="accent6"/>
          </a:solidFill>
        </p:spPr>
        <p:txBody>
          <a:bodyPr rtlCol="0" anchor="ctr">
            <a:noAutofit/>
          </a:bodyPr>
          <a:lstStyle>
            <a:lvl1pPr algn="ctr">
              <a:defRPr/>
            </a:lvl1pPr>
          </a:lstStyle>
          <a:p>
            <a:pPr lvl="0"/>
            <a:r>
              <a:rPr lang="fr-FR" noProof="0"/>
              <a:t>Cliquez sur l'icône pour ajouter une image</a:t>
            </a:r>
            <a:endParaRPr lang="fr-FR" noProof="0" dirty="0"/>
          </a:p>
        </p:txBody>
      </p:sp>
      <p:sp>
        <p:nvSpPr>
          <p:cNvPr id="10" name="Espace réservé de la date 3"/>
          <p:cNvSpPr>
            <a:spLocks noGrp="1"/>
          </p:cNvSpPr>
          <p:nvPr>
            <p:ph type="dt" sz="half" idx="15"/>
          </p:nvPr>
        </p:nvSpPr>
        <p:spPr bwMode="gray">
          <a:xfrm>
            <a:off x="360364" y="2359033"/>
            <a:ext cx="9359900" cy="288925"/>
          </a:xfrm>
          <a:prstGeom prst="rect">
            <a:avLst/>
          </a:prstGeom>
        </p:spPr>
        <p:txBody>
          <a:bodyPr lIns="0" tIns="0" rIns="0" bIns="0" anchor="t" anchorCtr="0"/>
          <a:lstStyle>
            <a:lvl1pPr>
              <a:defRPr sz="1200" b="1">
                <a:solidFill>
                  <a:schemeClr val="accent1"/>
                </a:solidFill>
              </a:defRPr>
            </a:lvl1pPr>
          </a:lstStyle>
          <a:p>
            <a:pPr>
              <a:defRPr/>
            </a:pPr>
            <a:r>
              <a:rPr lang="fr-FR">
                <a:solidFill>
                  <a:srgbClr val="990000"/>
                </a:solidFill>
              </a:rPr>
              <a:t>Mardi 25 septembre</a:t>
            </a:r>
            <a:endParaRPr lang="en-US" dirty="0">
              <a:solidFill>
                <a:srgbClr val="990000"/>
              </a:solidFill>
            </a:endParaRPr>
          </a:p>
        </p:txBody>
      </p:sp>
    </p:spTree>
    <p:extLst>
      <p:ext uri="{BB962C8B-B14F-4D97-AF65-F5344CB8AC3E}">
        <p14:creationId xmlns:p14="http://schemas.microsoft.com/office/powerpoint/2010/main" val="3692106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a:xfrm>
            <a:off x="4368031" y="6673979"/>
            <a:ext cx="1344563" cy="384175"/>
          </a:xfrm>
          <a:prstGeom prst="rect">
            <a:avLst/>
          </a:prstGeom>
        </p:spPr>
        <p:txBody>
          <a:bodyPr vert="horz" lIns="90109" tIns="45056" rIns="90109" bIns="45056" rtlCol="0" anchor="ctr"/>
          <a:lstStyle>
            <a:lvl1pPr algn="ctr">
              <a:defRPr sz="1000">
                <a:solidFill>
                  <a:schemeClr val="tx1">
                    <a:tint val="75000"/>
                  </a:schemeClr>
                </a:solidFill>
              </a:defRPr>
            </a:lvl1pPr>
          </a:lstStyle>
          <a:p>
            <a:fld id="{6E45CC93-4638-4233-B9BC-972767238533}"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743771850"/>
      </p:ext>
    </p:extLst>
  </p:cSld>
  <p:clrMap bg1="lt1" tx1="dk1" bg2="lt2" tx2="dk2" accent1="accent1" accent2="accent2" accent3="accent3" accent4="accent4" accent5="accent5" accent6="accent6" hlink="hlink" folHlink="folHlink"/>
  <p:sldLayoutIdLst>
    <p:sldLayoutId id="2147485087" r:id="rId1"/>
    <p:sldLayoutId id="2147485088" r:id="rId2"/>
    <p:sldLayoutId id="2147485092" r:id="rId3"/>
    <p:sldLayoutId id="2147485093" r:id="rId4"/>
    <p:sldLayoutId id="2147485094" r:id="rId5"/>
  </p:sldLayoutIdLst>
  <p:hf hdr="0" ftr="0"/>
  <p:txStyles>
    <p:titleStyle>
      <a:lvl1pPr algn="l" defTabSz="928569" rtl="0" eaLnBrk="1" latinLnBrk="0" hangingPunct="1">
        <a:lnSpc>
          <a:spcPts val="3149"/>
        </a:lnSpc>
        <a:spcBef>
          <a:spcPct val="0"/>
        </a:spcBef>
        <a:buNone/>
        <a:defRPr sz="1600" kern="1200" cap="small" baseline="0">
          <a:solidFill>
            <a:schemeClr val="tx1"/>
          </a:solidFill>
          <a:latin typeface="+mj-lt"/>
          <a:ea typeface="+mj-ea"/>
          <a:cs typeface="+mj-cs"/>
        </a:defRPr>
      </a:lvl1pPr>
    </p:titleStyle>
    <p:bodyStyle>
      <a:lvl1pPr marL="0" indent="0" algn="l" defTabSz="928569" rtl="0" eaLnBrk="1" latinLnBrk="0" hangingPunct="1">
        <a:lnSpc>
          <a:spcPct val="100000"/>
        </a:lnSpc>
        <a:spcBef>
          <a:spcPts val="0"/>
        </a:spcBef>
        <a:spcAft>
          <a:spcPts val="0"/>
        </a:spcAft>
        <a:buFont typeface="Arial" pitchFamily="34" charset="0"/>
        <a:buNone/>
        <a:defRPr sz="1200" kern="1200">
          <a:solidFill>
            <a:schemeClr val="tx1"/>
          </a:solidFill>
          <a:latin typeface="+mn-lt"/>
          <a:ea typeface="+mn-ea"/>
          <a:cs typeface="+mn-cs"/>
        </a:defRPr>
      </a:lvl1pPr>
      <a:lvl2pPr marL="423154" indent="-168698" algn="l" defTabSz="928569" rtl="0" eaLnBrk="1" latinLnBrk="0" hangingPunct="1">
        <a:lnSpc>
          <a:spcPct val="100000"/>
        </a:lnSpc>
        <a:spcBef>
          <a:spcPts val="0"/>
        </a:spcBef>
        <a:spcAft>
          <a:spcPts val="0"/>
        </a:spcAft>
        <a:buClr>
          <a:schemeClr val="tx2">
            <a:lumMod val="75000"/>
          </a:schemeClr>
        </a:buClr>
        <a:buFont typeface="Wingdings" pitchFamily="2" charset="2"/>
        <a:buChar char="§"/>
        <a:defRPr sz="1200" kern="1200">
          <a:solidFill>
            <a:schemeClr val="accent4"/>
          </a:solidFill>
          <a:latin typeface="+mn-lt"/>
          <a:ea typeface="+mn-ea"/>
          <a:cs typeface="+mn-cs"/>
        </a:defRPr>
      </a:lvl2pPr>
      <a:lvl3pPr marL="778622" indent="-95537" algn="l" defTabSz="928569" rtl="0" eaLnBrk="1" latinLnBrk="0" hangingPunct="1">
        <a:lnSpc>
          <a:spcPct val="100000"/>
        </a:lnSpc>
        <a:spcBef>
          <a:spcPts val="0"/>
        </a:spcBef>
        <a:spcAft>
          <a:spcPts val="0"/>
        </a:spcAft>
        <a:buClr>
          <a:srgbClr val="990000"/>
        </a:buClr>
        <a:buFont typeface="Tahoma" pitchFamily="34" charset="0"/>
        <a:buChar char="-"/>
        <a:defRPr sz="1200" kern="1200">
          <a:solidFill>
            <a:srgbClr val="990000"/>
          </a:solidFill>
          <a:latin typeface="+mn-lt"/>
          <a:ea typeface="+mn-ea"/>
          <a:cs typeface="+mn-cs"/>
        </a:defRPr>
      </a:lvl3pPr>
      <a:lvl4pPr marL="1066372" indent="-129884" algn="l" defTabSz="928569" rtl="0" eaLnBrk="1" latinLnBrk="0" hangingPunct="1">
        <a:lnSpc>
          <a:spcPct val="100000"/>
        </a:lnSpc>
        <a:spcBef>
          <a:spcPts val="0"/>
        </a:spcBef>
        <a:spcAft>
          <a:spcPts val="0"/>
        </a:spcAft>
        <a:buClr>
          <a:srgbClr val="6F508D"/>
        </a:buClr>
        <a:buFont typeface="Arial" pitchFamily="34" charset="0"/>
        <a:buChar char="-"/>
        <a:defRPr sz="1200" kern="1200">
          <a:solidFill>
            <a:srgbClr val="6F508D"/>
          </a:solidFill>
          <a:latin typeface="+mn-lt"/>
          <a:ea typeface="+mn-ea"/>
          <a:cs typeface="+mn-cs"/>
        </a:defRPr>
      </a:lvl4pPr>
      <a:lvl5pPr marL="1184855" indent="0" algn="l" defTabSz="928569" rtl="0" eaLnBrk="1" latinLnBrk="0" hangingPunct="1">
        <a:lnSpc>
          <a:spcPct val="100000"/>
        </a:lnSpc>
        <a:spcBef>
          <a:spcPts val="0"/>
        </a:spcBef>
        <a:spcAft>
          <a:spcPts val="0"/>
        </a:spcAft>
        <a:buClr>
          <a:schemeClr val="accent2"/>
        </a:buClr>
        <a:buFont typeface="Arial" pitchFamily="34" charset="0"/>
        <a:buNone/>
        <a:defRPr sz="1200" kern="1200">
          <a:solidFill>
            <a:srgbClr val="BBADA2"/>
          </a:solidFill>
          <a:latin typeface="+mn-lt"/>
          <a:ea typeface="+mn-ea"/>
          <a:cs typeface="+mn-cs"/>
        </a:defRPr>
      </a:lvl5pPr>
      <a:lvl6pPr marL="2553563"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017862"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82139"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946427"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28569" rtl="0" eaLnBrk="1" latinLnBrk="0" hangingPunct="1">
        <a:defRPr sz="1900" kern="1200">
          <a:solidFill>
            <a:schemeClr val="tx1"/>
          </a:solidFill>
          <a:latin typeface="+mn-lt"/>
          <a:ea typeface="+mn-ea"/>
          <a:cs typeface="+mn-cs"/>
        </a:defRPr>
      </a:lvl1pPr>
      <a:lvl2pPr marL="464289" algn="l" defTabSz="928569" rtl="0" eaLnBrk="1" latinLnBrk="0" hangingPunct="1">
        <a:defRPr sz="1900" kern="1200">
          <a:solidFill>
            <a:schemeClr val="tx1"/>
          </a:solidFill>
          <a:latin typeface="+mn-lt"/>
          <a:ea typeface="+mn-ea"/>
          <a:cs typeface="+mn-cs"/>
        </a:defRPr>
      </a:lvl2pPr>
      <a:lvl3pPr marL="928569" algn="l" defTabSz="928569" rtl="0" eaLnBrk="1" latinLnBrk="0" hangingPunct="1">
        <a:defRPr sz="1900" kern="1200">
          <a:solidFill>
            <a:schemeClr val="tx1"/>
          </a:solidFill>
          <a:latin typeface="+mn-lt"/>
          <a:ea typeface="+mn-ea"/>
          <a:cs typeface="+mn-cs"/>
        </a:defRPr>
      </a:lvl3pPr>
      <a:lvl4pPr marL="1392857" algn="l" defTabSz="928569" rtl="0" eaLnBrk="1" latinLnBrk="0" hangingPunct="1">
        <a:defRPr sz="1900" kern="1200">
          <a:solidFill>
            <a:schemeClr val="tx1"/>
          </a:solidFill>
          <a:latin typeface="+mn-lt"/>
          <a:ea typeface="+mn-ea"/>
          <a:cs typeface="+mn-cs"/>
        </a:defRPr>
      </a:lvl4pPr>
      <a:lvl5pPr marL="1857140" algn="l" defTabSz="928569" rtl="0" eaLnBrk="1" latinLnBrk="0" hangingPunct="1">
        <a:defRPr sz="1900" kern="1200">
          <a:solidFill>
            <a:schemeClr val="tx1"/>
          </a:solidFill>
          <a:latin typeface="+mn-lt"/>
          <a:ea typeface="+mn-ea"/>
          <a:cs typeface="+mn-cs"/>
        </a:defRPr>
      </a:lvl5pPr>
      <a:lvl6pPr marL="2321412" algn="l" defTabSz="928569" rtl="0" eaLnBrk="1" latinLnBrk="0" hangingPunct="1">
        <a:defRPr sz="1900" kern="1200">
          <a:solidFill>
            <a:schemeClr val="tx1"/>
          </a:solidFill>
          <a:latin typeface="+mn-lt"/>
          <a:ea typeface="+mn-ea"/>
          <a:cs typeface="+mn-cs"/>
        </a:defRPr>
      </a:lvl6pPr>
      <a:lvl7pPr marL="2785709" algn="l" defTabSz="928569" rtl="0" eaLnBrk="1" latinLnBrk="0" hangingPunct="1">
        <a:defRPr sz="1900" kern="1200">
          <a:solidFill>
            <a:schemeClr val="tx1"/>
          </a:solidFill>
          <a:latin typeface="+mn-lt"/>
          <a:ea typeface="+mn-ea"/>
          <a:cs typeface="+mn-cs"/>
        </a:defRPr>
      </a:lvl7pPr>
      <a:lvl8pPr marL="3249997" algn="l" defTabSz="928569" rtl="0" eaLnBrk="1" latinLnBrk="0" hangingPunct="1">
        <a:defRPr sz="1900" kern="1200">
          <a:solidFill>
            <a:schemeClr val="tx1"/>
          </a:solidFill>
          <a:latin typeface="+mn-lt"/>
          <a:ea typeface="+mn-ea"/>
          <a:cs typeface="+mn-cs"/>
        </a:defRPr>
      </a:lvl8pPr>
      <a:lvl9pPr marL="3714276" algn="l" defTabSz="92856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Espace réservé de la date 3"/>
          <p:cNvSpPr>
            <a:spLocks noGrp="1"/>
          </p:cNvSpPr>
          <p:nvPr>
            <p:ph type="dt" sz="half" idx="15"/>
          </p:nvPr>
        </p:nvSpPr>
        <p:spPr bwMode="gray">
          <a:xfrm>
            <a:off x="591753" y="6742670"/>
            <a:ext cx="4392488" cy="216024"/>
          </a:xfrm>
          <a:prstGeom prst="rect">
            <a:avLst/>
          </a:prstGeom>
        </p:spPr>
        <p:txBody>
          <a:bodyPr lIns="0" tIns="0" rIns="0" bIns="0" anchor="t" anchorCtr="0"/>
          <a:lstStyle>
            <a:lvl1pPr>
              <a:defRPr sz="1200" b="1">
                <a:solidFill>
                  <a:schemeClr val="accent1"/>
                </a:solidFill>
              </a:defRPr>
            </a:lvl1pPr>
          </a:lstStyle>
          <a:p>
            <a:pPr algn="l">
              <a:defRPr/>
            </a:pPr>
            <a:r>
              <a:rPr lang="fr-FR" b="0" dirty="0">
                <a:solidFill>
                  <a:schemeClr val="tx1"/>
                </a:solidFill>
              </a:rPr>
              <a:t>Jeudi 20 décembre</a:t>
            </a:r>
            <a:endParaRPr lang="en-US" b="0" dirty="0">
              <a:solidFill>
                <a:schemeClr val="tx1"/>
              </a:solidFill>
            </a:endParaRPr>
          </a:p>
        </p:txBody>
      </p:sp>
      <p:pic>
        <p:nvPicPr>
          <p:cNvPr id="8" name="Image 9">
            <a:extLst>
              <a:ext uri="{FF2B5EF4-FFF2-40B4-BE49-F238E27FC236}">
                <a16:creationId xmlns:a16="http://schemas.microsoft.com/office/drawing/2014/main" id="{04BF9F15-764B-4C37-8CF8-9E9750F63E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12864" y="2880370"/>
            <a:ext cx="8252956" cy="316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re 6">
            <a:extLst>
              <a:ext uri="{FF2B5EF4-FFF2-40B4-BE49-F238E27FC236}">
                <a16:creationId xmlns:a16="http://schemas.microsoft.com/office/drawing/2014/main" id="{83142C72-33C9-41E5-9C91-8B01CE133BCD}"/>
              </a:ext>
            </a:extLst>
          </p:cNvPr>
          <p:cNvSpPr txBox="1">
            <a:spLocks/>
          </p:cNvSpPr>
          <p:nvPr/>
        </p:nvSpPr>
        <p:spPr>
          <a:xfrm>
            <a:off x="514350" y="550863"/>
            <a:ext cx="9326563" cy="1057275"/>
          </a:xfrm>
          <a:prstGeom prst="rect">
            <a:avLst/>
          </a:prstGeom>
        </p:spPr>
        <p:txBody>
          <a:bodyPr lIns="0" tIns="45812" rIns="0" bIns="45812"/>
          <a:lstStyle>
            <a:lvl1pPr algn="ctr" defTabSz="942450" rtl="0" eaLnBrk="1" latinLnBrk="0" hangingPunct="1">
              <a:lnSpc>
                <a:spcPts val="3503"/>
              </a:lnSpc>
              <a:spcBef>
                <a:spcPct val="0"/>
              </a:spcBef>
              <a:buNone/>
              <a:defRPr sz="2900" b="0" kern="1200" cap="small" baseline="0">
                <a:solidFill>
                  <a:schemeClr val="tx1"/>
                </a:solidFill>
                <a:latin typeface="+mj-lt"/>
                <a:ea typeface="+mj-ea"/>
                <a:cs typeface="+mj-cs"/>
              </a:defRPr>
            </a:lvl1pPr>
          </a:lstStyle>
          <a:p>
            <a:pPr algn="l" defTabSz="888975">
              <a:lnSpc>
                <a:spcPct val="100000"/>
              </a:lnSpc>
              <a:defRPr/>
            </a:pPr>
            <a:r>
              <a:rPr lang="fr-FR" sz="3200" dirty="0"/>
              <a:t>Ministère de la Culture</a:t>
            </a:r>
            <a:endParaRPr lang="fr-FR" sz="2400" cap="none" dirty="0"/>
          </a:p>
        </p:txBody>
      </p:sp>
      <p:sp>
        <p:nvSpPr>
          <p:cNvPr id="10" name="Espace réservé du texte 1">
            <a:extLst>
              <a:ext uri="{FF2B5EF4-FFF2-40B4-BE49-F238E27FC236}">
                <a16:creationId xmlns:a16="http://schemas.microsoft.com/office/drawing/2014/main" id="{847097EE-45B5-461E-89BA-590A3C378195}"/>
              </a:ext>
            </a:extLst>
          </p:cNvPr>
          <p:cNvSpPr txBox="1">
            <a:spLocks/>
          </p:cNvSpPr>
          <p:nvPr/>
        </p:nvSpPr>
        <p:spPr bwMode="auto">
          <a:xfrm>
            <a:off x="258307" y="1728242"/>
            <a:ext cx="9307513"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24" tIns="45812" rIns="91624" bIns="45812"/>
          <a:lstStyle>
            <a:defPPr>
              <a:defRPr lang="fr-FR"/>
            </a:defPPr>
            <a:lvl1pPr defTabSz="987425" eaLnBrk="0" fontAlgn="base" hangingPunct="0">
              <a:spcBef>
                <a:spcPts val="600"/>
              </a:spcBef>
              <a:spcAft>
                <a:spcPct val="0"/>
              </a:spcAft>
              <a:buClr>
                <a:srgbClr val="808080"/>
              </a:buClr>
              <a:buFont typeface="Wingdings" pitchFamily="2" charset="2"/>
              <a:buNone/>
              <a:defRPr sz="1600" b="1">
                <a:solidFill>
                  <a:srgbClr val="000000"/>
                </a:solidFill>
                <a:latin typeface="Arial" pitchFamily="34" charset="0"/>
              </a:defRPr>
            </a:lvl1pPr>
            <a:lvl2pPr marL="742950" indent="-285750" defTabSz="987425" eaLnBrk="0" hangingPunct="0">
              <a:defRPr b="1">
                <a:solidFill>
                  <a:srgbClr val="990000"/>
                </a:solidFill>
                <a:latin typeface="Arial" pitchFamily="34" charset="0"/>
              </a:defRPr>
            </a:lvl2pPr>
            <a:lvl3pPr marL="1143000" indent="-228600" defTabSz="987425" eaLnBrk="0" hangingPunct="0">
              <a:defRPr b="1">
                <a:solidFill>
                  <a:srgbClr val="990000"/>
                </a:solidFill>
                <a:latin typeface="Arial" pitchFamily="34" charset="0"/>
              </a:defRPr>
            </a:lvl3pPr>
            <a:lvl4pPr marL="1600200" indent="-228600" defTabSz="987425" eaLnBrk="0" hangingPunct="0">
              <a:defRPr b="1">
                <a:solidFill>
                  <a:srgbClr val="990000"/>
                </a:solidFill>
                <a:latin typeface="Arial" pitchFamily="34" charset="0"/>
              </a:defRPr>
            </a:lvl4pPr>
            <a:lvl5pPr marL="2057400" indent="-228600" defTabSz="987425" eaLnBrk="0" hangingPunct="0">
              <a:defRPr b="1">
                <a:solidFill>
                  <a:srgbClr val="990000"/>
                </a:solidFill>
                <a:latin typeface="Arial" pitchFamily="34" charset="0"/>
              </a:defRPr>
            </a:lvl5pPr>
            <a:lvl6pPr marL="2514600" indent="-228600" defTabSz="987425" eaLnBrk="0" fontAlgn="base" hangingPunct="0">
              <a:spcBef>
                <a:spcPct val="0"/>
              </a:spcBef>
              <a:spcAft>
                <a:spcPct val="0"/>
              </a:spcAft>
              <a:defRPr b="1">
                <a:solidFill>
                  <a:srgbClr val="990000"/>
                </a:solidFill>
                <a:latin typeface="Arial" pitchFamily="34" charset="0"/>
              </a:defRPr>
            </a:lvl6pPr>
            <a:lvl7pPr marL="2971800" indent="-228600" defTabSz="987425" eaLnBrk="0" fontAlgn="base" hangingPunct="0">
              <a:spcBef>
                <a:spcPct val="0"/>
              </a:spcBef>
              <a:spcAft>
                <a:spcPct val="0"/>
              </a:spcAft>
              <a:defRPr b="1">
                <a:solidFill>
                  <a:srgbClr val="990000"/>
                </a:solidFill>
                <a:latin typeface="Arial" pitchFamily="34" charset="0"/>
              </a:defRPr>
            </a:lvl7pPr>
            <a:lvl8pPr marL="3429000" indent="-228600" defTabSz="987425" eaLnBrk="0" fontAlgn="base" hangingPunct="0">
              <a:spcBef>
                <a:spcPct val="0"/>
              </a:spcBef>
              <a:spcAft>
                <a:spcPct val="0"/>
              </a:spcAft>
              <a:defRPr b="1">
                <a:solidFill>
                  <a:srgbClr val="990000"/>
                </a:solidFill>
                <a:latin typeface="Arial" pitchFamily="34" charset="0"/>
              </a:defRPr>
            </a:lvl8pPr>
            <a:lvl9pPr marL="3886200" indent="-228600" defTabSz="987425" eaLnBrk="0" fontAlgn="base" hangingPunct="0">
              <a:spcBef>
                <a:spcPct val="0"/>
              </a:spcBef>
              <a:spcAft>
                <a:spcPct val="0"/>
              </a:spcAft>
              <a:defRPr b="1">
                <a:solidFill>
                  <a:srgbClr val="990000"/>
                </a:solidFill>
                <a:latin typeface="Arial" pitchFamily="34" charset="0"/>
              </a:defRPr>
            </a:lvl9pPr>
          </a:lstStyle>
          <a:p>
            <a:pPr>
              <a:lnSpc>
                <a:spcPts val="3208"/>
              </a:lnSpc>
              <a:defRPr/>
            </a:pPr>
            <a:r>
              <a:rPr lang="fr-FR" sz="1800" b="0" i="1" dirty="0"/>
              <a:t>Démarche « Administration Centrale Stratège »</a:t>
            </a:r>
          </a:p>
          <a:p>
            <a:pPr>
              <a:lnSpc>
                <a:spcPts val="3208"/>
              </a:lnSpc>
              <a:defRPr/>
            </a:pPr>
            <a:r>
              <a:rPr lang="fr-FR" dirty="0"/>
              <a:t>SYNTHESE – Audit de la fonction « Ressources humaines » du Ministère de la Culture</a:t>
            </a:r>
          </a:p>
          <a:p>
            <a:pPr>
              <a:lnSpc>
                <a:spcPts val="3208"/>
              </a:lnSpc>
              <a:defRPr/>
            </a:pPr>
            <a:endParaRPr lang="fr-FR" sz="1800" b="0" i="1" dirty="0"/>
          </a:p>
          <a:p>
            <a:pPr>
              <a:lnSpc>
                <a:spcPts val="3208"/>
              </a:lnSpc>
              <a:defRPr/>
            </a:pPr>
            <a:endParaRPr lang="fr-FR" sz="1800" b="0" i="1" dirty="0"/>
          </a:p>
          <a:p>
            <a:pPr>
              <a:lnSpc>
                <a:spcPts val="3208"/>
              </a:lnSpc>
              <a:defRPr/>
            </a:pPr>
            <a:endParaRPr lang="fr-FR" sz="1800" b="0" i="1" dirty="0"/>
          </a:p>
        </p:txBody>
      </p:sp>
      <p:pic>
        <p:nvPicPr>
          <p:cNvPr id="11" name="Image 6">
            <a:extLst>
              <a:ext uri="{FF2B5EF4-FFF2-40B4-BE49-F238E27FC236}">
                <a16:creationId xmlns:a16="http://schemas.microsoft.com/office/drawing/2014/main" id="{DDB5BB83-F486-4346-ADC0-14E47428ECA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12720" y="650416"/>
            <a:ext cx="667682" cy="858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082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2.2. Présentation des grands constats (4/5)</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10</a:t>
            </a:fld>
            <a:endParaRPr lang="en-GB" dirty="0">
              <a:solidFill>
                <a:prstClr val="black"/>
              </a:solidFill>
            </a:endParaRPr>
          </a:p>
        </p:txBody>
      </p:sp>
      <p:graphicFrame>
        <p:nvGraphicFramePr>
          <p:cNvPr id="3" name="Tableau 2">
            <a:extLst>
              <a:ext uri="{FF2B5EF4-FFF2-40B4-BE49-F238E27FC236}">
                <a16:creationId xmlns:a16="http://schemas.microsoft.com/office/drawing/2014/main" id="{4E7F06A6-462D-4C41-8756-AEB4957AA916}"/>
              </a:ext>
            </a:extLst>
          </p:cNvPr>
          <p:cNvGraphicFramePr>
            <a:graphicFrameLocks noGrp="1"/>
          </p:cNvGraphicFramePr>
          <p:nvPr>
            <p:extLst>
              <p:ext uri="{D42A27DB-BD31-4B8C-83A1-F6EECF244321}">
                <p14:modId xmlns:p14="http://schemas.microsoft.com/office/powerpoint/2010/main" val="3984715261"/>
              </p:ext>
            </p:extLst>
          </p:nvPr>
        </p:nvGraphicFramePr>
        <p:xfrm>
          <a:off x="643670" y="941482"/>
          <a:ext cx="9221178" cy="533400"/>
        </p:xfrm>
        <a:graphic>
          <a:graphicData uri="http://schemas.openxmlformats.org/drawingml/2006/table">
            <a:tbl>
              <a:tblPr firstRow="1" bandRow="1">
                <a:tableStyleId>{5C22544A-7EE6-4342-B048-85BDC9FD1C3A}</a:tableStyleId>
              </a:tblPr>
              <a:tblGrid>
                <a:gridCol w="940258">
                  <a:extLst>
                    <a:ext uri="{9D8B030D-6E8A-4147-A177-3AD203B41FA5}">
                      <a16:colId xmlns:a16="http://schemas.microsoft.com/office/drawing/2014/main" val="4022063692"/>
                    </a:ext>
                  </a:extLst>
                </a:gridCol>
                <a:gridCol w="8280920">
                  <a:extLst>
                    <a:ext uri="{9D8B030D-6E8A-4147-A177-3AD203B41FA5}">
                      <a16:colId xmlns:a16="http://schemas.microsoft.com/office/drawing/2014/main" val="1899629959"/>
                    </a:ext>
                  </a:extLst>
                </a:gridCol>
              </a:tblGrid>
              <a:tr h="370840">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i="1" dirty="0">
                          <a:solidFill>
                            <a:schemeClr val="bg1"/>
                          </a:solidFill>
                          <a:latin typeface="+mn-lt"/>
                        </a:rPr>
                        <a:t>Pilotage</a:t>
                      </a:r>
                    </a:p>
                  </a:txBody>
                  <a:tcPr anchor="ctr">
                    <a:solidFill>
                      <a:srgbClr val="C00000"/>
                    </a:solidFill>
                  </a:tcPr>
                </a:tc>
                <a:tc>
                  <a:txBody>
                    <a:bodyPr/>
                    <a:lstStyle/>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Une offre de services qui n’est pas formalisée</a:t>
                      </a:r>
                    </a:p>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 pilotage des activités relativement limité, notamment au niveau des relations avec les AE</a:t>
                      </a:r>
                    </a:p>
                  </a:txBody>
                  <a:tcPr anchor="ctr">
                    <a:solidFill>
                      <a:schemeClr val="bg1">
                        <a:lumMod val="95000"/>
                      </a:schemeClr>
                    </a:solidFill>
                  </a:tcPr>
                </a:tc>
                <a:extLst>
                  <a:ext uri="{0D108BD9-81ED-4DB2-BD59-A6C34878D82A}">
                    <a16:rowId xmlns:a16="http://schemas.microsoft.com/office/drawing/2014/main" val="399123581"/>
                  </a:ext>
                </a:extLst>
              </a:tr>
            </a:tbl>
          </a:graphicData>
        </a:graphic>
      </p:graphicFrame>
      <p:graphicFrame>
        <p:nvGraphicFramePr>
          <p:cNvPr id="5" name="Tableau 4">
            <a:extLst>
              <a:ext uri="{FF2B5EF4-FFF2-40B4-BE49-F238E27FC236}">
                <a16:creationId xmlns:a16="http://schemas.microsoft.com/office/drawing/2014/main" id="{03C0A4BA-046C-4F97-92F3-14C6C7DB1C4A}"/>
              </a:ext>
            </a:extLst>
          </p:cNvPr>
          <p:cNvGraphicFramePr>
            <a:graphicFrameLocks noGrp="1"/>
          </p:cNvGraphicFramePr>
          <p:nvPr>
            <p:extLst>
              <p:ext uri="{D42A27DB-BD31-4B8C-83A1-F6EECF244321}">
                <p14:modId xmlns:p14="http://schemas.microsoft.com/office/powerpoint/2010/main" val="1908940666"/>
              </p:ext>
            </p:extLst>
          </p:nvPr>
        </p:nvGraphicFramePr>
        <p:xfrm>
          <a:off x="643670" y="1587574"/>
          <a:ext cx="9221178" cy="5829300"/>
        </p:xfrm>
        <a:graphic>
          <a:graphicData uri="http://schemas.openxmlformats.org/drawingml/2006/table">
            <a:tbl>
              <a:tblPr firstRow="1" bandRow="1">
                <a:tableStyleId>{5C22544A-7EE6-4342-B048-85BDC9FD1C3A}</a:tableStyleId>
              </a:tblPr>
              <a:tblGrid>
                <a:gridCol w="6052826">
                  <a:extLst>
                    <a:ext uri="{9D8B030D-6E8A-4147-A177-3AD203B41FA5}">
                      <a16:colId xmlns:a16="http://schemas.microsoft.com/office/drawing/2014/main" val="2325479244"/>
                    </a:ext>
                  </a:extLst>
                </a:gridCol>
                <a:gridCol w="3168352">
                  <a:extLst>
                    <a:ext uri="{9D8B030D-6E8A-4147-A177-3AD203B41FA5}">
                      <a16:colId xmlns:a16="http://schemas.microsoft.com/office/drawing/2014/main" val="912032505"/>
                    </a:ext>
                  </a:extLst>
                </a:gridCol>
              </a:tblGrid>
              <a:tr h="0">
                <a:tc>
                  <a:txBody>
                    <a:bodyPr/>
                    <a:lstStyle/>
                    <a:p>
                      <a:pPr algn="ctr"/>
                      <a:r>
                        <a:rPr lang="fr-FR" sz="1200" u="none" dirty="0"/>
                        <a:t>Observations</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ctr"/>
                      <a:r>
                        <a:rPr lang="fr-FR" sz="1200" u="none" dirty="0"/>
                        <a:t>Chiffres &amp; Constats clés</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07150150"/>
                  </a:ext>
                </a:extLst>
              </a:tr>
              <a:tr h="0">
                <a:tc>
                  <a:txBody>
                    <a:bodyPr/>
                    <a:lstStyle/>
                    <a:p>
                      <a:pPr marL="171450" marR="0" lvl="0" indent="-171450" algn="just"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r>
                        <a:rPr lang="fr-FR" sz="1200" dirty="0"/>
                        <a:t>Une </a:t>
                      </a:r>
                      <a:r>
                        <a:rPr lang="fr-FR" sz="1200" b="1" dirty="0"/>
                        <a:t>sous exploitation et un manque de fiabilité de certaines données gérées dans </a:t>
                      </a:r>
                      <a:r>
                        <a:rPr lang="fr-FR" sz="1200" b="1" dirty="0" err="1"/>
                        <a:t>RenoiRH</a:t>
                      </a:r>
                      <a:r>
                        <a:rPr lang="fr-FR" sz="1200" b="1" dirty="0"/>
                        <a:t> </a:t>
                      </a:r>
                      <a:r>
                        <a:rPr lang="fr-FR" sz="1200" dirty="0"/>
                        <a:t>: de nombreux indicateurs mais peu connus des agents et dont l’utilité reste à éprouver </a:t>
                      </a:r>
                      <a:r>
                        <a:rPr lang="fr-FR" sz="1200" dirty="0">
                          <a:sym typeface="Wingdings" panose="05000000000000000000" pitchFamily="2" charset="2"/>
                        </a:rPr>
                        <a:t></a:t>
                      </a:r>
                      <a:r>
                        <a:rPr lang="fr-FR" sz="1200" dirty="0"/>
                        <a:t> Besoin d’appropriation pour revoir la liste et les méthodes de calculs des indicateurs (</a:t>
                      </a:r>
                      <a:r>
                        <a:rPr lang="fr-FR" sz="1200" i="1" dirty="0"/>
                        <a:t>situation administrative, affectation, temps de travail, statut (titulaires/contractuels), projection à 3 ans, absence) </a:t>
                      </a:r>
                      <a:r>
                        <a:rPr lang="fr-FR" sz="1200" dirty="0"/>
                        <a:t>et effectifs T3</a:t>
                      </a:r>
                    </a:p>
                    <a:p>
                      <a:pPr marL="171450" indent="-171450" algn="just" defTabSz="928569" fontAlgn="auto">
                        <a:spcBef>
                          <a:spcPts val="300"/>
                        </a:spcBef>
                        <a:spcAft>
                          <a:spcPts val="0"/>
                        </a:spcAft>
                        <a:buFont typeface="Wingdings" panose="05000000000000000000" pitchFamily="2" charset="2"/>
                        <a:buChar char="§"/>
                      </a:pPr>
                      <a:r>
                        <a:rPr lang="fr-FR" sz="1200" b="1" dirty="0"/>
                        <a:t>Un pilotage des activités éclaté bureau par bureau </a:t>
                      </a:r>
                      <a:r>
                        <a:rPr lang="fr-FR" sz="1200" dirty="0"/>
                        <a:t>et une </a:t>
                      </a:r>
                      <a:r>
                        <a:rPr lang="fr-FR" sz="1200" b="1" dirty="0"/>
                        <a:t>absence de pilotage centralisé et transverse sur les processus de bout-en-bout</a:t>
                      </a:r>
                      <a:r>
                        <a:rPr lang="fr-FR" sz="1200" dirty="0"/>
                        <a:t>, notamment sur le processus de Recrutement / Concours</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dirty="0"/>
                        <a:t>Des synthèses et bilans présentant les chiffres et indicateurs clés de la filière RH (bilan social, synthèse d’activité, notamment au niveau du BSST, </a:t>
                      </a:r>
                      <a:r>
                        <a:rPr lang="fr-FR" sz="1200" kern="0" dirty="0">
                          <a:solidFill>
                            <a:prstClr val="black"/>
                          </a:solidFill>
                          <a:latin typeface="Arial" pitchFamily="34" charset="0"/>
                          <a:sym typeface="Wingdings" panose="05000000000000000000" pitchFamily="2" charset="2"/>
                        </a:rPr>
                        <a:t>BDSES</a:t>
                      </a:r>
                      <a:r>
                        <a:rPr lang="fr-FR" sz="1200" dirty="0"/>
                        <a:t>, bureau des pensions, BER, DRMF, BAT)</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dirty="0"/>
                        <a:t>Un manque de connaissance et de coordination des activités réalisées dans les autres bureaux, dans les AE et dans les EP</a:t>
                      </a:r>
                    </a:p>
                    <a:p>
                      <a:pPr marL="171450" indent="-171450" algn="just" defTabSz="928569" fontAlgn="auto">
                        <a:spcBef>
                          <a:spcPts val="300"/>
                        </a:spcBef>
                        <a:spcAft>
                          <a:spcPts val="0"/>
                        </a:spcAft>
                        <a:buFont typeface="Wingdings" panose="05000000000000000000" pitchFamily="2" charset="2"/>
                        <a:buChar char="§"/>
                      </a:pPr>
                      <a:r>
                        <a:rPr lang="fr-FR" sz="1200" dirty="0"/>
                        <a:t>Pas de suivi spécifique de la qualité de service rendue aux agents et à l’encadrement (</a:t>
                      </a:r>
                      <a:r>
                        <a:rPr lang="fr-FR" sz="1200" b="1" dirty="0"/>
                        <a:t>pas de formalisation de</a:t>
                      </a:r>
                      <a:r>
                        <a:rPr lang="fr-FR" sz="1200" dirty="0"/>
                        <a:t> </a:t>
                      </a:r>
                      <a:r>
                        <a:rPr lang="fr-FR" sz="1200" b="1" dirty="0"/>
                        <a:t>l’offre de services du SRH ni de pilotage </a:t>
                      </a:r>
                      <a:r>
                        <a:rPr lang="fr-FR" sz="1200" dirty="0"/>
                        <a:t>de ses engagements vis-à-vis des AE et des agents en matière de délai de réponse notamment)</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endParaRPr lang="fr-FR" sz="1200" b="1" dirty="0"/>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b="1" dirty="0"/>
                        <a:t>Peu de réflexion et de coordination stratégique entre le SRH et les AE et le SRH et les services RH des entités</a:t>
                      </a:r>
                      <a:endParaRPr lang="fr-FR" sz="1200" b="0" dirty="0"/>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dirty="0"/>
                        <a:t>Processus de demande d’ouverture de concours réalisé en parallèle et indépendamment du processus recrutement (pas de poste « réservé » aux entrées par concours) qui induit des décalages entre le calibrage du concours en amont et le nombre de lauréats affectés </a:t>
                      </a:r>
                      <a:r>
                        <a:rPr lang="fr-FR" sz="1200" i="1" dirty="0"/>
                        <a:t>in fine </a:t>
                      </a:r>
                      <a:r>
                        <a:rPr lang="fr-FR" sz="1200" dirty="0"/>
                        <a:t>(défaut de gestion prévisionnelle)</a:t>
                      </a:r>
                    </a:p>
                    <a:p>
                      <a:pPr marL="171450" indent="-171450" algn="just" defTabSz="928569" fontAlgn="auto">
                        <a:spcBef>
                          <a:spcPts val="300"/>
                        </a:spcBef>
                        <a:spcAft>
                          <a:spcPts val="0"/>
                        </a:spcAft>
                        <a:buFont typeface="Wingdings" panose="05000000000000000000" pitchFamily="2" charset="2"/>
                        <a:buChar char="§"/>
                        <a:defRPr/>
                      </a:pPr>
                      <a:endParaRPr lang="fr-FR" sz="1200" dirty="0"/>
                    </a:p>
                    <a:p>
                      <a:pPr marL="171450" indent="-171450" algn="just" defTabSz="928569" fontAlgn="auto">
                        <a:spcBef>
                          <a:spcPts val="300"/>
                        </a:spcBef>
                        <a:spcAft>
                          <a:spcPts val="0"/>
                        </a:spcAft>
                        <a:buFont typeface="Wingdings" panose="05000000000000000000" pitchFamily="2" charset="2"/>
                        <a:buChar char="§"/>
                      </a:pPr>
                      <a:endParaRPr lang="fr-FR" sz="1200" dirty="0"/>
                    </a:p>
                    <a:p>
                      <a:pPr marL="171450" marR="0" lvl="0" indent="-171450" algn="l"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endParaRPr lang="fr-FR" sz="1200" dirty="0"/>
                    </a:p>
                    <a:p>
                      <a:pPr marL="171450" indent="-171450">
                        <a:buClr>
                          <a:schemeClr val="accent3"/>
                        </a:buClr>
                        <a:buFont typeface="Wingdings" panose="05000000000000000000" pitchFamily="2" charset="2"/>
                        <a:buChar char="§"/>
                      </a:pPr>
                      <a:endParaRPr lang="fr-FR" sz="12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noFill/>
                  </a:tcPr>
                </a:tc>
                <a:tc>
                  <a:txBody>
                    <a:bodyPr/>
                    <a:lstStyle/>
                    <a:p>
                      <a:pPr algn="ctr" defTabSz="970541" fontAlgn="auto">
                        <a:spcBef>
                          <a:spcPts val="300"/>
                        </a:spcBef>
                        <a:spcAft>
                          <a:spcPts val="0"/>
                        </a:spcAft>
                        <a:buClr>
                          <a:srgbClr val="004167"/>
                        </a:buClr>
                        <a:buSzPts val="1200"/>
                      </a:pPr>
                      <a:r>
                        <a:rPr lang="fr-FR" sz="1200" b="1" dirty="0">
                          <a:solidFill>
                            <a:schemeClr val="accent2"/>
                          </a:solidFill>
                          <a:sym typeface="Wingdings" panose="05000000000000000000" pitchFamily="2" charset="2"/>
                        </a:rPr>
                        <a:t>200</a:t>
                      </a:r>
                      <a:r>
                        <a:rPr lang="fr-FR" sz="1200" b="1" kern="0" dirty="0">
                          <a:solidFill>
                            <a:prstClr val="black"/>
                          </a:solidFill>
                          <a:latin typeface="Arial" pitchFamily="34" charset="0"/>
                          <a:sym typeface="Wingdings" panose="05000000000000000000" pitchFamily="2" charset="2"/>
                        </a:rPr>
                        <a:t> </a:t>
                      </a:r>
                      <a:r>
                        <a:rPr lang="fr-FR" sz="1200" kern="0" dirty="0">
                          <a:solidFill>
                            <a:prstClr val="black"/>
                          </a:solidFill>
                          <a:latin typeface="Arial" pitchFamily="34" charset="0"/>
                          <a:sym typeface="Wingdings" panose="05000000000000000000" pitchFamily="2" charset="2"/>
                        </a:rPr>
                        <a:t>indicateurs disponibles dans </a:t>
                      </a:r>
                      <a:r>
                        <a:rPr lang="fr-FR" sz="1200" kern="0" dirty="0" err="1">
                          <a:solidFill>
                            <a:prstClr val="black"/>
                          </a:solidFill>
                          <a:latin typeface="Arial" pitchFamily="34" charset="0"/>
                          <a:sym typeface="Wingdings" panose="05000000000000000000" pitchFamily="2" charset="2"/>
                        </a:rPr>
                        <a:t>RenoiRH</a:t>
                      </a:r>
                      <a:r>
                        <a:rPr lang="fr-FR" sz="1200" kern="0" dirty="0">
                          <a:solidFill>
                            <a:prstClr val="black"/>
                          </a:solidFill>
                          <a:latin typeface="Arial" pitchFamily="34" charset="0"/>
                          <a:sym typeface="Wingdings" panose="05000000000000000000" pitchFamily="2" charset="2"/>
                        </a:rPr>
                        <a:t> peu exploités</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b="1" dirty="0">
                          <a:solidFill>
                            <a:schemeClr val="accent2"/>
                          </a:solidFill>
                          <a:sym typeface="Wingdings" panose="05000000000000000000" pitchFamily="2" charset="2"/>
                        </a:rPr>
                        <a:t>Peu</a:t>
                      </a:r>
                    </a:p>
                    <a:p>
                      <a:pPr lvl="0" algn="ctr" defTabSz="970541" fontAlgn="auto">
                        <a:spcBef>
                          <a:spcPts val="300"/>
                        </a:spcBef>
                        <a:spcAft>
                          <a:spcPts val="0"/>
                        </a:spcAft>
                        <a:buClr>
                          <a:srgbClr val="004167"/>
                        </a:buClr>
                        <a:buSzPts val="1200"/>
                      </a:pPr>
                      <a:r>
                        <a:rPr lang="fr-FR" sz="1200" kern="0" dirty="0">
                          <a:solidFill>
                            <a:prstClr val="black"/>
                          </a:solidFill>
                          <a:latin typeface="Arial" pitchFamily="34" charset="0"/>
                          <a:sym typeface="Wingdings" panose="05000000000000000000" pitchFamily="2" charset="2"/>
                        </a:rPr>
                        <a:t>d’indicateurs sur la qualité de service délivrée (ex. indicateurs existant sur la qualité de la paie / le nombre d’anomalie en paie)</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u="sng" kern="0" dirty="0">
                          <a:solidFill>
                            <a:prstClr val="black"/>
                          </a:solidFill>
                          <a:latin typeface="Arial" pitchFamily="34" charset="0"/>
                          <a:sym typeface="Wingdings" panose="05000000000000000000" pitchFamily="2" charset="2"/>
                        </a:rPr>
                        <a:t>Recrutement</a:t>
                      </a:r>
                      <a:r>
                        <a:rPr lang="fr-FR" sz="1200" kern="0" dirty="0">
                          <a:solidFill>
                            <a:prstClr val="black"/>
                          </a:solidFill>
                          <a:latin typeface="Arial" pitchFamily="34" charset="0"/>
                          <a:sym typeface="Wingdings" panose="05000000000000000000" pitchFamily="2" charset="2"/>
                        </a:rPr>
                        <a:t> : publication de poste effectuées de manière automatique sur demande des AE, sans connaissance des dates de fin de publication et sans retour sur les postes qui ont été pourvus</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b="1" dirty="0">
                          <a:solidFill>
                            <a:schemeClr val="accent2"/>
                          </a:solidFill>
                          <a:sym typeface="Wingdings" panose="05000000000000000000" pitchFamily="2" charset="2"/>
                        </a:rPr>
                        <a:t>2 </a:t>
                      </a:r>
                      <a:r>
                        <a:rPr lang="fr-FR" sz="1200" kern="0" dirty="0">
                          <a:solidFill>
                            <a:prstClr val="black"/>
                          </a:solidFill>
                          <a:latin typeface="Arial" pitchFamily="34" charset="0"/>
                          <a:sym typeface="Wingdings" panose="05000000000000000000" pitchFamily="2" charset="2"/>
                        </a:rPr>
                        <a:t>réunions d’information par an dispensées auprès des services RH (EP / DRAC / direction générale)</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b="1" dirty="0">
                          <a:solidFill>
                            <a:schemeClr val="accent2"/>
                          </a:solidFill>
                          <a:sym typeface="Wingdings" panose="05000000000000000000" pitchFamily="2" charset="2"/>
                        </a:rPr>
                        <a:t>CMRH</a:t>
                      </a:r>
                    </a:p>
                    <a:p>
                      <a:pPr lvl="0" algn="ctr" defTabSz="970541" fontAlgn="auto">
                        <a:spcBef>
                          <a:spcPts val="300"/>
                        </a:spcBef>
                        <a:spcAft>
                          <a:spcPts val="0"/>
                        </a:spcAft>
                        <a:buClr>
                          <a:srgbClr val="004167"/>
                        </a:buClr>
                        <a:buSzPts val="1200"/>
                      </a:pPr>
                      <a:r>
                        <a:rPr lang="fr-FR" sz="1200" kern="0" dirty="0">
                          <a:solidFill>
                            <a:prstClr val="black"/>
                          </a:solidFill>
                          <a:latin typeface="Arial" pitchFamily="34" charset="0"/>
                          <a:sym typeface="Wingdings" panose="05000000000000000000" pitchFamily="2" charset="2"/>
                        </a:rPr>
                        <a:t>(réunions de coordination avec les AE)</a:t>
                      </a:r>
                    </a:p>
                    <a:p>
                      <a:pPr lvl="0" algn="ctr" defTabSz="970541" fontAlgn="auto">
                        <a:spcBef>
                          <a:spcPts val="300"/>
                        </a:spcBef>
                        <a:spcAft>
                          <a:spcPts val="0"/>
                        </a:spcAft>
                        <a:buClr>
                          <a:srgbClr val="004167"/>
                        </a:buClr>
                        <a:buSzPts val="1200"/>
                      </a:pPr>
                      <a:r>
                        <a:rPr lang="fr-FR" sz="1200" kern="0" dirty="0">
                          <a:solidFill>
                            <a:prstClr val="black"/>
                          </a:solidFill>
                          <a:latin typeface="Arial" pitchFamily="34" charset="0"/>
                          <a:sym typeface="Wingdings" panose="05000000000000000000" pitchFamily="2" charset="2"/>
                        </a:rPr>
                        <a:t>3 en 2018, 4 à 8 dans les années précédentes</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noFill/>
                  </a:tcPr>
                </a:tc>
                <a:extLst>
                  <a:ext uri="{0D108BD9-81ED-4DB2-BD59-A6C34878D82A}">
                    <a16:rowId xmlns:a16="http://schemas.microsoft.com/office/drawing/2014/main" val="3733516485"/>
                  </a:ext>
                </a:extLst>
              </a:tr>
            </a:tbl>
          </a:graphicData>
        </a:graphic>
      </p:graphicFrame>
      <p:graphicFrame>
        <p:nvGraphicFramePr>
          <p:cNvPr id="9" name="Tableau 8">
            <a:extLst>
              <a:ext uri="{FF2B5EF4-FFF2-40B4-BE49-F238E27FC236}">
                <a16:creationId xmlns:a16="http://schemas.microsoft.com/office/drawing/2014/main" id="{FC0F1188-B4DF-49B9-BF31-36B15936B69D}"/>
              </a:ext>
            </a:extLst>
          </p:cNvPr>
          <p:cNvGraphicFramePr>
            <a:graphicFrameLocks noGrp="1"/>
          </p:cNvGraphicFramePr>
          <p:nvPr>
            <p:extLst>
              <p:ext uri="{D42A27DB-BD31-4B8C-83A1-F6EECF244321}">
                <p14:modId xmlns:p14="http://schemas.microsoft.com/office/powerpoint/2010/main" val="387399853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117462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2.2. Présentation des grands constats (5/5)</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11</a:t>
            </a:fld>
            <a:endParaRPr lang="en-GB" dirty="0">
              <a:solidFill>
                <a:prstClr val="black"/>
              </a:solidFill>
            </a:endParaRPr>
          </a:p>
        </p:txBody>
      </p:sp>
      <p:graphicFrame>
        <p:nvGraphicFramePr>
          <p:cNvPr id="3" name="Tableau 2">
            <a:extLst>
              <a:ext uri="{FF2B5EF4-FFF2-40B4-BE49-F238E27FC236}">
                <a16:creationId xmlns:a16="http://schemas.microsoft.com/office/drawing/2014/main" id="{4E7F06A6-462D-4C41-8756-AEB4957AA916}"/>
              </a:ext>
            </a:extLst>
          </p:cNvPr>
          <p:cNvGraphicFramePr>
            <a:graphicFrameLocks noGrp="1"/>
          </p:cNvGraphicFramePr>
          <p:nvPr>
            <p:extLst>
              <p:ext uri="{D42A27DB-BD31-4B8C-83A1-F6EECF244321}">
                <p14:modId xmlns:p14="http://schemas.microsoft.com/office/powerpoint/2010/main" val="3930515662"/>
              </p:ext>
            </p:extLst>
          </p:nvPr>
        </p:nvGraphicFramePr>
        <p:xfrm>
          <a:off x="643670" y="648122"/>
          <a:ext cx="9221178" cy="792480"/>
        </p:xfrm>
        <a:graphic>
          <a:graphicData uri="http://schemas.openxmlformats.org/drawingml/2006/table">
            <a:tbl>
              <a:tblPr firstRow="1" bandRow="1">
                <a:tableStyleId>{5C22544A-7EE6-4342-B048-85BDC9FD1C3A}</a:tableStyleId>
              </a:tblPr>
              <a:tblGrid>
                <a:gridCol w="1156282">
                  <a:extLst>
                    <a:ext uri="{9D8B030D-6E8A-4147-A177-3AD203B41FA5}">
                      <a16:colId xmlns:a16="http://schemas.microsoft.com/office/drawing/2014/main" val="4022063692"/>
                    </a:ext>
                  </a:extLst>
                </a:gridCol>
                <a:gridCol w="8064896">
                  <a:extLst>
                    <a:ext uri="{9D8B030D-6E8A-4147-A177-3AD203B41FA5}">
                      <a16:colId xmlns:a16="http://schemas.microsoft.com/office/drawing/2014/main" val="1899629959"/>
                    </a:ext>
                  </a:extLst>
                </a:gridCol>
              </a:tblGrid>
              <a:tr h="370840">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i="1" dirty="0">
                          <a:solidFill>
                            <a:schemeClr val="bg1"/>
                          </a:solidFill>
                          <a:latin typeface="+mn-lt"/>
                        </a:rPr>
                        <a:t>Gestion des activités</a:t>
                      </a:r>
                    </a:p>
                  </a:txBody>
                  <a:tcPr anchor="ctr">
                    <a:solidFill>
                      <a:srgbClr val="C00000"/>
                    </a:solidFill>
                  </a:tcPr>
                </a:tc>
                <a:tc>
                  <a:txBody>
                    <a:bodyPr/>
                    <a:lstStyle/>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lang="fr-FR" sz="1200" b="1" cap="small" dirty="0">
                          <a:solidFill>
                            <a:srgbClr val="346A7F"/>
                          </a:solidFill>
                          <a:latin typeface="+mn-lt"/>
                          <a:cs typeface="+mn-cs"/>
                        </a:rPr>
                        <a:t>Une activité de gestion semblable à celle d’autres administrations</a:t>
                      </a:r>
                    </a:p>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Une besoin de formalisation des processus et pratiques RH</a:t>
                      </a:r>
                    </a:p>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Une mobilisation importante du management sur le dialogue social</a:t>
                      </a:r>
                    </a:p>
                  </a:txBody>
                  <a:tcPr anchor="ctr">
                    <a:solidFill>
                      <a:schemeClr val="bg1">
                        <a:lumMod val="95000"/>
                      </a:schemeClr>
                    </a:solidFill>
                  </a:tcPr>
                </a:tc>
                <a:extLst>
                  <a:ext uri="{0D108BD9-81ED-4DB2-BD59-A6C34878D82A}">
                    <a16:rowId xmlns:a16="http://schemas.microsoft.com/office/drawing/2014/main" val="399123581"/>
                  </a:ext>
                </a:extLst>
              </a:tr>
            </a:tbl>
          </a:graphicData>
        </a:graphic>
      </p:graphicFrame>
      <p:graphicFrame>
        <p:nvGraphicFramePr>
          <p:cNvPr id="9" name="Tableau 8">
            <a:extLst>
              <a:ext uri="{FF2B5EF4-FFF2-40B4-BE49-F238E27FC236}">
                <a16:creationId xmlns:a16="http://schemas.microsoft.com/office/drawing/2014/main" id="{82D36A26-9718-4222-8295-E1C7A1447087}"/>
              </a:ext>
            </a:extLst>
          </p:cNvPr>
          <p:cNvGraphicFramePr>
            <a:graphicFrameLocks noGrp="1"/>
          </p:cNvGraphicFramePr>
          <p:nvPr>
            <p:extLst>
              <p:ext uri="{D42A27DB-BD31-4B8C-83A1-F6EECF244321}">
                <p14:modId xmlns:p14="http://schemas.microsoft.com/office/powerpoint/2010/main" val="183343280"/>
              </p:ext>
            </p:extLst>
          </p:nvPr>
        </p:nvGraphicFramePr>
        <p:xfrm>
          <a:off x="643670" y="1627966"/>
          <a:ext cx="9221178" cy="5501640"/>
        </p:xfrm>
        <a:graphic>
          <a:graphicData uri="http://schemas.openxmlformats.org/drawingml/2006/table">
            <a:tbl>
              <a:tblPr firstRow="1" bandRow="1">
                <a:tableStyleId>{5C22544A-7EE6-4342-B048-85BDC9FD1C3A}</a:tableStyleId>
              </a:tblPr>
              <a:tblGrid>
                <a:gridCol w="5764794">
                  <a:extLst>
                    <a:ext uri="{9D8B030D-6E8A-4147-A177-3AD203B41FA5}">
                      <a16:colId xmlns:a16="http://schemas.microsoft.com/office/drawing/2014/main" val="2325479244"/>
                    </a:ext>
                  </a:extLst>
                </a:gridCol>
                <a:gridCol w="3456384">
                  <a:extLst>
                    <a:ext uri="{9D8B030D-6E8A-4147-A177-3AD203B41FA5}">
                      <a16:colId xmlns:a16="http://schemas.microsoft.com/office/drawing/2014/main" val="912032505"/>
                    </a:ext>
                  </a:extLst>
                </a:gridCol>
              </a:tblGrid>
              <a:tr h="0">
                <a:tc>
                  <a:txBody>
                    <a:bodyPr/>
                    <a:lstStyle/>
                    <a:p>
                      <a:pPr algn="ctr"/>
                      <a:r>
                        <a:rPr lang="fr-FR" sz="1200" u="none" dirty="0"/>
                        <a:t>Observations</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ctr"/>
                      <a:r>
                        <a:rPr lang="fr-FR" sz="1200" u="none" dirty="0"/>
                        <a:t>Chiffres &amp; Constats clés</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07150150"/>
                  </a:ext>
                </a:extLst>
              </a:tr>
              <a:tr h="0">
                <a:tc>
                  <a:txBody>
                    <a:bodyPr/>
                    <a:lstStyle/>
                    <a:p>
                      <a:pPr marL="171450" indent="-171450" algn="just" defTabSz="928569" fontAlgn="auto">
                        <a:spcBef>
                          <a:spcPts val="300"/>
                        </a:spcBef>
                        <a:spcAft>
                          <a:spcPts val="0"/>
                        </a:spcAft>
                        <a:buFont typeface="Wingdings" panose="05000000000000000000" pitchFamily="2" charset="2"/>
                        <a:buChar char="§"/>
                      </a:pPr>
                      <a:r>
                        <a:rPr lang="fr-FR" sz="1200" b="1" dirty="0"/>
                        <a:t>Un niveau de performance globalement satisfaisant sur la gestion administrative RH </a:t>
                      </a:r>
                      <a:r>
                        <a:rPr lang="fr-FR" sz="1200" dirty="0"/>
                        <a:t>avec néanmoins des marges d’optimisation et : </a:t>
                      </a:r>
                    </a:p>
                    <a:p>
                      <a:pPr marL="635739" lvl="1" indent="-171450" algn="just" defTabSz="928569" fontAlgn="auto">
                        <a:spcBef>
                          <a:spcPts val="300"/>
                        </a:spcBef>
                        <a:spcAft>
                          <a:spcPts val="0"/>
                        </a:spcAft>
                        <a:buFont typeface="Courier New" panose="02070309020205020404" pitchFamily="49" charset="0"/>
                        <a:buChar char="o"/>
                        <a:defRPr/>
                      </a:pPr>
                      <a:r>
                        <a:rPr lang="fr-FR" sz="1200" dirty="0"/>
                        <a:t>Peu d’anomalies constatées en paie</a:t>
                      </a:r>
                    </a:p>
                    <a:p>
                      <a:pPr marL="635739" lvl="1" indent="-171450" algn="just" defTabSz="928569" fontAlgn="auto">
                        <a:spcBef>
                          <a:spcPts val="300"/>
                        </a:spcBef>
                        <a:spcAft>
                          <a:spcPts val="0"/>
                        </a:spcAft>
                        <a:buFont typeface="Courier New" panose="02070309020205020404" pitchFamily="49" charset="0"/>
                        <a:buChar char="o"/>
                        <a:defRPr/>
                      </a:pPr>
                      <a:r>
                        <a:rPr lang="fr-FR" sz="1200" dirty="0"/>
                        <a:t>Une prise en charge rapide et efficace des dossiers lors de l’embauche, avec des dossiers saisis en moyenne à J-8 avant la date d’arrivée de l’agent</a:t>
                      </a:r>
                    </a:p>
                    <a:p>
                      <a:pPr marL="635739" lvl="1" indent="-171450" algn="just" defTabSz="928569" fontAlgn="auto">
                        <a:spcBef>
                          <a:spcPts val="300"/>
                        </a:spcBef>
                        <a:spcAft>
                          <a:spcPts val="0"/>
                        </a:spcAft>
                        <a:buFont typeface="Courier New" panose="02070309020205020404" pitchFamily="49" charset="0"/>
                        <a:buChar char="o"/>
                        <a:defRPr/>
                      </a:pPr>
                      <a:r>
                        <a:rPr lang="fr-FR" sz="1200" dirty="0"/>
                        <a:t>Un délai de prise en charge des changements de situation de carrière correct (en gestion et en paie) compte tenu de la tenue biannuelle des CAP et des avis nécessaires du comité médical pour certains congés longue maladie.</a:t>
                      </a:r>
                    </a:p>
                    <a:p>
                      <a:pPr marL="635739" lvl="1" indent="-171450" algn="just" defTabSz="928569" fontAlgn="auto">
                        <a:spcBef>
                          <a:spcPts val="300"/>
                        </a:spcBef>
                        <a:spcAft>
                          <a:spcPts val="0"/>
                        </a:spcAft>
                        <a:buFont typeface="Courier New" panose="02070309020205020404" pitchFamily="49" charset="0"/>
                        <a:buChar char="o"/>
                      </a:pPr>
                      <a:r>
                        <a:rPr lang="fr-FR" sz="1200" dirty="0"/>
                        <a:t>Une répartition par corps des portefeuilles par gestionnaire cohérente sur l’ensemble des bureaux de gestion</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endParaRPr lang="fr-FR" sz="1200" dirty="0">
                        <a:solidFill>
                          <a:schemeClr val="tx1"/>
                        </a:solidFill>
                      </a:endParaRP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b="1" dirty="0">
                          <a:solidFill>
                            <a:schemeClr val="tx1"/>
                          </a:solidFill>
                        </a:rPr>
                        <a:t>Une gestion lourde des concours compte tenu du nombre de lauréats</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endParaRPr lang="fr-FR" sz="1200" dirty="0">
                        <a:solidFill>
                          <a:schemeClr val="tx1"/>
                        </a:solidFill>
                      </a:endParaRP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b="1" dirty="0">
                          <a:solidFill>
                            <a:schemeClr val="tx1"/>
                          </a:solidFill>
                        </a:rPr>
                        <a:t>Des délais de réponse du SRH « ressentis » comme longs</a:t>
                      </a:r>
                      <a:r>
                        <a:rPr lang="fr-FR" sz="1200" dirty="0">
                          <a:solidFill>
                            <a:schemeClr val="tx1"/>
                          </a:solidFill>
                        </a:rPr>
                        <a:t>, voire l’absence de réponse aux saisines quel que soit le canal (DGMIC, DGPAT, DPM, Louvre) – Ressenti non objectivé dans le cadre de l’audit</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endParaRPr lang="fr-FR" sz="1200" dirty="0"/>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dirty="0"/>
                        <a:t>Un niveau de formalisation des procédures hétérogène en fonction des bureaux</a:t>
                      </a:r>
                    </a:p>
                    <a:p>
                      <a:pPr marL="171450" marR="0" lvl="0" indent="-171450" algn="just"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r>
                        <a:rPr lang="fr-FR" sz="1200" dirty="0"/>
                        <a:t>Un accompagnement de carrière réalisé en profondeur par les conseillers mobilité (accompagnement qualitatif avec plus de 5 entretiens par agent accompagné en moyenne)</a:t>
                      </a:r>
                    </a:p>
                    <a:p>
                      <a:pPr marL="171450" marR="0" lvl="0" indent="-171450" algn="l"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endParaRPr lang="fr-FR" sz="1200" dirty="0">
                        <a:solidFill>
                          <a:schemeClr val="tx1"/>
                        </a:solidFill>
                      </a:endParaRPr>
                    </a:p>
                    <a:p>
                      <a:pPr marL="171450" indent="-171450">
                        <a:buClr>
                          <a:schemeClr val="accent3"/>
                        </a:buClr>
                        <a:buFont typeface="Wingdings" panose="05000000000000000000" pitchFamily="2" charset="2"/>
                        <a:buChar char="§"/>
                      </a:pPr>
                      <a:endParaRPr lang="fr-FR" sz="1200" dirty="0"/>
                    </a:p>
                    <a:p>
                      <a:pPr marL="171450" indent="-171450">
                        <a:buClr>
                          <a:schemeClr val="accent3"/>
                        </a:buClr>
                        <a:buFont typeface="Wingdings" panose="05000000000000000000" pitchFamily="2" charset="2"/>
                        <a:buChar char="§"/>
                      </a:pPr>
                      <a:endParaRPr lang="fr-FR" sz="12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noFill/>
                  </a:tcPr>
                </a:tc>
                <a:tc>
                  <a:txBody>
                    <a:bodyPr/>
                    <a:lstStyle/>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15 </a:t>
                      </a:r>
                      <a:r>
                        <a:rPr lang="fr-FR" sz="1200" kern="0" dirty="0">
                          <a:solidFill>
                            <a:prstClr val="black"/>
                          </a:solidFill>
                          <a:latin typeface="Arial" pitchFamily="34" charset="0"/>
                          <a:sym typeface="Wingdings" panose="05000000000000000000" pitchFamily="2" charset="2"/>
                        </a:rPr>
                        <a:t>anomalies de paie en moyenne par mois (soit 0,14%)</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a:defRPr/>
                      </a:pPr>
                      <a:r>
                        <a:rPr lang="fr-FR" sz="1200" kern="0" dirty="0">
                          <a:solidFill>
                            <a:prstClr val="black"/>
                          </a:solidFill>
                          <a:latin typeface="Arial" pitchFamily="34" charset="0"/>
                        </a:rPr>
                        <a:t>Seules </a:t>
                      </a:r>
                      <a:r>
                        <a:rPr lang="fr-FR" sz="1200" b="1" dirty="0">
                          <a:solidFill>
                            <a:srgbClr val="D40073"/>
                          </a:solidFill>
                        </a:rPr>
                        <a:t>3%</a:t>
                      </a:r>
                      <a:r>
                        <a:rPr lang="fr-FR" sz="1200" kern="0" dirty="0">
                          <a:solidFill>
                            <a:prstClr val="black"/>
                          </a:solidFill>
                          <a:latin typeface="Arial" pitchFamily="34" charset="0"/>
                        </a:rPr>
                        <a:t> des embauches sont saisies avec un retard </a:t>
                      </a:r>
                      <a:r>
                        <a:rPr lang="fr-FR" sz="1200" b="1" dirty="0">
                          <a:solidFill>
                            <a:srgbClr val="D40073"/>
                          </a:solidFill>
                        </a:rPr>
                        <a:t>&gt; 30j </a:t>
                      </a:r>
                      <a:r>
                        <a:rPr lang="fr-FR" sz="1200" kern="0" dirty="0">
                          <a:solidFill>
                            <a:prstClr val="black"/>
                          </a:solidFill>
                          <a:latin typeface="Arial" pitchFamily="34" charset="0"/>
                        </a:rPr>
                        <a:t>pour intégration au cycle de paie post-recrutement (24% avec un délai &gt; 10 jours)</a:t>
                      </a:r>
                    </a:p>
                    <a:p>
                      <a:pPr algn="ctr">
                        <a:defRPr/>
                      </a:pPr>
                      <a:endParaRPr lang="fr-FR" sz="1200" kern="0" dirty="0">
                        <a:solidFill>
                          <a:prstClr val="black"/>
                        </a:solidFill>
                        <a:latin typeface="Arial" pitchFamily="34" charset="0"/>
                      </a:endParaRPr>
                    </a:p>
                    <a:p>
                      <a:pPr marL="0" marR="0" lvl="0" indent="0" algn="ctr" defTabSz="928569"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D40073"/>
                          </a:solidFill>
                          <a:effectLst/>
                          <a:uLnTx/>
                          <a:uFillTx/>
                          <a:latin typeface="+mn-lt"/>
                          <a:ea typeface="+mn-ea"/>
                          <a:cs typeface="+mn-cs"/>
                        </a:rPr>
                        <a:t>46%</a:t>
                      </a:r>
                      <a:r>
                        <a:rPr kumimoji="0" lang="fr-FR" sz="1200" b="0" i="0" u="none" strike="noStrike" kern="0" cap="none" spc="0" normalizeH="0" baseline="0" noProof="0" dirty="0">
                          <a:ln>
                            <a:noFill/>
                          </a:ln>
                          <a:solidFill>
                            <a:prstClr val="black"/>
                          </a:solidFill>
                          <a:effectLst/>
                          <a:uLnTx/>
                          <a:uFillTx/>
                          <a:latin typeface="Arial" pitchFamily="34" charset="0"/>
                          <a:ea typeface="+mn-ea"/>
                          <a:cs typeface="+mn-cs"/>
                        </a:rPr>
                        <a:t> des changements de situation de carrière (hors reclassement PPCR au 01/01/2017) saisis par anticipation ou le jour J et</a:t>
                      </a:r>
                      <a:r>
                        <a:rPr kumimoji="0" lang="fr-FR" sz="1200" b="1" i="0" u="none" strike="noStrike" kern="1200" cap="none" spc="0" normalizeH="0" baseline="0" noProof="0" dirty="0">
                          <a:ln>
                            <a:noFill/>
                          </a:ln>
                          <a:solidFill>
                            <a:srgbClr val="D40073"/>
                          </a:solidFill>
                          <a:effectLst/>
                          <a:uLnTx/>
                          <a:uFillTx/>
                          <a:latin typeface="+mn-lt"/>
                          <a:ea typeface="+mn-ea"/>
                          <a:cs typeface="+mn-cs"/>
                        </a:rPr>
                        <a:t> 7%</a:t>
                      </a:r>
                      <a:r>
                        <a:rPr kumimoji="0" lang="fr-FR" sz="1200" b="0" i="0" u="none" strike="noStrike" kern="0" cap="none" spc="0" normalizeH="0" baseline="0" noProof="0" dirty="0">
                          <a:ln>
                            <a:noFill/>
                          </a:ln>
                          <a:solidFill>
                            <a:prstClr val="black"/>
                          </a:solidFill>
                          <a:effectLst/>
                          <a:uLnTx/>
                          <a:uFillTx/>
                          <a:latin typeface="Arial" pitchFamily="34" charset="0"/>
                          <a:ea typeface="+mn-ea"/>
                          <a:cs typeface="+mn-cs"/>
                        </a:rPr>
                        <a:t> avec plus de 200 jours de retard par rapport à la date d’effet </a:t>
                      </a:r>
                    </a:p>
                    <a:p>
                      <a:pPr marL="0" marR="0" lvl="0" indent="0" algn="ctr" defTabSz="928569" rtl="0" eaLnBrk="1" fontAlgn="auto" latinLnBrk="0" hangingPunct="1">
                        <a:lnSpc>
                          <a:spcPct val="100000"/>
                        </a:lnSpc>
                        <a:spcBef>
                          <a:spcPts val="0"/>
                        </a:spcBef>
                        <a:spcAft>
                          <a:spcPts val="0"/>
                        </a:spcAft>
                        <a:buClrTx/>
                        <a:buSzTx/>
                        <a:buFontTx/>
                        <a:buNone/>
                        <a:tabLst/>
                        <a:defRPr/>
                      </a:pPr>
                      <a:endParaRPr lang="fr-FR" sz="1200" u="sng" dirty="0"/>
                    </a:p>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u="sng" dirty="0"/>
                        <a:t>Recrutement </a:t>
                      </a:r>
                      <a:r>
                        <a:rPr lang="fr-FR" sz="1200" dirty="0"/>
                        <a:t>: double vérification des AE et SRH</a:t>
                      </a:r>
                    </a:p>
                    <a:p>
                      <a:pPr marL="171450" indent="-171450">
                        <a:buFontTx/>
                        <a:buChar char="-"/>
                      </a:pPr>
                      <a:endParaRPr lang="fr-FR" sz="1200" dirty="0"/>
                    </a:p>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78 </a:t>
                      </a:r>
                      <a:r>
                        <a:rPr lang="fr-FR" sz="1200" kern="0" dirty="0">
                          <a:solidFill>
                            <a:prstClr val="black"/>
                          </a:solidFill>
                          <a:latin typeface="Arial" pitchFamily="34" charset="0"/>
                          <a:sym typeface="Wingdings" panose="05000000000000000000" pitchFamily="2" charset="2"/>
                        </a:rPr>
                        <a:t>Procédures de concours ouverts en 2016 dont </a:t>
                      </a:r>
                      <a:r>
                        <a:rPr lang="fr-FR" sz="1200" dirty="0">
                          <a:solidFill>
                            <a:srgbClr val="D40073"/>
                          </a:solidFill>
                          <a:sym typeface="Wingdings" panose="05000000000000000000" pitchFamily="2" charset="2"/>
                        </a:rPr>
                        <a:t>48 </a:t>
                      </a:r>
                      <a:r>
                        <a:rPr lang="fr-FR" sz="1200" kern="0" dirty="0">
                          <a:solidFill>
                            <a:prstClr val="black"/>
                          </a:solidFill>
                          <a:latin typeface="Arial" pitchFamily="34" charset="0"/>
                          <a:sym typeface="Wingdings" panose="05000000000000000000" pitchFamily="2" charset="2"/>
                        </a:rPr>
                        <a:t>externes et </a:t>
                      </a:r>
                      <a:r>
                        <a:rPr lang="fr-FR" sz="1200" dirty="0">
                          <a:solidFill>
                            <a:srgbClr val="D40073"/>
                          </a:solidFill>
                          <a:sym typeface="Wingdings" panose="05000000000000000000" pitchFamily="2" charset="2"/>
                        </a:rPr>
                        <a:t>30 </a:t>
                      </a:r>
                      <a:r>
                        <a:rPr lang="fr-FR" sz="1200" kern="0" dirty="0">
                          <a:solidFill>
                            <a:prstClr val="black"/>
                          </a:solidFill>
                          <a:latin typeface="Arial" pitchFamily="34" charset="0"/>
                          <a:sym typeface="Wingdings" panose="05000000000000000000" pitchFamily="2" charset="2"/>
                        </a:rPr>
                        <a:t>internes, déclinés par profil  </a:t>
                      </a:r>
                      <a:r>
                        <a:rPr lang="fr-FR" sz="1200" b="1" dirty="0">
                          <a:solidFill>
                            <a:srgbClr val="D40073"/>
                          </a:solidFill>
                          <a:sym typeface="Wingdings" panose="05000000000000000000" pitchFamily="2" charset="2"/>
                        </a:rPr>
                        <a:t>80% </a:t>
                      </a:r>
                      <a:r>
                        <a:rPr lang="fr-FR" sz="1200" kern="0" dirty="0">
                          <a:solidFill>
                            <a:prstClr val="black"/>
                          </a:solidFill>
                          <a:latin typeface="Arial" pitchFamily="34" charset="0"/>
                          <a:sym typeface="Wingdings" panose="05000000000000000000" pitchFamily="2" charset="2"/>
                        </a:rPr>
                        <a:t>sont ouverts pour 1 seul candidat admis</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endParaRP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rPr>
                        <a:t>230 agents </a:t>
                      </a:r>
                      <a:r>
                        <a:rPr kumimoji="0" lang="fr-FR"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accompagnés en 2017 par les CMC (soit 1150 entretiens)</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0" i="0" u="none" strike="noStrike" kern="0" cap="none" spc="0" normalizeH="0" baseline="0" noProof="0" dirty="0">
                        <a:ln>
                          <a:noFill/>
                        </a:ln>
                        <a:solidFill>
                          <a:prstClr val="black"/>
                        </a:solidFill>
                        <a:effectLst/>
                        <a:uLnTx/>
                        <a:uFillTx/>
                        <a:latin typeface="Arial" pitchFamily="34" charset="0"/>
                        <a:ea typeface="+mn-ea"/>
                        <a:cs typeface="Arial" charset="0"/>
                        <a:sym typeface="Wingdings" panose="05000000000000000000" pitchFamily="2" charset="2"/>
                      </a:endParaRP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rPr>
                        <a:t>60</a:t>
                      </a:r>
                      <a:r>
                        <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sym typeface="Wingdings" panose="05000000000000000000" pitchFamily="2" charset="2"/>
                        </a:rPr>
                        <a:t> </a:t>
                      </a:r>
                      <a:r>
                        <a:rPr kumimoji="0" lang="fr-FR"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postes en instance d’affectation</a:t>
                      </a: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noFill/>
                  </a:tcPr>
                </a:tc>
                <a:extLst>
                  <a:ext uri="{0D108BD9-81ED-4DB2-BD59-A6C34878D82A}">
                    <a16:rowId xmlns:a16="http://schemas.microsoft.com/office/drawing/2014/main" val="3733516485"/>
                  </a:ext>
                </a:extLst>
              </a:tr>
            </a:tbl>
          </a:graphicData>
        </a:graphic>
      </p:graphicFrame>
      <p:graphicFrame>
        <p:nvGraphicFramePr>
          <p:cNvPr id="13" name="Tableau 12">
            <a:extLst>
              <a:ext uri="{FF2B5EF4-FFF2-40B4-BE49-F238E27FC236}">
                <a16:creationId xmlns:a16="http://schemas.microsoft.com/office/drawing/2014/main" id="{CF9F0583-D170-4AB0-883E-1EBC475B8A08}"/>
              </a:ext>
            </a:extLst>
          </p:cNvPr>
          <p:cNvGraphicFramePr>
            <a:graphicFrameLocks noGrp="1"/>
          </p:cNvGraphicFramePr>
          <p:nvPr>
            <p:extLst>
              <p:ext uri="{D42A27DB-BD31-4B8C-83A1-F6EECF244321}">
                <p14:modId xmlns:p14="http://schemas.microsoft.com/office/powerpoint/2010/main" val="387399853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3554599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tabLst>
                <a:tab pos="2152650" algn="l"/>
              </a:tabLst>
            </a:pPr>
            <a:r>
              <a:rPr lang="fr-FR" sz="2000" b="0" i="1" dirty="0">
                <a:solidFill>
                  <a:schemeClr val="accent3"/>
                </a:solidFill>
                <a:latin typeface="Calibri" panose="020F0502020204030204" pitchFamily="34" charset="0"/>
                <a:cs typeface="Arial" panose="020B0604020202020204" pitchFamily="34" charset="0"/>
              </a:rPr>
              <a:t>3.1. Panorama global du parangonnage</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12</a:t>
            </a:fld>
            <a:endParaRPr lang="en-GB" dirty="0">
              <a:solidFill>
                <a:prstClr val="black"/>
              </a:solidFill>
            </a:endParaRPr>
          </a:p>
        </p:txBody>
      </p:sp>
      <p:sp>
        <p:nvSpPr>
          <p:cNvPr id="6" name="Rectangle 5">
            <a:extLst>
              <a:ext uri="{FF2B5EF4-FFF2-40B4-BE49-F238E27FC236}">
                <a16:creationId xmlns:a16="http://schemas.microsoft.com/office/drawing/2014/main" id="{C00FCE1D-541C-45C0-8B6B-316543FF149B}"/>
              </a:ext>
            </a:extLst>
          </p:cNvPr>
          <p:cNvSpPr/>
          <p:nvPr/>
        </p:nvSpPr>
        <p:spPr>
          <a:xfrm>
            <a:off x="419748" y="792138"/>
            <a:ext cx="9360122" cy="307777"/>
          </a:xfrm>
          <a:prstGeom prst="rect">
            <a:avLst/>
          </a:prstGeom>
        </p:spPr>
        <p:txBody>
          <a:bodyPr wrap="square">
            <a:spAutoFit/>
          </a:bodyPr>
          <a:lstStyle/>
          <a:p>
            <a:pPr algn="just">
              <a:spcBef>
                <a:spcPts val="600"/>
              </a:spcBef>
              <a:spcAft>
                <a:spcPts val="600"/>
              </a:spcAft>
            </a:pPr>
            <a:r>
              <a:rPr lang="fr-FR" sz="1400" b="1" i="1" cap="small" dirty="0">
                <a:solidFill>
                  <a:schemeClr val="accent3"/>
                </a:solidFill>
                <a:latin typeface="+mn-lt"/>
                <a:cs typeface="+mn-cs"/>
              </a:rPr>
              <a:t>Panorama des quatre ministères ayant fait l’objet de l’étude de parangonnage</a:t>
            </a:r>
          </a:p>
        </p:txBody>
      </p:sp>
      <p:sp>
        <p:nvSpPr>
          <p:cNvPr id="7" name="Rectangle 6">
            <a:extLst>
              <a:ext uri="{FF2B5EF4-FFF2-40B4-BE49-F238E27FC236}">
                <a16:creationId xmlns:a16="http://schemas.microsoft.com/office/drawing/2014/main" id="{3C8DBC96-2C17-4A4E-8C7B-B98E7BACD8EF}"/>
              </a:ext>
            </a:extLst>
          </p:cNvPr>
          <p:cNvSpPr/>
          <p:nvPr/>
        </p:nvSpPr>
        <p:spPr>
          <a:xfrm>
            <a:off x="1518546" y="6727877"/>
            <a:ext cx="2585662" cy="184666"/>
          </a:xfrm>
          <a:prstGeom prst="rect">
            <a:avLst/>
          </a:prstGeom>
        </p:spPr>
        <p:txBody>
          <a:bodyPr>
            <a:spAutoFit/>
          </a:bodyPr>
          <a:lstStyle/>
          <a:p>
            <a:pPr algn="l"/>
            <a:r>
              <a:rPr lang="fr-FR" sz="600" b="1" dirty="0"/>
              <a:t>1) Calcul sur la base des concours et examens professionnels</a:t>
            </a:r>
            <a:endParaRPr lang="fr-FR" sz="600" dirty="0"/>
          </a:p>
        </p:txBody>
      </p:sp>
      <p:sp>
        <p:nvSpPr>
          <p:cNvPr id="9" name="Rectangle 8">
            <a:extLst>
              <a:ext uri="{FF2B5EF4-FFF2-40B4-BE49-F238E27FC236}">
                <a16:creationId xmlns:a16="http://schemas.microsoft.com/office/drawing/2014/main" id="{A7F05083-67A1-4359-BBEE-EA9CCA6545FC}"/>
              </a:ext>
            </a:extLst>
          </p:cNvPr>
          <p:cNvSpPr/>
          <p:nvPr/>
        </p:nvSpPr>
        <p:spPr bwMode="auto">
          <a:xfrm>
            <a:off x="501084" y="1572227"/>
            <a:ext cx="4404443" cy="2056560"/>
          </a:xfrm>
          <a:prstGeom prst="rect">
            <a:avLst/>
          </a:prstGeom>
          <a:solidFill>
            <a:srgbClr val="FFFFFF"/>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r>
              <a:rPr kumimoji="0" lang="fr-FR" sz="1200" b="1" i="0" u="none" strike="noStrike" kern="0" cap="none" spc="0" normalizeH="0" baseline="0" noProof="0" dirty="0">
                <a:ln>
                  <a:noFill/>
                </a:ln>
                <a:solidFill>
                  <a:schemeClr val="accent2"/>
                </a:solidFill>
                <a:effectLst/>
                <a:uLnTx/>
                <a:uFillTx/>
                <a:latin typeface="Arial" pitchFamily="34" charset="0"/>
                <a:ea typeface="+mn-ea"/>
                <a:cs typeface="Arial" charset="0"/>
              </a:rPr>
              <a:t>27 000 </a:t>
            </a:r>
            <a:r>
              <a:rPr kumimoji="0" lang="fr-FR" sz="1200" b="1" i="0" u="none" strike="noStrike" kern="0" cap="none" spc="0" normalizeH="0" baseline="0" noProof="0" dirty="0">
                <a:ln>
                  <a:noFill/>
                </a:ln>
                <a:effectLst/>
                <a:uLnTx/>
                <a:uFillTx/>
                <a:latin typeface="Arial" pitchFamily="34" charset="0"/>
                <a:ea typeface="+mn-ea"/>
                <a:cs typeface="Arial" charset="0"/>
              </a:rPr>
              <a:t>agents, dont :</a:t>
            </a:r>
          </a:p>
          <a:p>
            <a:pPr marL="621981" lvl="1" indent="-171450" algn="l" defTabSz="970541" fontAlgn="auto">
              <a:spcBef>
                <a:spcPts val="300"/>
              </a:spcBef>
              <a:spcAft>
                <a:spcPts val="0"/>
              </a:spcAft>
              <a:buSzPts val="1200"/>
              <a:buFont typeface="Wingdings" panose="05000000000000000000" pitchFamily="2" charset="2"/>
              <a:buChar char="§"/>
              <a:defRPr/>
            </a:pPr>
            <a:r>
              <a:rPr lang="fr-FR" sz="1200" b="1" kern="0" dirty="0">
                <a:solidFill>
                  <a:schemeClr val="accent2"/>
                </a:solidFill>
                <a:latin typeface="Arial" pitchFamily="34" charset="0"/>
              </a:rPr>
              <a:t>11 000 </a:t>
            </a:r>
            <a:r>
              <a:rPr lang="fr-FR" sz="1200" b="1" kern="0" dirty="0">
                <a:latin typeface="Arial" pitchFamily="34" charset="0"/>
              </a:rPr>
              <a:t>agents rémunérés par le ministère</a:t>
            </a: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r>
              <a:rPr lang="fr-FR" sz="1200" b="1" kern="0" dirty="0">
                <a:solidFill>
                  <a:schemeClr val="accent2"/>
                </a:solidFill>
                <a:latin typeface="Arial" pitchFamily="34" charset="0"/>
              </a:rPr>
              <a:t>450 </a:t>
            </a:r>
            <a:r>
              <a:rPr lang="fr-FR" sz="1200" b="1" kern="0" dirty="0">
                <a:latin typeface="Arial" pitchFamily="34" charset="0"/>
              </a:rPr>
              <a:t>agents chargés de RH</a:t>
            </a: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r>
              <a:rPr kumimoji="0" lang="fr-FR" sz="1200" b="1" i="0" u="none" strike="noStrike" kern="0" cap="none" spc="0" normalizeH="0" baseline="0" noProof="0" dirty="0">
                <a:ln>
                  <a:noFill/>
                </a:ln>
                <a:solidFill>
                  <a:schemeClr val="accent2"/>
                </a:solidFill>
                <a:effectLst/>
                <a:uLnTx/>
                <a:uFillTx/>
                <a:latin typeface="Arial" pitchFamily="34" charset="0"/>
                <a:ea typeface="+mn-ea"/>
                <a:cs typeface="Arial" charset="0"/>
              </a:rPr>
              <a:t>201</a:t>
            </a:r>
            <a:r>
              <a:rPr kumimoji="0" lang="fr-FR" sz="1200" b="1" i="0" u="none" strike="noStrike" kern="0" cap="none" spc="0" normalizeH="0" baseline="0" noProof="0" dirty="0">
                <a:ln>
                  <a:noFill/>
                </a:ln>
                <a:effectLst/>
                <a:uLnTx/>
                <a:uFillTx/>
                <a:latin typeface="Arial" pitchFamily="34" charset="0"/>
                <a:ea typeface="+mn-ea"/>
                <a:cs typeface="Arial" charset="0"/>
              </a:rPr>
              <a:t> agents au SRH (</a:t>
            </a:r>
            <a:r>
              <a:rPr kumimoji="0" lang="fr-FR" sz="1200" b="1" i="0" u="none" strike="noStrike" kern="0" cap="none" spc="0" normalizeH="0" baseline="0" noProof="0" dirty="0">
                <a:ln>
                  <a:noFill/>
                </a:ln>
                <a:solidFill>
                  <a:schemeClr val="accent2"/>
                </a:solidFill>
                <a:effectLst/>
                <a:uLnTx/>
                <a:uFillTx/>
                <a:latin typeface="Arial" pitchFamily="34" charset="0"/>
                <a:ea typeface="+mn-ea"/>
                <a:cs typeface="Arial" charset="0"/>
              </a:rPr>
              <a:t>72</a:t>
            </a:r>
            <a:r>
              <a:rPr kumimoji="0" lang="fr-FR" sz="1200" b="1" i="0" u="none" strike="noStrike" kern="0" cap="none" spc="0" normalizeH="0" baseline="0" noProof="0" dirty="0">
                <a:ln>
                  <a:noFill/>
                </a:ln>
                <a:effectLst/>
                <a:uLnTx/>
                <a:uFillTx/>
                <a:latin typeface="Arial" pitchFamily="34" charset="0"/>
                <a:ea typeface="+mn-ea"/>
                <a:cs typeface="Arial" charset="0"/>
              </a:rPr>
              <a:t> gestionnaires)</a:t>
            </a: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chemeClr val="accent2"/>
                </a:solidFill>
                <a:latin typeface="Arial" pitchFamily="34" charset="0"/>
              </a:rPr>
              <a:t>8</a:t>
            </a:r>
            <a:r>
              <a:rPr lang="fr-FR" sz="1200" b="1" kern="0" dirty="0">
                <a:latin typeface="Arial" pitchFamily="34" charset="0"/>
              </a:rPr>
              <a:t> autorités d’emploi</a:t>
            </a: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endParaRPr kumimoji="0" lang="fr-FR" sz="1200" b="1" i="0" u="none" strike="noStrike" kern="0" cap="none" spc="0" normalizeH="0" baseline="0" noProof="0" dirty="0">
              <a:ln>
                <a:noFill/>
              </a:ln>
              <a:effectLst/>
              <a:uLnTx/>
              <a:uFillTx/>
              <a:latin typeface="Arial" pitchFamily="34" charset="0"/>
              <a:ea typeface="+mn-ea"/>
              <a:cs typeface="Arial" charset="0"/>
            </a:endParaRP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r>
              <a:rPr kumimoji="0" lang="fr-FR" sz="1200" b="1" i="0" u="none" strike="noStrike" kern="0" cap="none" spc="0" normalizeH="0" baseline="0" noProof="0" dirty="0">
                <a:ln>
                  <a:noFill/>
                </a:ln>
                <a:solidFill>
                  <a:schemeClr val="accent2"/>
                </a:solidFill>
                <a:effectLst/>
                <a:uLnTx/>
                <a:uFillTx/>
                <a:latin typeface="Arial" pitchFamily="34" charset="0"/>
                <a:ea typeface="+mn-ea"/>
                <a:cs typeface="Arial" charset="0"/>
              </a:rPr>
              <a:t>24</a:t>
            </a:r>
            <a:r>
              <a:rPr kumimoji="0" lang="fr-FR" sz="1200" b="1" i="0" u="none" strike="noStrike" kern="0" cap="none" spc="0" normalizeH="0" baseline="0" noProof="0" dirty="0">
                <a:ln>
                  <a:noFill/>
                </a:ln>
                <a:effectLst/>
                <a:uLnTx/>
                <a:uFillTx/>
                <a:latin typeface="Arial" pitchFamily="34" charset="0"/>
                <a:ea typeface="+mn-ea"/>
                <a:cs typeface="Arial" charset="0"/>
              </a:rPr>
              <a:t> corps gérés</a:t>
            </a: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endParaRPr lang="fr-FR" sz="1200" b="1" kern="0" dirty="0">
              <a:latin typeface="Arial" pitchFamily="34" charset="0"/>
            </a:endParaRPr>
          </a:p>
          <a:p>
            <a:pPr marL="171450" marR="0" lvl="0" indent="-171450" algn="l" defTabSz="970541" rtl="0" eaLnBrk="1" fontAlgn="auto" latinLnBrk="0" hangingPunct="1">
              <a:lnSpc>
                <a:spcPct val="100000"/>
              </a:lnSpc>
              <a:spcBef>
                <a:spcPts val="300"/>
              </a:spcBef>
              <a:spcAft>
                <a:spcPts val="0"/>
              </a:spcAft>
              <a:buSzPts val="1200"/>
              <a:buFont typeface="Wingdings" panose="05000000000000000000" pitchFamily="2" charset="2"/>
              <a:buChar char="§"/>
              <a:tabLst/>
              <a:defRPr/>
            </a:pPr>
            <a:r>
              <a:rPr kumimoji="0" lang="fr-FR" sz="1200" b="1" i="0" u="none" strike="noStrike" kern="0" cap="none" spc="0" normalizeH="0" baseline="0" noProof="0" dirty="0">
                <a:ln>
                  <a:noFill/>
                </a:ln>
                <a:effectLst/>
                <a:uLnTx/>
                <a:uFillTx/>
                <a:latin typeface="Arial" pitchFamily="34" charset="0"/>
                <a:ea typeface="+mn-ea"/>
                <a:cs typeface="Arial" charset="0"/>
              </a:rPr>
              <a:t>Utilisation de </a:t>
            </a:r>
            <a:r>
              <a:rPr kumimoji="0" lang="fr-FR" sz="1200" b="1" i="0" u="none" strike="noStrike" kern="0" cap="none" spc="0" normalizeH="0" baseline="0" noProof="0" dirty="0" err="1">
                <a:ln>
                  <a:noFill/>
                </a:ln>
                <a:effectLst/>
                <a:uLnTx/>
                <a:uFillTx/>
                <a:latin typeface="Arial" pitchFamily="34" charset="0"/>
                <a:ea typeface="+mn-ea"/>
                <a:cs typeface="Arial" charset="0"/>
              </a:rPr>
              <a:t>RenoiRH</a:t>
            </a:r>
            <a:endParaRPr kumimoji="0" lang="fr-FR" sz="1200" b="1" i="0" u="none" strike="noStrike" kern="0" cap="none" spc="0" normalizeH="0" baseline="0" noProof="0" dirty="0">
              <a:ln>
                <a:noFill/>
              </a:ln>
              <a:effectLst/>
              <a:uLnTx/>
              <a:uFillTx/>
              <a:latin typeface="Arial" pitchFamily="34" charset="0"/>
              <a:ea typeface="+mn-ea"/>
              <a:cs typeface="Arial" charset="0"/>
            </a:endParaRPr>
          </a:p>
        </p:txBody>
      </p:sp>
      <p:sp>
        <p:nvSpPr>
          <p:cNvPr id="13" name="Rectangle 12">
            <a:extLst>
              <a:ext uri="{FF2B5EF4-FFF2-40B4-BE49-F238E27FC236}">
                <a16:creationId xmlns:a16="http://schemas.microsoft.com/office/drawing/2014/main" id="{7AF3F0F7-935D-4873-9943-D98FDEF48AAA}"/>
              </a:ext>
            </a:extLst>
          </p:cNvPr>
          <p:cNvSpPr/>
          <p:nvPr/>
        </p:nvSpPr>
        <p:spPr bwMode="auto">
          <a:xfrm>
            <a:off x="5372702" y="1572227"/>
            <a:ext cx="4404443" cy="2056560"/>
          </a:xfrm>
          <a:prstGeom prst="rect">
            <a:avLst/>
          </a:prstGeom>
          <a:solidFill>
            <a:srgbClr val="FFFFFF"/>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65 000 </a:t>
            </a:r>
            <a:r>
              <a:rPr lang="fr-FR" sz="1200" b="1" kern="0" dirty="0">
                <a:solidFill>
                  <a:prstClr val="black"/>
                </a:solidFill>
                <a:latin typeface="Arial" pitchFamily="34" charset="0"/>
              </a:rPr>
              <a:t>agents dont :</a:t>
            </a:r>
          </a:p>
          <a:p>
            <a:pPr marL="621981" lvl="1"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42 000 </a:t>
            </a:r>
            <a:r>
              <a:rPr lang="fr-FR" sz="1200" b="1" kern="0" dirty="0">
                <a:solidFill>
                  <a:prstClr val="black"/>
                </a:solidFill>
                <a:latin typeface="Arial" pitchFamily="34" charset="0"/>
              </a:rPr>
              <a:t>agents rémunérés </a:t>
            </a:r>
            <a:r>
              <a:rPr lang="fr-FR" sz="1200" b="1" kern="0" dirty="0">
                <a:latin typeface="Arial" pitchFamily="34" charset="0"/>
              </a:rPr>
              <a:t> par le ministère</a:t>
            </a:r>
            <a:endParaRPr lang="fr-FR" sz="1200" b="1" kern="0" dirty="0">
              <a:solidFill>
                <a:prstClr val="black"/>
              </a:solidFill>
              <a:latin typeface="Arial" pitchFamily="34" charset="0"/>
            </a:endParaRP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1 500 </a:t>
            </a:r>
            <a:r>
              <a:rPr lang="fr-FR" sz="1200" b="1" kern="0" dirty="0">
                <a:solidFill>
                  <a:prstClr val="black"/>
                </a:solidFill>
                <a:latin typeface="Arial" pitchFamily="34" charset="0"/>
              </a:rPr>
              <a:t>agents chargés de RH</a:t>
            </a: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450</a:t>
            </a:r>
            <a:r>
              <a:rPr lang="fr-FR" sz="1200" b="1" kern="0" dirty="0">
                <a:solidFill>
                  <a:prstClr val="black"/>
                </a:solidFill>
                <a:latin typeface="Arial" pitchFamily="34" charset="0"/>
              </a:rPr>
              <a:t> ETP à la DRH (</a:t>
            </a:r>
            <a:r>
              <a:rPr lang="fr-FR" sz="1200" b="1" kern="0" dirty="0">
                <a:solidFill>
                  <a:schemeClr val="accent2"/>
                </a:solidFill>
                <a:latin typeface="Arial" pitchFamily="34" charset="0"/>
              </a:rPr>
              <a:t>144</a:t>
            </a:r>
            <a:r>
              <a:rPr lang="fr-FR" sz="1200" b="1" kern="0" dirty="0">
                <a:solidFill>
                  <a:prstClr val="black"/>
                </a:solidFill>
                <a:latin typeface="Arial" pitchFamily="34" charset="0"/>
              </a:rPr>
              <a:t> gestionnaires)</a:t>
            </a: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7</a:t>
            </a:r>
            <a:r>
              <a:rPr lang="fr-FR" sz="1200" b="1" kern="0" dirty="0">
                <a:solidFill>
                  <a:prstClr val="black"/>
                </a:solidFill>
                <a:latin typeface="Arial" pitchFamily="34" charset="0"/>
              </a:rPr>
              <a:t> autorités d’emploi</a:t>
            </a:r>
          </a:p>
          <a:p>
            <a:pPr marL="171450" lvl="0" indent="-171450" algn="l" defTabSz="970541" fontAlgn="auto">
              <a:spcBef>
                <a:spcPts val="300"/>
              </a:spcBef>
              <a:spcAft>
                <a:spcPts val="0"/>
              </a:spcAft>
              <a:buSzPts val="1200"/>
              <a:buFont typeface="Wingdings" panose="05000000000000000000" pitchFamily="2" charset="2"/>
              <a:buChar char="§"/>
              <a:defRPr/>
            </a:pPr>
            <a:endParaRPr lang="fr-FR" sz="1200" b="1" kern="0" dirty="0">
              <a:solidFill>
                <a:prstClr val="black"/>
              </a:solidFill>
              <a:latin typeface="Arial" pitchFamily="34" charset="0"/>
            </a:endParaRP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40</a:t>
            </a:r>
            <a:r>
              <a:rPr lang="fr-FR" sz="1200" b="1" kern="0" dirty="0">
                <a:solidFill>
                  <a:prstClr val="black"/>
                </a:solidFill>
                <a:latin typeface="Arial" pitchFamily="34" charset="0"/>
              </a:rPr>
              <a:t> corps gérés</a:t>
            </a:r>
          </a:p>
          <a:p>
            <a:pPr marL="171450" lvl="0" indent="-171450" algn="l" defTabSz="970541" fontAlgn="auto">
              <a:spcBef>
                <a:spcPts val="300"/>
              </a:spcBef>
              <a:spcAft>
                <a:spcPts val="0"/>
              </a:spcAft>
              <a:buSzPts val="1200"/>
              <a:buFont typeface="Wingdings" panose="05000000000000000000" pitchFamily="2" charset="2"/>
              <a:buChar char="§"/>
              <a:defRPr/>
            </a:pPr>
            <a:endParaRPr lang="fr-FR" sz="1200" b="1" kern="0" dirty="0">
              <a:solidFill>
                <a:prstClr val="black"/>
              </a:solidFill>
              <a:latin typeface="Arial" pitchFamily="34" charset="0"/>
            </a:endParaRPr>
          </a:p>
          <a:p>
            <a:pPr marL="171450" indent="-171450" algn="l" defTabSz="970541" fontAlgn="auto">
              <a:spcBef>
                <a:spcPts val="300"/>
              </a:spcBef>
              <a:spcAft>
                <a:spcPts val="0"/>
              </a:spcAft>
              <a:buSzPts val="1200"/>
              <a:buFont typeface="Wingdings" panose="05000000000000000000" pitchFamily="2" charset="2"/>
              <a:buChar char="§"/>
              <a:defRPr/>
            </a:pPr>
            <a:r>
              <a:rPr lang="fr-FR" sz="1200" b="1" kern="0" dirty="0">
                <a:latin typeface="Arial" pitchFamily="34" charset="0"/>
              </a:rPr>
              <a:t>Déploiement </a:t>
            </a:r>
            <a:r>
              <a:rPr lang="fr-FR" sz="1200" b="1" kern="0" dirty="0" err="1">
                <a:latin typeface="Arial" pitchFamily="34" charset="0"/>
              </a:rPr>
              <a:t>RenoiRH</a:t>
            </a:r>
            <a:r>
              <a:rPr lang="fr-FR" sz="1200" b="1" kern="0" dirty="0">
                <a:latin typeface="Arial" pitchFamily="34" charset="0"/>
              </a:rPr>
              <a:t> prévu courant 2019</a:t>
            </a:r>
          </a:p>
        </p:txBody>
      </p:sp>
      <p:sp>
        <p:nvSpPr>
          <p:cNvPr id="14" name="Rectangle 13">
            <a:extLst>
              <a:ext uri="{FF2B5EF4-FFF2-40B4-BE49-F238E27FC236}">
                <a16:creationId xmlns:a16="http://schemas.microsoft.com/office/drawing/2014/main" id="{A9D9AD19-92BF-4D6D-9E6C-2E852EEBB2FF}"/>
              </a:ext>
            </a:extLst>
          </p:cNvPr>
          <p:cNvSpPr/>
          <p:nvPr/>
        </p:nvSpPr>
        <p:spPr bwMode="auto">
          <a:xfrm>
            <a:off x="501083" y="4214784"/>
            <a:ext cx="4404933" cy="2085946"/>
          </a:xfrm>
          <a:prstGeom prst="rect">
            <a:avLst/>
          </a:prstGeom>
          <a:solidFill>
            <a:srgbClr val="FFFFFF"/>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171450" indent="-171450" algn="l" defTabSz="970541" fontAlgn="auto">
              <a:spcBef>
                <a:spcPts val="300"/>
              </a:spcBef>
              <a:spcAft>
                <a:spcPts val="0"/>
              </a:spcAft>
              <a:buSzPts val="1200"/>
              <a:buFont typeface="Wingdings" panose="05000000000000000000" pitchFamily="2" charset="2"/>
              <a:buChar char="§"/>
            </a:pPr>
            <a:r>
              <a:rPr lang="fr-FR" sz="1200" b="1" kern="0" dirty="0">
                <a:solidFill>
                  <a:srgbClr val="D40073"/>
                </a:solidFill>
                <a:latin typeface="Arial" pitchFamily="34" charset="0"/>
              </a:rPr>
              <a:t>50 000</a:t>
            </a:r>
            <a:r>
              <a:rPr lang="fr-FR" sz="1200" b="1" kern="0" dirty="0">
                <a:latin typeface="Arial" pitchFamily="34" charset="0"/>
              </a:rPr>
              <a:t> agents dont :</a:t>
            </a:r>
          </a:p>
          <a:p>
            <a:pPr marL="621981" lvl="1" indent="-171450" algn="l" defTabSz="970541" fontAlgn="auto">
              <a:spcBef>
                <a:spcPts val="300"/>
              </a:spcBef>
              <a:spcAft>
                <a:spcPts val="0"/>
              </a:spcAft>
              <a:buSzPts val="1200"/>
              <a:buFont typeface="Wingdings" panose="05000000000000000000" pitchFamily="2" charset="2"/>
              <a:buChar char="§"/>
            </a:pPr>
            <a:r>
              <a:rPr lang="fr-FR" sz="1200" b="1" kern="0" dirty="0">
                <a:solidFill>
                  <a:srgbClr val="D40073"/>
                </a:solidFill>
                <a:latin typeface="Arial" pitchFamily="34" charset="0"/>
              </a:rPr>
              <a:t>35 000 </a:t>
            </a:r>
            <a:r>
              <a:rPr lang="fr-FR" sz="1200" b="1" kern="0" dirty="0">
                <a:latin typeface="Arial" pitchFamily="34" charset="0"/>
              </a:rPr>
              <a:t>agents rémunérés par le ministère</a:t>
            </a:r>
          </a:p>
          <a:p>
            <a:pPr marL="171450" indent="-171450" algn="l" defTabSz="970541" fontAlgn="auto">
              <a:spcBef>
                <a:spcPts val="300"/>
              </a:spcBef>
              <a:spcAft>
                <a:spcPts val="0"/>
              </a:spcAft>
              <a:buSzPts val="1200"/>
              <a:buFont typeface="Wingdings" panose="05000000000000000000" pitchFamily="2" charset="2"/>
              <a:buChar char="§"/>
            </a:pPr>
            <a:r>
              <a:rPr lang="fr-FR" sz="1200" b="1" kern="0" dirty="0">
                <a:latin typeface="Arial" pitchFamily="34" charset="0"/>
              </a:rPr>
              <a:t>Entre </a:t>
            </a:r>
            <a:r>
              <a:rPr lang="fr-FR" sz="1200" b="1" kern="0" dirty="0">
                <a:solidFill>
                  <a:srgbClr val="D40073"/>
                </a:solidFill>
                <a:latin typeface="Arial" pitchFamily="34" charset="0"/>
              </a:rPr>
              <a:t>600 et 800 </a:t>
            </a:r>
            <a:r>
              <a:rPr lang="fr-FR" sz="1200" b="1" kern="0" dirty="0">
                <a:latin typeface="Arial" pitchFamily="34" charset="0"/>
              </a:rPr>
              <a:t>agents chargés de RH</a:t>
            </a:r>
          </a:p>
          <a:p>
            <a:pPr marL="171450" indent="-171450" algn="l" defTabSz="970541" fontAlgn="auto">
              <a:spcBef>
                <a:spcPts val="300"/>
              </a:spcBef>
              <a:spcAft>
                <a:spcPts val="0"/>
              </a:spcAft>
              <a:buSzPts val="1200"/>
              <a:buFont typeface="Wingdings" panose="05000000000000000000" pitchFamily="2" charset="2"/>
              <a:buChar char="§"/>
            </a:pPr>
            <a:r>
              <a:rPr lang="fr-FR" sz="1200" b="1" kern="0" dirty="0">
                <a:solidFill>
                  <a:srgbClr val="D40073"/>
                </a:solidFill>
                <a:latin typeface="Arial" pitchFamily="34" charset="0"/>
              </a:rPr>
              <a:t>250 </a:t>
            </a:r>
            <a:r>
              <a:rPr lang="fr-FR" sz="1200" b="1" kern="0" dirty="0">
                <a:latin typeface="Arial" pitchFamily="34" charset="0"/>
              </a:rPr>
              <a:t>ETP au SRH (entre </a:t>
            </a:r>
            <a:r>
              <a:rPr lang="fr-FR" sz="1200" b="1" kern="0" dirty="0">
                <a:solidFill>
                  <a:srgbClr val="D40073"/>
                </a:solidFill>
                <a:latin typeface="Arial" pitchFamily="34" charset="0"/>
              </a:rPr>
              <a:t>120 et 140 </a:t>
            </a:r>
            <a:r>
              <a:rPr lang="fr-FR" sz="1200" b="1" kern="0" dirty="0">
                <a:latin typeface="Arial" pitchFamily="34" charset="0"/>
              </a:rPr>
              <a:t>gestionnaires)</a:t>
            </a:r>
          </a:p>
          <a:p>
            <a:pPr marL="171450" indent="-171450" algn="l" defTabSz="970541" fontAlgn="auto">
              <a:spcBef>
                <a:spcPts val="300"/>
              </a:spcBef>
              <a:spcAft>
                <a:spcPts val="0"/>
              </a:spcAft>
              <a:buSzPts val="1200"/>
              <a:buFont typeface="Wingdings" panose="05000000000000000000" pitchFamily="2" charset="2"/>
              <a:buChar char="§"/>
            </a:pPr>
            <a:r>
              <a:rPr lang="fr-FR" sz="1200" b="1" kern="0" dirty="0">
                <a:solidFill>
                  <a:srgbClr val="D40073"/>
                </a:solidFill>
                <a:latin typeface="Arial" pitchFamily="34" charset="0"/>
              </a:rPr>
              <a:t>4 </a:t>
            </a:r>
            <a:r>
              <a:rPr lang="fr-FR" sz="1200" b="1" kern="0" dirty="0">
                <a:latin typeface="Arial" pitchFamily="34" charset="0"/>
              </a:rPr>
              <a:t>autorités d’emploi</a:t>
            </a:r>
          </a:p>
          <a:p>
            <a:pPr marL="171450" indent="-171450" algn="l" defTabSz="970541" fontAlgn="auto">
              <a:spcBef>
                <a:spcPts val="300"/>
              </a:spcBef>
              <a:spcAft>
                <a:spcPts val="0"/>
              </a:spcAft>
              <a:buSzPts val="1200"/>
              <a:buFont typeface="Wingdings" panose="05000000000000000000" pitchFamily="2" charset="2"/>
              <a:buChar char="§"/>
            </a:pPr>
            <a:endParaRPr lang="fr-FR" sz="1200" b="1" kern="0" dirty="0">
              <a:solidFill>
                <a:srgbClr val="D40073"/>
              </a:solidFill>
              <a:latin typeface="Arial" pitchFamily="34" charset="0"/>
            </a:endParaRPr>
          </a:p>
          <a:p>
            <a:pPr marL="171450" indent="-171450" algn="l" defTabSz="970541" fontAlgn="auto">
              <a:spcBef>
                <a:spcPts val="300"/>
              </a:spcBef>
              <a:spcAft>
                <a:spcPts val="0"/>
              </a:spcAft>
              <a:buSzPts val="1200"/>
              <a:buFont typeface="Wingdings" panose="05000000000000000000" pitchFamily="2" charset="2"/>
              <a:buChar char="§"/>
            </a:pPr>
            <a:r>
              <a:rPr lang="fr-FR" sz="1200" b="1" kern="0" dirty="0">
                <a:solidFill>
                  <a:srgbClr val="D40073"/>
                </a:solidFill>
                <a:latin typeface="Arial" pitchFamily="34" charset="0"/>
              </a:rPr>
              <a:t>Une vingtaine </a:t>
            </a:r>
            <a:r>
              <a:rPr lang="fr-FR" sz="1200" b="1" kern="0" dirty="0">
                <a:latin typeface="Arial" pitchFamily="34" charset="0"/>
              </a:rPr>
              <a:t>de corps gérés</a:t>
            </a:r>
          </a:p>
          <a:p>
            <a:pPr marL="171450" indent="-171450" algn="l" defTabSz="970541" fontAlgn="auto">
              <a:spcBef>
                <a:spcPts val="300"/>
              </a:spcBef>
              <a:spcAft>
                <a:spcPts val="0"/>
              </a:spcAft>
              <a:buSzPts val="1200"/>
              <a:buFont typeface="Wingdings" panose="05000000000000000000" pitchFamily="2" charset="2"/>
              <a:buChar char="§"/>
            </a:pPr>
            <a:endParaRPr lang="fr-FR" sz="1200" b="1" kern="0" dirty="0">
              <a:latin typeface="Arial" pitchFamily="34" charset="0"/>
            </a:endParaRPr>
          </a:p>
          <a:p>
            <a:pPr marL="171450" indent="-171450" algn="l" defTabSz="970541" fontAlgn="auto">
              <a:spcBef>
                <a:spcPts val="300"/>
              </a:spcBef>
              <a:spcAft>
                <a:spcPts val="0"/>
              </a:spcAft>
              <a:buSzPts val="1200"/>
              <a:buFont typeface="Wingdings" panose="05000000000000000000" pitchFamily="2" charset="2"/>
              <a:buChar char="§"/>
            </a:pPr>
            <a:r>
              <a:rPr lang="fr-FR" sz="1200" b="1" kern="0" dirty="0">
                <a:latin typeface="Arial" pitchFamily="34" charset="0"/>
              </a:rPr>
              <a:t>Déploiement </a:t>
            </a:r>
            <a:r>
              <a:rPr lang="fr-FR" sz="1200" b="1" kern="0" dirty="0" err="1">
                <a:latin typeface="Arial" pitchFamily="34" charset="0"/>
              </a:rPr>
              <a:t>RenoiRH</a:t>
            </a:r>
            <a:r>
              <a:rPr lang="fr-FR" sz="1200" b="1" kern="0" dirty="0">
                <a:latin typeface="Arial" pitchFamily="34" charset="0"/>
              </a:rPr>
              <a:t> prévu mi-2019</a:t>
            </a:r>
          </a:p>
        </p:txBody>
      </p:sp>
      <p:sp>
        <p:nvSpPr>
          <p:cNvPr id="15" name="Rectangle 14">
            <a:extLst>
              <a:ext uri="{FF2B5EF4-FFF2-40B4-BE49-F238E27FC236}">
                <a16:creationId xmlns:a16="http://schemas.microsoft.com/office/drawing/2014/main" id="{AC8916D7-9623-4D28-A3A7-1B3613FE45CD}"/>
              </a:ext>
            </a:extLst>
          </p:cNvPr>
          <p:cNvSpPr/>
          <p:nvPr/>
        </p:nvSpPr>
        <p:spPr bwMode="auto">
          <a:xfrm>
            <a:off x="5342321" y="4182052"/>
            <a:ext cx="4404933" cy="2118677"/>
          </a:xfrm>
          <a:prstGeom prst="rect">
            <a:avLst/>
          </a:prstGeom>
          <a:solidFill>
            <a:srgbClr val="FFFFFF"/>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100 000 </a:t>
            </a:r>
            <a:r>
              <a:rPr lang="fr-FR" sz="1200" b="1" kern="0" dirty="0">
                <a:solidFill>
                  <a:prstClr val="black"/>
                </a:solidFill>
                <a:latin typeface="Arial" pitchFamily="34" charset="0"/>
              </a:rPr>
              <a:t>agents dont :</a:t>
            </a:r>
          </a:p>
          <a:p>
            <a:pPr marL="621981" lvl="1"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22 000 </a:t>
            </a:r>
            <a:r>
              <a:rPr lang="fr-FR" sz="1200" b="1" kern="0" dirty="0">
                <a:solidFill>
                  <a:prstClr val="black"/>
                </a:solidFill>
                <a:latin typeface="Arial" pitchFamily="34" charset="0"/>
              </a:rPr>
              <a:t>agents rémunérés </a:t>
            </a:r>
            <a:r>
              <a:rPr lang="fr-FR" sz="1200" b="1" kern="0" dirty="0">
                <a:latin typeface="Arial" pitchFamily="34" charset="0"/>
              </a:rPr>
              <a:t>par le ministère</a:t>
            </a:r>
            <a:endParaRPr lang="fr-FR" sz="1200" b="1" kern="0" dirty="0">
              <a:solidFill>
                <a:prstClr val="black"/>
              </a:solidFill>
              <a:latin typeface="Arial" pitchFamily="34" charset="0"/>
            </a:endParaRP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2 000 </a:t>
            </a:r>
            <a:r>
              <a:rPr lang="fr-FR" sz="1200" b="1" kern="0" dirty="0">
                <a:solidFill>
                  <a:prstClr val="black"/>
                </a:solidFill>
                <a:latin typeface="Arial" pitchFamily="34" charset="0"/>
              </a:rPr>
              <a:t>agents chargés de RH</a:t>
            </a: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440</a:t>
            </a:r>
            <a:r>
              <a:rPr lang="fr-FR" sz="1200" b="1" kern="0" dirty="0">
                <a:solidFill>
                  <a:prstClr val="black"/>
                </a:solidFill>
                <a:latin typeface="Arial" pitchFamily="34" charset="0"/>
              </a:rPr>
              <a:t> ETP à la DRH (</a:t>
            </a:r>
            <a:r>
              <a:rPr lang="fr-FR" sz="1200" b="1" kern="0" dirty="0">
                <a:solidFill>
                  <a:schemeClr val="accent2"/>
                </a:solidFill>
                <a:latin typeface="Arial" pitchFamily="34" charset="0"/>
              </a:rPr>
              <a:t>160</a:t>
            </a:r>
            <a:r>
              <a:rPr lang="fr-FR" sz="1200" b="1" kern="0" dirty="0">
                <a:solidFill>
                  <a:prstClr val="black"/>
                </a:solidFill>
                <a:latin typeface="Arial" pitchFamily="34" charset="0"/>
              </a:rPr>
              <a:t> gestionnaires)</a:t>
            </a: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23</a:t>
            </a:r>
            <a:r>
              <a:rPr lang="fr-FR" sz="1200" b="1" kern="0" dirty="0">
                <a:solidFill>
                  <a:prstClr val="black"/>
                </a:solidFill>
                <a:latin typeface="Arial" pitchFamily="34" charset="0"/>
              </a:rPr>
              <a:t> autorités d’emploi</a:t>
            </a:r>
          </a:p>
          <a:p>
            <a:pPr marL="171450" lvl="0" indent="-171450" algn="l" defTabSz="970541" fontAlgn="auto">
              <a:spcBef>
                <a:spcPts val="300"/>
              </a:spcBef>
              <a:spcAft>
                <a:spcPts val="0"/>
              </a:spcAft>
              <a:buSzPts val="1200"/>
              <a:buFont typeface="Wingdings" panose="05000000000000000000" pitchFamily="2" charset="2"/>
              <a:buChar char="§"/>
              <a:defRPr/>
            </a:pPr>
            <a:endParaRPr lang="fr-FR" sz="1200" b="1" kern="0" dirty="0">
              <a:solidFill>
                <a:prstClr val="black"/>
              </a:solidFill>
              <a:latin typeface="Arial" pitchFamily="34" charset="0"/>
            </a:endParaRPr>
          </a:p>
          <a:p>
            <a:pPr marL="171450" lvl="0" indent="-171450" algn="l" defTabSz="970541" fontAlgn="auto">
              <a:spcBef>
                <a:spcPts val="300"/>
              </a:spcBef>
              <a:spcAft>
                <a:spcPts val="0"/>
              </a:spcAft>
              <a:buSzPts val="1200"/>
              <a:buFont typeface="Wingdings" panose="05000000000000000000" pitchFamily="2" charset="2"/>
              <a:buChar char="§"/>
              <a:defRPr/>
            </a:pPr>
            <a:r>
              <a:rPr lang="fr-FR" sz="1200" b="1" kern="0" dirty="0">
                <a:solidFill>
                  <a:srgbClr val="D40073"/>
                </a:solidFill>
                <a:latin typeface="Arial" pitchFamily="34" charset="0"/>
              </a:rPr>
              <a:t>35</a:t>
            </a:r>
            <a:r>
              <a:rPr lang="fr-FR" sz="1200" b="1" kern="0" dirty="0">
                <a:solidFill>
                  <a:prstClr val="black"/>
                </a:solidFill>
                <a:latin typeface="Arial" pitchFamily="34" charset="0"/>
              </a:rPr>
              <a:t> corps gérés</a:t>
            </a:r>
          </a:p>
          <a:p>
            <a:pPr marL="171450" lvl="0" indent="-171450" algn="l" defTabSz="970541" fontAlgn="auto">
              <a:spcBef>
                <a:spcPts val="300"/>
              </a:spcBef>
              <a:spcAft>
                <a:spcPts val="0"/>
              </a:spcAft>
              <a:buSzPts val="1200"/>
              <a:buFont typeface="Wingdings" panose="05000000000000000000" pitchFamily="2" charset="2"/>
              <a:buChar char="§"/>
              <a:defRPr/>
            </a:pPr>
            <a:endParaRPr lang="fr-FR" sz="1200" b="1" kern="0" dirty="0">
              <a:solidFill>
                <a:prstClr val="black"/>
              </a:solidFill>
              <a:latin typeface="Arial" pitchFamily="34" charset="0"/>
            </a:endParaRPr>
          </a:p>
          <a:p>
            <a:pPr marL="171450" indent="-171450" algn="l" defTabSz="970541" fontAlgn="auto">
              <a:spcBef>
                <a:spcPts val="300"/>
              </a:spcBef>
              <a:spcAft>
                <a:spcPts val="0"/>
              </a:spcAft>
              <a:buSzPts val="1200"/>
              <a:buFont typeface="Wingdings" panose="05000000000000000000" pitchFamily="2" charset="2"/>
              <a:buChar char="§"/>
              <a:defRPr/>
            </a:pPr>
            <a:r>
              <a:rPr lang="fr-FR" sz="1200" b="1" kern="0" dirty="0">
                <a:latin typeface="Arial" pitchFamily="34" charset="0"/>
              </a:rPr>
              <a:t>Utilisation de </a:t>
            </a:r>
            <a:r>
              <a:rPr lang="fr-FR" sz="1200" b="1" kern="0" dirty="0" err="1">
                <a:latin typeface="Arial" pitchFamily="34" charset="0"/>
              </a:rPr>
              <a:t>RenoiRH</a:t>
            </a:r>
            <a:endParaRPr lang="fr-FR" sz="1200" b="1" kern="0" dirty="0">
              <a:latin typeface="Arial" pitchFamily="34" charset="0"/>
            </a:endParaRPr>
          </a:p>
        </p:txBody>
      </p:sp>
      <p:sp>
        <p:nvSpPr>
          <p:cNvPr id="16" name="Rectangle 15">
            <a:extLst>
              <a:ext uri="{FF2B5EF4-FFF2-40B4-BE49-F238E27FC236}">
                <a16:creationId xmlns:a16="http://schemas.microsoft.com/office/drawing/2014/main" id="{8ADB2CF9-C4EB-415A-B45F-ACB0EA0BC61B}"/>
              </a:ext>
            </a:extLst>
          </p:cNvPr>
          <p:cNvSpPr/>
          <p:nvPr/>
        </p:nvSpPr>
        <p:spPr bwMode="auto">
          <a:xfrm>
            <a:off x="503810" y="1288547"/>
            <a:ext cx="4404443" cy="284616"/>
          </a:xfrm>
          <a:prstGeom prst="rect">
            <a:avLst/>
          </a:prstGeom>
          <a:solidFill>
            <a:schemeClr val="accent3"/>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MINISTERE #1</a:t>
            </a:r>
          </a:p>
        </p:txBody>
      </p:sp>
      <p:sp>
        <p:nvSpPr>
          <p:cNvPr id="17" name="Rectangle 16">
            <a:extLst>
              <a:ext uri="{FF2B5EF4-FFF2-40B4-BE49-F238E27FC236}">
                <a16:creationId xmlns:a16="http://schemas.microsoft.com/office/drawing/2014/main" id="{C23B2EED-CD86-4D5E-851E-760BB106CD4D}"/>
              </a:ext>
            </a:extLst>
          </p:cNvPr>
          <p:cNvSpPr/>
          <p:nvPr/>
        </p:nvSpPr>
        <p:spPr bwMode="auto">
          <a:xfrm>
            <a:off x="5342321" y="1287611"/>
            <a:ext cx="4404443" cy="284616"/>
          </a:xfrm>
          <a:prstGeom prst="rect">
            <a:avLst/>
          </a:prstGeom>
          <a:solidFill>
            <a:schemeClr val="accent3"/>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MINISTERE #2</a:t>
            </a:r>
          </a:p>
        </p:txBody>
      </p:sp>
      <p:sp>
        <p:nvSpPr>
          <p:cNvPr id="18" name="Rectangle 17">
            <a:extLst>
              <a:ext uri="{FF2B5EF4-FFF2-40B4-BE49-F238E27FC236}">
                <a16:creationId xmlns:a16="http://schemas.microsoft.com/office/drawing/2014/main" id="{3A617249-554F-4F95-AABC-DDC7004D158E}"/>
              </a:ext>
            </a:extLst>
          </p:cNvPr>
          <p:cNvSpPr/>
          <p:nvPr/>
        </p:nvSpPr>
        <p:spPr bwMode="auto">
          <a:xfrm>
            <a:off x="504299" y="3897436"/>
            <a:ext cx="4404443" cy="284616"/>
          </a:xfrm>
          <a:prstGeom prst="rect">
            <a:avLst/>
          </a:prstGeom>
          <a:solidFill>
            <a:schemeClr val="accent3"/>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MINISTERE #3</a:t>
            </a:r>
          </a:p>
        </p:txBody>
      </p:sp>
      <p:sp>
        <p:nvSpPr>
          <p:cNvPr id="19" name="Rectangle 18">
            <a:extLst>
              <a:ext uri="{FF2B5EF4-FFF2-40B4-BE49-F238E27FC236}">
                <a16:creationId xmlns:a16="http://schemas.microsoft.com/office/drawing/2014/main" id="{8A838C0B-4B93-4522-B2E5-E0E41987BEDF}"/>
              </a:ext>
            </a:extLst>
          </p:cNvPr>
          <p:cNvSpPr/>
          <p:nvPr/>
        </p:nvSpPr>
        <p:spPr bwMode="auto">
          <a:xfrm>
            <a:off x="5320515" y="3881693"/>
            <a:ext cx="4404443" cy="284616"/>
          </a:xfrm>
          <a:prstGeom prst="rect">
            <a:avLst/>
          </a:prstGeom>
          <a:solidFill>
            <a:schemeClr val="accent3"/>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MINISTERE #4</a:t>
            </a:r>
          </a:p>
        </p:txBody>
      </p:sp>
      <p:graphicFrame>
        <p:nvGraphicFramePr>
          <p:cNvPr id="22" name="Tableau 21">
            <a:extLst>
              <a:ext uri="{FF2B5EF4-FFF2-40B4-BE49-F238E27FC236}">
                <a16:creationId xmlns:a16="http://schemas.microsoft.com/office/drawing/2014/main" id="{2F695AC1-E0C4-496B-82B0-51204DEC3C34}"/>
              </a:ext>
            </a:extLst>
          </p:cNvPr>
          <p:cNvGraphicFramePr>
            <a:graphicFrameLocks noGrp="1"/>
          </p:cNvGraphicFramePr>
          <p:nvPr>
            <p:extLst>
              <p:ext uri="{D42A27DB-BD31-4B8C-83A1-F6EECF244321}">
                <p14:modId xmlns:p14="http://schemas.microsoft.com/office/powerpoint/2010/main" val="4116292285"/>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1" i="0" dirty="0">
                          <a:solidFill>
                            <a:schemeClr val="tx2"/>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1104749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tabLst>
                <a:tab pos="2152650" algn="l"/>
              </a:tabLst>
            </a:pPr>
            <a:r>
              <a:rPr lang="fr-FR" sz="2000" b="0" i="1" dirty="0">
                <a:solidFill>
                  <a:schemeClr val="accent3"/>
                </a:solidFill>
                <a:latin typeface="Calibri" panose="020F0502020204030204" pitchFamily="34" charset="0"/>
                <a:cs typeface="Arial" panose="020B0604020202020204" pitchFamily="34" charset="0"/>
              </a:rPr>
              <a:t>3.2. Indicateurs de performance</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13</a:t>
            </a:fld>
            <a:endParaRPr lang="en-GB" dirty="0">
              <a:solidFill>
                <a:prstClr val="black"/>
              </a:solidFill>
            </a:endParaRPr>
          </a:p>
        </p:txBody>
      </p:sp>
      <p:graphicFrame>
        <p:nvGraphicFramePr>
          <p:cNvPr id="15" name="Tableau 14">
            <a:extLst>
              <a:ext uri="{FF2B5EF4-FFF2-40B4-BE49-F238E27FC236}">
                <a16:creationId xmlns:a16="http://schemas.microsoft.com/office/drawing/2014/main" id="{7B2BB68F-C4E9-464D-8C05-3CEFABB89D47}"/>
              </a:ext>
            </a:extLst>
          </p:cNvPr>
          <p:cNvGraphicFramePr>
            <a:graphicFrameLocks noGrp="1"/>
          </p:cNvGraphicFramePr>
          <p:nvPr>
            <p:extLst>
              <p:ext uri="{D42A27DB-BD31-4B8C-83A1-F6EECF244321}">
                <p14:modId xmlns:p14="http://schemas.microsoft.com/office/powerpoint/2010/main" val="307067730"/>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1" i="0" dirty="0">
                          <a:solidFill>
                            <a:schemeClr val="tx2"/>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3413282586"/>
                  </a:ext>
                </a:extLst>
              </a:tr>
            </a:tbl>
          </a:graphicData>
        </a:graphic>
      </p:graphicFrame>
      <p:sp>
        <p:nvSpPr>
          <p:cNvPr id="10" name="Rectangle 9">
            <a:extLst>
              <a:ext uri="{FF2B5EF4-FFF2-40B4-BE49-F238E27FC236}">
                <a16:creationId xmlns:a16="http://schemas.microsoft.com/office/drawing/2014/main" id="{786E85EF-6F58-4306-8E9B-30B0BDCDEFA3}"/>
              </a:ext>
            </a:extLst>
          </p:cNvPr>
          <p:cNvSpPr/>
          <p:nvPr/>
        </p:nvSpPr>
        <p:spPr bwMode="auto">
          <a:xfrm rot="16200000">
            <a:off x="173748" y="1593487"/>
            <a:ext cx="936101" cy="341518"/>
          </a:xfrm>
          <a:prstGeom prst="rect">
            <a:avLst/>
          </a:prstGeom>
          <a:solidFill>
            <a:schemeClr val="accent4"/>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28569" fontAlgn="auto">
              <a:spcBef>
                <a:spcPts val="0"/>
              </a:spcBef>
              <a:spcAft>
                <a:spcPts val="0"/>
              </a:spcAft>
            </a:pPr>
            <a:r>
              <a:rPr lang="fr-FR" sz="800" b="1" dirty="0">
                <a:solidFill>
                  <a:schemeClr val="bg1"/>
                </a:solidFill>
              </a:rPr>
              <a:t>RECRUTE-MENT</a:t>
            </a:r>
          </a:p>
        </p:txBody>
      </p:sp>
      <p:graphicFrame>
        <p:nvGraphicFramePr>
          <p:cNvPr id="11" name="Tableau 10">
            <a:extLst>
              <a:ext uri="{FF2B5EF4-FFF2-40B4-BE49-F238E27FC236}">
                <a16:creationId xmlns:a16="http://schemas.microsoft.com/office/drawing/2014/main" id="{BEF7AF76-0C84-4EF0-AD58-DB2AC1F970EB}"/>
              </a:ext>
            </a:extLst>
          </p:cNvPr>
          <p:cNvGraphicFramePr>
            <a:graphicFrameLocks noGrp="1"/>
          </p:cNvGraphicFramePr>
          <p:nvPr>
            <p:extLst>
              <p:ext uri="{D42A27DB-BD31-4B8C-83A1-F6EECF244321}">
                <p14:modId xmlns:p14="http://schemas.microsoft.com/office/powerpoint/2010/main" val="1404605599"/>
              </p:ext>
            </p:extLst>
          </p:nvPr>
        </p:nvGraphicFramePr>
        <p:xfrm>
          <a:off x="863848" y="936154"/>
          <a:ext cx="8916024" cy="5555803"/>
        </p:xfrm>
        <a:graphic>
          <a:graphicData uri="http://schemas.openxmlformats.org/drawingml/2006/table">
            <a:tbl>
              <a:tblPr firstRow="1" bandRow="1">
                <a:tableStyleId>{5C22544A-7EE6-4342-B048-85BDC9FD1C3A}</a:tableStyleId>
              </a:tblPr>
              <a:tblGrid>
                <a:gridCol w="3960440">
                  <a:extLst>
                    <a:ext uri="{9D8B030D-6E8A-4147-A177-3AD203B41FA5}">
                      <a16:colId xmlns:a16="http://schemas.microsoft.com/office/drawing/2014/main" val="1161841945"/>
                    </a:ext>
                  </a:extLst>
                </a:gridCol>
                <a:gridCol w="1292902">
                  <a:extLst>
                    <a:ext uri="{9D8B030D-6E8A-4147-A177-3AD203B41FA5}">
                      <a16:colId xmlns:a16="http://schemas.microsoft.com/office/drawing/2014/main" val="1081889955"/>
                    </a:ext>
                  </a:extLst>
                </a:gridCol>
                <a:gridCol w="1220894">
                  <a:extLst>
                    <a:ext uri="{9D8B030D-6E8A-4147-A177-3AD203B41FA5}">
                      <a16:colId xmlns:a16="http://schemas.microsoft.com/office/drawing/2014/main" val="2254820836"/>
                    </a:ext>
                  </a:extLst>
                </a:gridCol>
                <a:gridCol w="1220894">
                  <a:extLst>
                    <a:ext uri="{9D8B030D-6E8A-4147-A177-3AD203B41FA5}">
                      <a16:colId xmlns:a16="http://schemas.microsoft.com/office/drawing/2014/main" val="2846914775"/>
                    </a:ext>
                  </a:extLst>
                </a:gridCol>
                <a:gridCol w="1220894">
                  <a:extLst>
                    <a:ext uri="{9D8B030D-6E8A-4147-A177-3AD203B41FA5}">
                      <a16:colId xmlns:a16="http://schemas.microsoft.com/office/drawing/2014/main" val="143624164"/>
                    </a:ext>
                  </a:extLst>
                </a:gridCol>
              </a:tblGrid>
              <a:tr h="399279">
                <a:tc>
                  <a:txBody>
                    <a:bodyPr/>
                    <a:lstStyle/>
                    <a:p>
                      <a:endParaRPr lang="fr-FR" b="1" dirty="0">
                        <a:solidFill>
                          <a:srgbClr val="F9F9F9"/>
                        </a:solidFill>
                      </a:endParaRPr>
                    </a:p>
                  </a:txBody>
                  <a:tcPr>
                    <a:lnB w="12700" cap="flat" cmpd="sng" algn="ctr">
                      <a:solidFill>
                        <a:schemeClr val="accent5">
                          <a:lumMod val="50000"/>
                        </a:schemeClr>
                      </a:solidFill>
                      <a:prstDash val="solid"/>
                      <a:round/>
                      <a:headEnd type="none" w="med" len="med"/>
                      <a:tailEnd type="none" w="med" len="med"/>
                    </a:lnB>
                    <a:solidFill>
                      <a:schemeClr val="bg1"/>
                    </a:solidFill>
                  </a:tcPr>
                </a:tc>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kumimoji="0" lang="fr-FR" sz="900" b="1" i="0" u="none" strike="noStrike" kern="1200" cap="none" spc="0" normalizeH="0" baseline="0" noProof="0" dirty="0">
                          <a:ln>
                            <a:noFill/>
                          </a:ln>
                          <a:solidFill>
                            <a:prstClr val="white"/>
                          </a:solidFill>
                          <a:effectLst/>
                          <a:uLnTx/>
                          <a:uFillTx/>
                          <a:latin typeface="Arial" charset="0"/>
                          <a:ea typeface="+mn-ea"/>
                          <a:cs typeface="Arial" charset="0"/>
                        </a:rPr>
                        <a:t>Ministère #1</a:t>
                      </a:r>
                      <a:r>
                        <a:rPr lang="fr-FR" sz="1600" b="1" dirty="0">
                          <a:solidFill>
                            <a:srgbClr val="F9F9F9"/>
                          </a:solidFill>
                        </a:rPr>
                        <a:t> </a:t>
                      </a:r>
                    </a:p>
                  </a:txBody>
                  <a:tcPr anchor="ctr">
                    <a:lnB w="12700" cap="flat" cmpd="sng" algn="ctr">
                      <a:solidFill>
                        <a:schemeClr val="accent5">
                          <a:lumMod val="50000"/>
                        </a:schemeClr>
                      </a:solidFill>
                      <a:prstDash val="solid"/>
                      <a:round/>
                      <a:headEnd type="none" w="med" len="med"/>
                      <a:tailEnd type="none" w="med" len="med"/>
                    </a:lnB>
                    <a:solidFill>
                      <a:schemeClr val="accent3"/>
                    </a:solidFill>
                  </a:tcPr>
                </a:tc>
                <a:tc>
                  <a:txBody>
                    <a:bodyPr/>
                    <a:lstStyle/>
                    <a:p>
                      <a:pPr algn="ctr"/>
                      <a:r>
                        <a:rPr kumimoji="0" lang="fr-FR" sz="900" b="1" i="0" u="none" strike="noStrike" kern="1200" cap="none" spc="0" normalizeH="0" baseline="0" noProof="0" dirty="0">
                          <a:ln>
                            <a:noFill/>
                          </a:ln>
                          <a:solidFill>
                            <a:prstClr val="white"/>
                          </a:solidFill>
                          <a:effectLst/>
                          <a:uLnTx/>
                          <a:uFillTx/>
                          <a:latin typeface="Arial" charset="0"/>
                          <a:ea typeface="+mn-ea"/>
                          <a:cs typeface="Arial" charset="0"/>
                        </a:rPr>
                        <a:t>Ministère #2</a:t>
                      </a:r>
                      <a:endParaRPr lang="fr-FR" sz="1600" b="1" dirty="0">
                        <a:solidFill>
                          <a:srgbClr val="F9F9F9"/>
                        </a:solidFill>
                      </a:endParaRPr>
                    </a:p>
                  </a:txBody>
                  <a:tcPr anchor="ctr">
                    <a:lnB w="12700" cap="flat" cmpd="sng" algn="ctr">
                      <a:solidFill>
                        <a:schemeClr val="accent5">
                          <a:lumMod val="50000"/>
                        </a:schemeClr>
                      </a:solidFill>
                      <a:prstDash val="solid"/>
                      <a:round/>
                      <a:headEnd type="none" w="med" len="med"/>
                      <a:tailEnd type="none" w="med" len="med"/>
                    </a:lnB>
                    <a:solidFill>
                      <a:schemeClr val="accent3"/>
                    </a:solidFill>
                  </a:tcPr>
                </a:tc>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kumimoji="0" lang="fr-FR" sz="900" b="1" i="0" u="none" strike="noStrike" kern="1200" cap="none" spc="0" normalizeH="0" baseline="0" noProof="0" dirty="0">
                          <a:ln>
                            <a:noFill/>
                          </a:ln>
                          <a:solidFill>
                            <a:prstClr val="white"/>
                          </a:solidFill>
                          <a:effectLst/>
                          <a:uLnTx/>
                          <a:uFillTx/>
                          <a:latin typeface="Arial" charset="0"/>
                          <a:ea typeface="+mn-ea"/>
                          <a:cs typeface="Arial" charset="0"/>
                        </a:rPr>
                        <a:t>Ministère #3</a:t>
                      </a:r>
                      <a:endParaRPr lang="fr-FR" sz="1600" b="1" dirty="0">
                        <a:solidFill>
                          <a:srgbClr val="F9F9F9"/>
                        </a:solidFill>
                      </a:endParaRPr>
                    </a:p>
                  </a:txBody>
                  <a:tcPr anchor="ctr">
                    <a:lnB w="12700" cap="flat" cmpd="sng" algn="ctr">
                      <a:solidFill>
                        <a:schemeClr val="accent5">
                          <a:lumMod val="50000"/>
                        </a:schemeClr>
                      </a:solidFill>
                      <a:prstDash val="solid"/>
                      <a:round/>
                      <a:headEnd type="none" w="med" len="med"/>
                      <a:tailEnd type="none" w="med" len="med"/>
                    </a:lnB>
                    <a:solidFill>
                      <a:schemeClr val="accent3"/>
                    </a:solidFill>
                  </a:tcPr>
                </a:tc>
                <a:tc>
                  <a:txBody>
                    <a:bodyPr/>
                    <a:lstStyle/>
                    <a:p>
                      <a:pPr algn="ctr"/>
                      <a:r>
                        <a:rPr kumimoji="0" lang="fr-FR" sz="900" b="1" i="0" u="none" strike="noStrike" kern="1200" cap="none" spc="0" normalizeH="0" baseline="0" noProof="0" dirty="0">
                          <a:ln>
                            <a:noFill/>
                          </a:ln>
                          <a:solidFill>
                            <a:prstClr val="white"/>
                          </a:solidFill>
                          <a:effectLst/>
                          <a:uLnTx/>
                          <a:uFillTx/>
                          <a:latin typeface="Arial" charset="0"/>
                          <a:ea typeface="+mn-ea"/>
                          <a:cs typeface="Arial" charset="0"/>
                        </a:rPr>
                        <a:t>Ministère #4</a:t>
                      </a:r>
                      <a:endParaRPr lang="fr-FR" sz="1600" b="1" dirty="0">
                        <a:solidFill>
                          <a:srgbClr val="F9F9F9"/>
                        </a:solidFill>
                      </a:endParaRPr>
                    </a:p>
                  </a:txBody>
                  <a:tcPr anchor="ctr">
                    <a:lnB w="12700" cap="flat" cmpd="sng" algn="ctr">
                      <a:solidFill>
                        <a:schemeClr val="accent5">
                          <a:lumMod val="50000"/>
                        </a:schemeClr>
                      </a:solidFill>
                      <a:prstDash val="solid"/>
                      <a:round/>
                      <a:headEnd type="none" w="med" len="med"/>
                      <a:tailEnd type="none" w="med" len="med"/>
                    </a:lnB>
                    <a:solidFill>
                      <a:schemeClr val="accent3"/>
                    </a:solidFill>
                  </a:tcPr>
                </a:tc>
                <a:extLst>
                  <a:ext uri="{0D108BD9-81ED-4DB2-BD59-A6C34878D82A}">
                    <a16:rowId xmlns:a16="http://schemas.microsoft.com/office/drawing/2014/main" val="1530498541"/>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Taux de démission</a:t>
                      </a:r>
                    </a:p>
                  </a:txBody>
                  <a:tcPr anchor="ctr">
                    <a:lnL w="12700" cap="flat" cmpd="sng" algn="ctr">
                      <a:solidFill>
                        <a:schemeClr val="accent5">
                          <a:lumMod val="50000"/>
                        </a:schemeClr>
                      </a:solidFill>
                      <a:prstDash val="solid"/>
                      <a:round/>
                      <a:headEnd type="none" w="med" len="med"/>
                      <a:tailEnd type="none" w="med" len="med"/>
                    </a:lnL>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&lt;1%</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4,8%</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2,6%</a:t>
                      </a:r>
                    </a:p>
                  </a:txBody>
                  <a:tcP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solidFill>
                      <a:srgbClr val="F5F5F5"/>
                    </a:solidFill>
                  </a:tcPr>
                </a:tc>
                <a:extLst>
                  <a:ext uri="{0D108BD9-81ED-4DB2-BD59-A6C34878D82A}">
                    <a16:rowId xmlns:a16="http://schemas.microsoft.com/office/drawing/2014/main" val="1041074433"/>
                  </a:ext>
                </a:extLst>
              </a:tr>
              <a:tr h="447192">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Délai de recrutement</a:t>
                      </a:r>
                    </a:p>
                  </a:txBody>
                  <a:tcPr anchor="ctr">
                    <a:lnL w="12700" cap="flat" cmpd="sng" algn="ctr">
                      <a:solidFill>
                        <a:schemeClr val="accent5">
                          <a:lumMod val="50000"/>
                        </a:schemeClr>
                      </a:solidFill>
                      <a:prstDash val="solid"/>
                      <a:round/>
                      <a:headEnd type="none" w="med" len="med"/>
                      <a:tailEnd type="none" w="med" len="med"/>
                    </a:lnL>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j-lt"/>
                          <a:ea typeface="+mn-ea"/>
                          <a:cs typeface="Calibri" panose="020F0502020204030204" pitchFamily="34" charset="0"/>
                        </a:rPr>
                        <a:t>≈9 mois</a:t>
                      </a:r>
                      <a:endParaRPr lang="fr-FR" sz="1200" b="1" kern="1200" dirty="0">
                        <a:solidFill>
                          <a:schemeClr val="accent2"/>
                        </a:solidFill>
                        <a:latin typeface="+mj-lt"/>
                        <a:ea typeface="+mn-ea"/>
                        <a:cs typeface="+mn-cs"/>
                      </a:endParaRP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6 mois incompressible</a:t>
                      </a:r>
                    </a:p>
                  </a:txBody>
                  <a:tcP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 mois incompressible</a:t>
                      </a:r>
                    </a:p>
                  </a:txBody>
                  <a:tcPr>
                    <a:lnR w="12700" cap="flat" cmpd="sng" algn="ctr">
                      <a:solidFill>
                        <a:schemeClr val="accent5">
                          <a:lumMod val="50000"/>
                        </a:schemeClr>
                      </a:solidFill>
                      <a:prstDash val="solid"/>
                      <a:round/>
                      <a:headEnd type="none" w="med" len="med"/>
                      <a:tailEnd type="none" w="med" len="med"/>
                    </a:lnR>
                    <a:lnB w="12700" cap="flat" cmpd="sng" algn="ctr">
                      <a:solidFill>
                        <a:schemeClr val="accent5">
                          <a:lumMod val="50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3216229916"/>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Taux de mobilité interne des agents</a:t>
                      </a:r>
                    </a:p>
                  </a:txBody>
                  <a:tcPr anchor="ctr">
                    <a:lnL w="12700" cap="flat" cmpd="sng" algn="ctr">
                      <a:solidFill>
                        <a:schemeClr val="accent5">
                          <a:lumMod val="50000"/>
                        </a:schemeClr>
                      </a:solidFill>
                      <a:prstDash val="solid"/>
                      <a:round/>
                      <a:headEnd type="none" w="med" len="med"/>
                      <a:tailEnd type="none" w="med" len="med"/>
                    </a:lnL>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5,3%</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9,5%</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10,26%</a:t>
                      </a:r>
                    </a:p>
                  </a:txBody>
                  <a:tcP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0,4%</a:t>
                      </a:r>
                    </a:p>
                  </a:txBody>
                  <a:tcPr>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solidFill>
                      <a:srgbClr val="F5F5F5"/>
                    </a:solidFill>
                  </a:tcPr>
                </a:tc>
                <a:extLst>
                  <a:ext uri="{0D108BD9-81ED-4DB2-BD59-A6C34878D82A}">
                    <a16:rowId xmlns:a16="http://schemas.microsoft.com/office/drawing/2014/main" val="3258660535"/>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 de recrutements internes</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51%</a:t>
                      </a:r>
                    </a:p>
                  </a:txBody>
                  <a:tcPr anchor="ct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51%</a:t>
                      </a:r>
                    </a:p>
                  </a:txBody>
                  <a:tcPr anchor="ctr">
                    <a:solidFill>
                      <a:srgbClr val="F5F5F5"/>
                    </a:solidFill>
                  </a:tcPr>
                </a:tc>
                <a:tc>
                  <a:txBody>
                    <a:bodyPr/>
                    <a:lstStyle/>
                    <a:p>
                      <a:pPr marL="0" algn="ctr" defTabSz="928569" rtl="0" eaLnBrk="1" latinLnBrk="0" hangingPunct="1"/>
                      <a:r>
                        <a:rPr lang="fr-FR" sz="1200" b="1" kern="1200">
                          <a:solidFill>
                            <a:schemeClr val="accent2"/>
                          </a:solidFill>
                          <a:latin typeface="+mn-lt"/>
                          <a:ea typeface="+mn-ea"/>
                          <a:cs typeface="+mn-cs"/>
                        </a:rPr>
                        <a:t>56,8%</a:t>
                      </a:r>
                      <a:endParaRPr lang="fr-FR" sz="1200" b="1" kern="1200" dirty="0">
                        <a:solidFill>
                          <a:schemeClr val="accent2"/>
                        </a:solidFill>
                        <a:latin typeface="+mn-lt"/>
                        <a:ea typeface="+mn-ea"/>
                        <a:cs typeface="+mn-cs"/>
                      </a:endParaRPr>
                    </a:p>
                  </a:txBody>
                  <a:tcP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78% </a:t>
                      </a:r>
                      <a:endParaRPr lang="fr-FR" sz="1200" b="0" kern="1200" dirty="0">
                        <a:solidFill>
                          <a:srgbClr val="FFC000"/>
                        </a:solidFill>
                        <a:latin typeface="+mn-lt"/>
                        <a:ea typeface="+mn-ea"/>
                        <a:cs typeface="+mn-cs"/>
                      </a:endParaRPr>
                    </a:p>
                  </a:txBody>
                  <a:tcP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3395275038"/>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 des agents ayant bénéficié d’un entretien de carrière</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2,1%</a:t>
                      </a:r>
                    </a:p>
                  </a:txBody>
                  <a:tcP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7%</a:t>
                      </a:r>
                    </a:p>
                  </a:txBody>
                  <a:tcP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43,3%</a:t>
                      </a:r>
                    </a:p>
                  </a:txBody>
                  <a:tcP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5,6%</a:t>
                      </a:r>
                    </a:p>
                  </a:txBody>
                  <a:tcP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955720977"/>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50" kern="1200" noProof="0" dirty="0">
                          <a:solidFill>
                            <a:schemeClr val="accent5">
                              <a:lumMod val="50000"/>
                            </a:schemeClr>
                          </a:solidFill>
                          <a:latin typeface="+mn-lt"/>
                          <a:ea typeface="+mn-ea"/>
                          <a:cs typeface="+mn-cs"/>
                        </a:rPr>
                        <a:t>% des agents ayant reçu au moins une formation</a:t>
                      </a:r>
                    </a:p>
                  </a:txBody>
                  <a:tcPr anchor="ctr">
                    <a:lnL w="12700" cap="flat" cmpd="sng" algn="ctr">
                      <a:solidFill>
                        <a:schemeClr val="accent5">
                          <a:lumMod val="50000"/>
                        </a:schemeClr>
                      </a:solidFill>
                      <a:prstDash val="solid"/>
                      <a:round/>
                      <a:headEnd type="none" w="med" len="med"/>
                      <a:tailEnd type="none" w="med" len="med"/>
                    </a:lnL>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55%</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54%</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48,3%</a:t>
                      </a:r>
                    </a:p>
                  </a:txBody>
                  <a:tcP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lnR w="12700" cap="flat" cmpd="sng" algn="ctr">
                      <a:solidFill>
                        <a:schemeClr val="accent5">
                          <a:lumMod val="50000"/>
                        </a:schemeClr>
                      </a:solidFill>
                      <a:prstDash val="solid"/>
                      <a:round/>
                      <a:headEnd type="none" w="med" len="med"/>
                      <a:tailEnd type="none" w="med" len="med"/>
                    </a:lnR>
                    <a:lnB w="12700" cap="flat" cmpd="sng" algn="ctr">
                      <a:solidFill>
                        <a:schemeClr val="accent5">
                          <a:lumMod val="50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3662731642"/>
                  </a:ext>
                </a:extLst>
              </a:tr>
              <a:tr h="519063">
                <a:tc>
                  <a:txBody>
                    <a:bodyPr/>
                    <a:lstStyle/>
                    <a:p>
                      <a:r>
                        <a:rPr lang="fr-FR" sz="1050" dirty="0">
                          <a:solidFill>
                            <a:schemeClr val="accent5">
                              <a:lumMod val="50000"/>
                            </a:schemeClr>
                          </a:solidFill>
                        </a:rPr>
                        <a:t>Ratio ETP gérants/gérés</a:t>
                      </a:r>
                    </a:p>
                    <a:p>
                      <a:pPr marL="173038" marR="0" lvl="0" indent="-173038" algn="l" defTabSz="179388"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800" b="0" i="0" u="none" strike="noStrike" kern="1200" cap="none" spc="0" normalizeH="0" baseline="0" noProof="0" dirty="0">
                          <a:ln>
                            <a:noFill/>
                          </a:ln>
                          <a:solidFill>
                            <a:schemeClr val="accent5">
                              <a:lumMod val="50000"/>
                            </a:schemeClr>
                          </a:solidFill>
                          <a:effectLst/>
                          <a:uLnTx/>
                          <a:uFillTx/>
                          <a:latin typeface="+mn-lt"/>
                          <a:ea typeface="+mn-ea"/>
                          <a:cs typeface="+mn-cs"/>
                        </a:rPr>
                        <a:t>dossiers gérés par gestionnaire</a:t>
                      </a:r>
                    </a:p>
                    <a:p>
                      <a:pPr marL="173038" marR="0" lvl="0" indent="-173038" algn="l" defTabSz="179388"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800" b="0" i="0" u="none" strike="noStrike" kern="1200" cap="none" spc="0" normalizeH="0" baseline="0" noProof="0" dirty="0">
                          <a:ln>
                            <a:noFill/>
                          </a:ln>
                          <a:solidFill>
                            <a:schemeClr val="accent5">
                              <a:lumMod val="50000"/>
                            </a:schemeClr>
                          </a:solidFill>
                          <a:effectLst/>
                          <a:uLnTx/>
                          <a:uFillTx/>
                          <a:latin typeface="+mn-lt"/>
                          <a:ea typeface="+mn-ea"/>
                          <a:cs typeface="+mn-cs"/>
                        </a:rPr>
                        <a:t>dossiers d’agents payés par gestionnaire</a:t>
                      </a:r>
                    </a:p>
                  </a:txBody>
                  <a:tcPr anchor="ctr">
                    <a:lnL w="12700" cap="flat" cmpd="sng" algn="ctr">
                      <a:solidFill>
                        <a:schemeClr val="accent5">
                          <a:lumMod val="50000"/>
                        </a:schemeClr>
                      </a:solidFill>
                      <a:prstDash val="solid"/>
                      <a:round/>
                      <a:headEnd type="none" w="med" len="med"/>
                      <a:tailEnd type="none" w="med" len="med"/>
                    </a:lnL>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a:solidFill>
                            <a:schemeClr val="accent2"/>
                          </a:solidFill>
                          <a:latin typeface="+mn-lt"/>
                          <a:ea typeface="+mn-ea"/>
                          <a:cs typeface="+mn-cs"/>
                        </a:rPr>
                        <a:t>220</a:t>
                      </a:r>
                      <a:endParaRPr lang="fr-FR" sz="1200" b="1" kern="1200" dirty="0">
                        <a:solidFill>
                          <a:schemeClr val="accent2"/>
                        </a:solidFill>
                        <a:latin typeface="+mn-lt"/>
                        <a:ea typeface="+mn-ea"/>
                        <a:cs typeface="+mn-cs"/>
                      </a:endParaRPr>
                    </a:p>
                    <a:p>
                      <a:pPr marL="0" algn="ctr" defTabSz="928569" rtl="0" eaLnBrk="1" latinLnBrk="0" hangingPunct="1"/>
                      <a:r>
                        <a:rPr lang="fr-FR" sz="1200" b="1" kern="1200" dirty="0">
                          <a:solidFill>
                            <a:schemeClr val="accent2"/>
                          </a:solidFill>
                          <a:latin typeface="+mn-lt"/>
                          <a:ea typeface="+mn-ea"/>
                          <a:cs typeface="+mn-cs"/>
                        </a:rPr>
                        <a:t>173</a:t>
                      </a:r>
                    </a:p>
                  </a:txBody>
                  <a:tcPr anchor="b">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365*</a:t>
                      </a:r>
                    </a:p>
                    <a:p>
                      <a:pPr marL="0" algn="ctr" defTabSz="928569" rtl="0" eaLnBrk="1" latinLnBrk="0" hangingPunct="1"/>
                      <a:r>
                        <a:rPr lang="fr-FR" sz="1200" b="1" kern="1200" dirty="0">
                          <a:solidFill>
                            <a:schemeClr val="accent2"/>
                          </a:solidFill>
                          <a:latin typeface="+mn-lt"/>
                          <a:ea typeface="+mn-ea"/>
                          <a:cs typeface="+mn-cs"/>
                        </a:rPr>
                        <a:t>292</a:t>
                      </a:r>
                    </a:p>
                  </a:txBody>
                  <a:tcPr anchor="b">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423**</a:t>
                      </a:r>
                    </a:p>
                    <a:p>
                      <a:pPr marL="0" algn="ctr" defTabSz="928569" rtl="0" eaLnBrk="1" latinLnBrk="0" hangingPunct="1"/>
                      <a:r>
                        <a:rPr lang="fr-FR" sz="1200" b="1" kern="1200" dirty="0">
                          <a:solidFill>
                            <a:schemeClr val="accent2"/>
                          </a:solidFill>
                          <a:latin typeface="+mn-lt"/>
                          <a:ea typeface="+mn-ea"/>
                          <a:cs typeface="+mn-cs"/>
                        </a:rPr>
                        <a:t>269</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200</a:t>
                      </a:r>
                    </a:p>
                    <a:p>
                      <a:pPr marL="0" algn="ctr" defTabSz="928569" rtl="0" eaLnBrk="1" latinLnBrk="0" hangingPunct="1"/>
                      <a:r>
                        <a:rPr lang="fr-FR" sz="1200" b="1" kern="1200" dirty="0">
                          <a:solidFill>
                            <a:schemeClr val="accent2"/>
                          </a:solidFill>
                          <a:latin typeface="+mn-lt"/>
                          <a:ea typeface="+mn-ea"/>
                          <a:cs typeface="+mn-cs"/>
                        </a:rPr>
                        <a:t>137,5</a:t>
                      </a:r>
                    </a:p>
                  </a:txBody>
                  <a:tcPr anchor="b">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solidFill>
                      <a:srgbClr val="F5F5F5"/>
                    </a:solidFill>
                  </a:tcPr>
                </a:tc>
                <a:extLst>
                  <a:ext uri="{0D108BD9-81ED-4DB2-BD59-A6C34878D82A}">
                    <a16:rowId xmlns:a16="http://schemas.microsoft.com/office/drawing/2014/main" val="251999996"/>
                  </a:ext>
                </a:extLst>
              </a:tr>
              <a:tr h="271510">
                <a:tc>
                  <a:txBody>
                    <a:bodyPr/>
                    <a:lstStyle/>
                    <a:p>
                      <a:r>
                        <a:rPr lang="fr-FR" sz="1050" dirty="0">
                          <a:solidFill>
                            <a:schemeClr val="accent5">
                              <a:lumMod val="50000"/>
                            </a:schemeClr>
                          </a:solidFill>
                        </a:rPr>
                        <a:t>Nombre de CAP par corps en 2016</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2,11</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2,1</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3</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2,8</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2410022688"/>
                  </a:ext>
                </a:extLst>
              </a:tr>
              <a:tr h="431221">
                <a:tc>
                  <a:txBody>
                    <a:bodyPr/>
                    <a:lstStyle/>
                    <a:p>
                      <a:pPr marL="0" algn="l" defTabSz="928569" rtl="0" eaLnBrk="1" latinLnBrk="0" hangingPunct="1"/>
                      <a:r>
                        <a:rPr lang="fr-FR" sz="1050" kern="1200" dirty="0">
                          <a:solidFill>
                            <a:schemeClr val="accent5">
                              <a:lumMod val="50000"/>
                            </a:schemeClr>
                          </a:solidFill>
                          <a:latin typeface="+mn-lt"/>
                          <a:ea typeface="+mn-ea"/>
                          <a:cs typeface="+mn-cs"/>
                        </a:rPr>
                        <a:t>Nombre d’instances de dialogue social en 2016 (CT-M/AC, CHSCT-M/AC)</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algn="ctr"/>
                      <a:r>
                        <a:rPr lang="fr-FR" sz="1200" b="1" dirty="0">
                          <a:solidFill>
                            <a:schemeClr val="accent2"/>
                          </a:solidFill>
                        </a:rPr>
                        <a:t>24</a:t>
                      </a:r>
                    </a:p>
                  </a:txBody>
                  <a:tcPr anchor="ctr">
                    <a:solidFill>
                      <a:srgbClr val="F5F5F5"/>
                    </a:solidFill>
                  </a:tcPr>
                </a:tc>
                <a:tc>
                  <a:txBody>
                    <a:bodyPr/>
                    <a:lstStyle/>
                    <a:p>
                      <a:pPr algn="ctr"/>
                      <a:r>
                        <a:rPr lang="fr-FR" sz="1200" b="1" dirty="0">
                          <a:solidFill>
                            <a:schemeClr val="accent2"/>
                          </a:solidFill>
                        </a:rPr>
                        <a:t>19</a:t>
                      </a:r>
                    </a:p>
                  </a:txBody>
                  <a:tcPr anchor="ctr">
                    <a:solidFill>
                      <a:srgbClr val="F5F5F5"/>
                    </a:solidFill>
                  </a:tcPr>
                </a:tc>
                <a:tc>
                  <a:txBody>
                    <a:bodyPr/>
                    <a:lstStyle/>
                    <a:p>
                      <a:pPr algn="ctr"/>
                      <a:r>
                        <a:rPr lang="fr-FR" sz="1200" b="1" dirty="0">
                          <a:solidFill>
                            <a:schemeClr val="accent2"/>
                          </a:solidFill>
                        </a:rPr>
                        <a:t>14</a:t>
                      </a:r>
                    </a:p>
                  </a:txBody>
                  <a:tcPr anchor="ctr">
                    <a:solidFill>
                      <a:srgbClr val="F5F5F5"/>
                    </a:solidFill>
                  </a:tcPr>
                </a:tc>
                <a:tc>
                  <a:txBody>
                    <a:bodyPr/>
                    <a:lstStyle/>
                    <a:p>
                      <a:pPr algn="ctr"/>
                      <a:r>
                        <a:rPr lang="fr-FR" sz="1200" b="1" dirty="0">
                          <a:solidFill>
                            <a:schemeClr val="accent2"/>
                          </a:solidFill>
                        </a:rPr>
                        <a:t>67</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1542606132"/>
                  </a:ext>
                </a:extLst>
              </a:tr>
              <a:tr h="271510">
                <a:tc>
                  <a:txBody>
                    <a:bodyPr/>
                    <a:lstStyle/>
                    <a:p>
                      <a:pPr marL="0" algn="l" defTabSz="928569" rtl="0" eaLnBrk="1" latinLnBrk="0" hangingPunct="1"/>
                      <a:r>
                        <a:rPr lang="fr-FR" sz="1050" kern="1200" dirty="0">
                          <a:solidFill>
                            <a:schemeClr val="accent5">
                              <a:lumMod val="50000"/>
                            </a:schemeClr>
                          </a:solidFill>
                          <a:latin typeface="+mn-lt"/>
                          <a:ea typeface="+mn-ea"/>
                          <a:cs typeface="+mn-cs"/>
                        </a:rPr>
                        <a:t>Taux d’anomalie en paie</a:t>
                      </a:r>
                    </a:p>
                  </a:txBody>
                  <a:tcPr anchor="ctr">
                    <a:lnL w="12700" cap="flat" cmpd="sng" algn="ctr">
                      <a:solidFill>
                        <a:schemeClr val="accent5">
                          <a:lumMod val="50000"/>
                        </a:schemeClr>
                      </a:solidFill>
                      <a:prstDash val="solid"/>
                      <a:round/>
                      <a:headEnd type="none" w="med" len="med"/>
                      <a:tailEnd type="none" w="med" len="med"/>
                    </a:lnL>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algn="ctr"/>
                      <a:r>
                        <a:rPr lang="fr-FR" sz="1200" b="1" dirty="0">
                          <a:solidFill>
                            <a:schemeClr val="accent2"/>
                          </a:solidFill>
                        </a:rPr>
                        <a:t>0,13%</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algn="ctr"/>
                      <a:r>
                        <a:rPr lang="fr-FR" sz="1200" b="1" dirty="0">
                          <a:solidFill>
                            <a:schemeClr val="accent2"/>
                          </a:solidFill>
                        </a:rPr>
                        <a:t>NC</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algn="ctr"/>
                      <a:r>
                        <a:rPr lang="fr-FR" sz="1200" b="1" dirty="0">
                          <a:solidFill>
                            <a:srgbClr val="FFC000"/>
                          </a:solidFill>
                        </a:rPr>
                        <a:t>2-3%</a:t>
                      </a:r>
                    </a:p>
                  </a:txBody>
                  <a:tcPr anchor="ctr">
                    <a:lnR w="12700" cap="flat" cmpd="sng" algn="ctr">
                      <a:solidFill>
                        <a:schemeClr val="accent5">
                          <a:lumMod val="50000"/>
                        </a:schemeClr>
                      </a:solidFill>
                      <a:prstDash val="solid"/>
                      <a:round/>
                      <a:headEnd type="none" w="med" len="med"/>
                      <a:tailEnd type="none" w="med" len="med"/>
                    </a:lnR>
                    <a:lnB w="12700" cap="flat" cmpd="sng" algn="ctr">
                      <a:solidFill>
                        <a:schemeClr val="accent5">
                          <a:lumMod val="50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708817774"/>
                  </a:ext>
                </a:extLst>
              </a:tr>
              <a:tr h="271510">
                <a:tc>
                  <a:txBody>
                    <a:bodyPr/>
                    <a:lstStyle/>
                    <a:p>
                      <a:pPr marL="0" algn="l" defTabSz="928569" rtl="0" eaLnBrk="1" latinLnBrk="0" hangingPunct="1"/>
                      <a:r>
                        <a:rPr lang="fr-FR" sz="1050" kern="1200" dirty="0">
                          <a:solidFill>
                            <a:schemeClr val="accent5">
                              <a:lumMod val="50000"/>
                            </a:schemeClr>
                          </a:solidFill>
                          <a:latin typeface="+mn-lt"/>
                          <a:ea typeface="+mn-ea"/>
                          <a:cs typeface="+mn-cs"/>
                        </a:rPr>
                        <a:t>Taux d’absentéisme</a:t>
                      </a:r>
                    </a:p>
                  </a:txBody>
                  <a:tcPr anchor="ctr">
                    <a:lnL w="12700" cap="flat" cmpd="sng" algn="ctr">
                      <a:solidFill>
                        <a:schemeClr val="accent5">
                          <a:lumMod val="50000"/>
                        </a:schemeClr>
                      </a:solidFill>
                      <a:prstDash val="solid"/>
                      <a:round/>
                      <a:headEnd type="none" w="med" len="med"/>
                      <a:tailEnd type="none" w="med" len="med"/>
                    </a:lnL>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7,1%</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A calculer</a:t>
                      </a:r>
                    </a:p>
                  </a:txBody>
                  <a:tcPr anchor="ctr">
                    <a:lnT w="12700" cap="flat" cmpd="sng" algn="ctr">
                      <a:solidFill>
                        <a:schemeClr val="accent5">
                          <a:lumMod val="50000"/>
                        </a:schemeClr>
                      </a:solidFill>
                      <a:prstDash val="solid"/>
                      <a:round/>
                      <a:headEnd type="none" w="med" len="med"/>
                      <a:tailEnd type="none" w="med" len="med"/>
                    </a:lnT>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5,78% </a:t>
                      </a:r>
                      <a:endParaRPr lang="fr-FR" sz="1200" b="0" kern="1200" dirty="0">
                        <a:solidFill>
                          <a:schemeClr val="tx1"/>
                        </a:solidFill>
                        <a:latin typeface="+mn-lt"/>
                        <a:ea typeface="+mn-ea"/>
                        <a:cs typeface="+mn-cs"/>
                      </a:endParaRPr>
                    </a:p>
                  </a:txBody>
                  <a:tcPr anchor="ctr">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solidFill>
                      <a:srgbClr val="F5F5F5"/>
                    </a:solidFill>
                  </a:tcPr>
                </a:tc>
                <a:extLst>
                  <a:ext uri="{0D108BD9-81ED-4DB2-BD59-A6C34878D82A}">
                    <a16:rowId xmlns:a16="http://schemas.microsoft.com/office/drawing/2014/main" val="3944692979"/>
                  </a:ext>
                </a:extLst>
              </a:tr>
              <a:tr h="271510">
                <a:tc>
                  <a:txBody>
                    <a:bodyPr/>
                    <a:lstStyle/>
                    <a:p>
                      <a:pPr marL="0" algn="l" defTabSz="928569" rtl="0" eaLnBrk="1" latinLnBrk="0" hangingPunct="1"/>
                      <a:r>
                        <a:rPr lang="fr-FR" sz="1050" kern="1200" dirty="0">
                          <a:solidFill>
                            <a:schemeClr val="accent5">
                              <a:lumMod val="50000"/>
                            </a:schemeClr>
                          </a:solidFill>
                          <a:latin typeface="+mn-lt"/>
                          <a:ea typeface="+mn-ea"/>
                          <a:cs typeface="+mn-cs"/>
                        </a:rPr>
                        <a:t>Taux d’accident du travail</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2,14%</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2,5%</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3,5% (en AC)</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2,71%</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2086379627"/>
                  </a:ext>
                </a:extLst>
              </a:tr>
              <a:tr h="271510">
                <a:tc>
                  <a:txBody>
                    <a:bodyPr/>
                    <a:lstStyle/>
                    <a:p>
                      <a:pPr marL="0" algn="l" defTabSz="928569" rtl="0" eaLnBrk="1" latinLnBrk="0" hangingPunct="1"/>
                      <a:r>
                        <a:rPr lang="fr-FR" sz="1050" kern="1200" dirty="0">
                          <a:solidFill>
                            <a:schemeClr val="accent5">
                              <a:lumMod val="50000"/>
                            </a:schemeClr>
                          </a:solidFill>
                          <a:latin typeface="+mn-lt"/>
                          <a:ea typeface="+mn-ea"/>
                          <a:cs typeface="+mn-cs"/>
                        </a:rPr>
                        <a:t>Taux de rotation des agents</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4,55%</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6,2%</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nchor="ct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13,6%</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4010799920"/>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Tx/>
                        <a:buNone/>
                        <a:tabLst/>
                        <a:defRPr/>
                      </a:pPr>
                      <a:r>
                        <a:rPr lang="fr-FR" sz="1050" kern="1200" dirty="0">
                          <a:solidFill>
                            <a:schemeClr val="accent5">
                              <a:lumMod val="50000"/>
                            </a:schemeClr>
                          </a:solidFill>
                          <a:latin typeface="+mn-lt"/>
                          <a:ea typeface="+mn-ea"/>
                          <a:cs typeface="+mn-cs"/>
                        </a:rPr>
                        <a:t>Taux de visite sur demande au médecin</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5,62%</a:t>
                      </a:r>
                    </a:p>
                  </a:txBody>
                  <a:tcPr anchor="ct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4,1%</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 (en AC)</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3,2%</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4133689424"/>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Tx/>
                        <a:buNone/>
                        <a:tabLst/>
                        <a:defRPr/>
                      </a:pPr>
                      <a:r>
                        <a:rPr lang="fr-FR" sz="1050" kern="1200" dirty="0">
                          <a:solidFill>
                            <a:schemeClr val="accent5">
                              <a:lumMod val="50000"/>
                            </a:schemeClr>
                          </a:solidFill>
                          <a:latin typeface="+mn-lt"/>
                          <a:ea typeface="+mn-ea"/>
                          <a:cs typeface="+mn-cs"/>
                        </a:rPr>
                        <a:t>Taux de violence sur agent</a:t>
                      </a:r>
                    </a:p>
                  </a:txBody>
                  <a:tcPr anchor="ctr">
                    <a:lnL w="12700" cap="flat" cmpd="sng" algn="ctr">
                      <a:solidFill>
                        <a:schemeClr val="accent5">
                          <a:lumMod val="50000"/>
                        </a:schemeClr>
                      </a:solidFill>
                      <a:prstDash val="solid"/>
                      <a:round/>
                      <a:headEnd type="none" w="med" len="med"/>
                      <a:tailEnd type="none" w="med" len="med"/>
                    </a:lnL>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0,18%</a:t>
                      </a:r>
                    </a:p>
                  </a:txBody>
                  <a:tcPr anchor="ctr">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NC</a:t>
                      </a:r>
                    </a:p>
                  </a:txBody>
                  <a:tcPr anchor="ct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0,03%</a:t>
                      </a:r>
                    </a:p>
                  </a:txBody>
                  <a:tcPr anchor="ctr">
                    <a:solidFill>
                      <a:srgbClr val="F5F5F5"/>
                    </a:solidFill>
                  </a:tcPr>
                </a:tc>
                <a:tc>
                  <a:txBody>
                    <a:bodyPr/>
                    <a:lstStyle/>
                    <a:p>
                      <a:pPr marL="0" algn="ctr" defTabSz="928569" rtl="0" eaLnBrk="1" latinLnBrk="0" hangingPunct="1"/>
                      <a:r>
                        <a:rPr lang="fr-FR" sz="1200" b="1" kern="1200" dirty="0">
                          <a:solidFill>
                            <a:srgbClr val="FFC000"/>
                          </a:solidFill>
                          <a:latin typeface="+mn-lt"/>
                          <a:ea typeface="+mn-ea"/>
                          <a:cs typeface="+mn-cs"/>
                        </a:rPr>
                        <a:t>0,05%</a:t>
                      </a:r>
                    </a:p>
                  </a:txBody>
                  <a:tcPr anchor="ctr">
                    <a:lnR w="12700" cap="flat" cmpd="sng" algn="ctr">
                      <a:solidFill>
                        <a:schemeClr val="accent5">
                          <a:lumMod val="50000"/>
                        </a:schemeClr>
                      </a:solidFill>
                      <a:prstDash val="solid"/>
                      <a:round/>
                      <a:headEnd type="none" w="med" len="med"/>
                      <a:tailEnd type="none" w="med" len="med"/>
                    </a:lnR>
                    <a:solidFill>
                      <a:srgbClr val="F5F5F5"/>
                    </a:solidFill>
                  </a:tcPr>
                </a:tc>
                <a:extLst>
                  <a:ext uri="{0D108BD9-81ED-4DB2-BD59-A6C34878D82A}">
                    <a16:rowId xmlns:a16="http://schemas.microsoft.com/office/drawing/2014/main" val="791419218"/>
                  </a:ext>
                </a:extLst>
              </a:tr>
              <a:tr h="271510">
                <a:tc>
                  <a:txBody>
                    <a:bodyPr/>
                    <a:lstStyle/>
                    <a:p>
                      <a:pPr marL="0" marR="0" lvl="0" indent="0" algn="l" defTabSz="928569" rtl="0" eaLnBrk="1" fontAlgn="auto" latinLnBrk="0" hangingPunct="1">
                        <a:lnSpc>
                          <a:spcPct val="100000"/>
                        </a:lnSpc>
                        <a:spcBef>
                          <a:spcPts val="0"/>
                        </a:spcBef>
                        <a:spcAft>
                          <a:spcPts val="0"/>
                        </a:spcAft>
                        <a:buClrTx/>
                        <a:buSzTx/>
                        <a:buFontTx/>
                        <a:buNone/>
                        <a:tabLst/>
                        <a:defRPr/>
                      </a:pPr>
                      <a:r>
                        <a:rPr lang="fr-FR" sz="1050" kern="1200" dirty="0">
                          <a:solidFill>
                            <a:schemeClr val="accent5">
                              <a:lumMod val="50000"/>
                            </a:schemeClr>
                          </a:solidFill>
                          <a:latin typeface="+mn-lt"/>
                          <a:ea typeface="+mn-ea"/>
                          <a:cs typeface="+mn-cs"/>
                        </a:rPr>
                        <a:t>Nombre moyen de jours non travaillés par mouvement de grève</a:t>
                      </a:r>
                    </a:p>
                  </a:txBody>
                  <a:tcPr anchor="ctr">
                    <a:lnL w="12700" cap="flat" cmpd="sng" algn="ctr">
                      <a:solidFill>
                        <a:schemeClr val="accent5">
                          <a:lumMod val="50000"/>
                        </a:schemeClr>
                      </a:solidFill>
                      <a:prstDash val="solid"/>
                      <a:round/>
                      <a:headEnd type="none" w="med" len="med"/>
                      <a:tailEnd type="none" w="med" len="med"/>
                    </a:lnL>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425</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242</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213</a:t>
                      </a:r>
                    </a:p>
                  </a:txBody>
                  <a:tcPr anchor="ctr">
                    <a:lnB w="12700" cap="flat" cmpd="sng" algn="ctr">
                      <a:solidFill>
                        <a:schemeClr val="accent5">
                          <a:lumMod val="50000"/>
                        </a:schemeClr>
                      </a:solidFill>
                      <a:prstDash val="solid"/>
                      <a:round/>
                      <a:headEnd type="none" w="med" len="med"/>
                      <a:tailEnd type="none" w="med" len="med"/>
                    </a:lnB>
                    <a:solidFill>
                      <a:srgbClr val="F5F5F5"/>
                    </a:solidFill>
                  </a:tcPr>
                </a:tc>
                <a:tc>
                  <a:txBody>
                    <a:bodyPr/>
                    <a:lstStyle/>
                    <a:p>
                      <a:pPr marL="0" algn="ctr" defTabSz="928569" rtl="0" eaLnBrk="1" latinLnBrk="0" hangingPunct="1"/>
                      <a:r>
                        <a:rPr lang="fr-FR" sz="1200" b="1" kern="1200" dirty="0">
                          <a:solidFill>
                            <a:schemeClr val="accent2"/>
                          </a:solidFill>
                          <a:latin typeface="+mn-lt"/>
                          <a:ea typeface="+mn-ea"/>
                          <a:cs typeface="+mn-cs"/>
                        </a:rPr>
                        <a:t>386</a:t>
                      </a:r>
                    </a:p>
                  </a:txBody>
                  <a:tcPr anchor="ctr">
                    <a:lnR w="12700" cap="flat" cmpd="sng" algn="ctr">
                      <a:solidFill>
                        <a:schemeClr val="accent5">
                          <a:lumMod val="50000"/>
                        </a:schemeClr>
                      </a:solidFill>
                      <a:prstDash val="solid"/>
                      <a:round/>
                      <a:headEnd type="none" w="med" len="med"/>
                      <a:tailEnd type="none" w="med" len="med"/>
                    </a:lnR>
                    <a:lnB w="12700" cap="flat" cmpd="sng" algn="ctr">
                      <a:solidFill>
                        <a:schemeClr val="accent5">
                          <a:lumMod val="50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409029694"/>
                  </a:ext>
                </a:extLst>
              </a:tr>
            </a:tbl>
          </a:graphicData>
        </a:graphic>
      </p:graphicFrame>
      <p:sp>
        <p:nvSpPr>
          <p:cNvPr id="13" name="Rectangle 12">
            <a:extLst>
              <a:ext uri="{FF2B5EF4-FFF2-40B4-BE49-F238E27FC236}">
                <a16:creationId xmlns:a16="http://schemas.microsoft.com/office/drawing/2014/main" id="{FC2940EF-F3FC-437A-8E7B-D3D8286D404A}"/>
              </a:ext>
            </a:extLst>
          </p:cNvPr>
          <p:cNvSpPr/>
          <p:nvPr/>
        </p:nvSpPr>
        <p:spPr bwMode="auto">
          <a:xfrm rot="16200000">
            <a:off x="65738" y="2637600"/>
            <a:ext cx="1152128" cy="341519"/>
          </a:xfrm>
          <a:prstGeom prst="rect">
            <a:avLst/>
          </a:prstGeom>
          <a:solidFill>
            <a:schemeClr val="accent4"/>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28569" fontAlgn="auto">
              <a:spcBef>
                <a:spcPts val="0"/>
              </a:spcBef>
              <a:spcAft>
                <a:spcPts val="0"/>
              </a:spcAft>
            </a:pPr>
            <a:r>
              <a:rPr lang="fr-FR" sz="900" b="1" dirty="0">
                <a:solidFill>
                  <a:schemeClr val="bg1"/>
                </a:solidFill>
              </a:rPr>
              <a:t>DEV. RH</a:t>
            </a:r>
          </a:p>
        </p:txBody>
      </p:sp>
      <p:sp>
        <p:nvSpPr>
          <p:cNvPr id="14" name="Rectangle 13">
            <a:extLst>
              <a:ext uri="{FF2B5EF4-FFF2-40B4-BE49-F238E27FC236}">
                <a16:creationId xmlns:a16="http://schemas.microsoft.com/office/drawing/2014/main" id="{83CD7ADF-29B4-4A86-B3A5-BA0F3A4C0884}"/>
              </a:ext>
            </a:extLst>
          </p:cNvPr>
          <p:cNvSpPr/>
          <p:nvPr/>
        </p:nvSpPr>
        <p:spPr bwMode="auto">
          <a:xfrm rot="16200000">
            <a:off x="-78282" y="3933748"/>
            <a:ext cx="1440161" cy="341516"/>
          </a:xfrm>
          <a:prstGeom prst="rect">
            <a:avLst/>
          </a:prstGeom>
          <a:solidFill>
            <a:schemeClr val="accent4"/>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28569" fontAlgn="auto">
              <a:spcBef>
                <a:spcPts val="0"/>
              </a:spcBef>
              <a:spcAft>
                <a:spcPts val="0"/>
              </a:spcAft>
            </a:pPr>
            <a:r>
              <a:rPr lang="fr-FR" sz="900" b="1" dirty="0">
                <a:solidFill>
                  <a:schemeClr val="bg1"/>
                </a:solidFill>
              </a:rPr>
              <a:t>GA PAIE</a:t>
            </a:r>
          </a:p>
        </p:txBody>
      </p:sp>
      <p:sp>
        <p:nvSpPr>
          <p:cNvPr id="16" name="Rectangle 15">
            <a:extLst>
              <a:ext uri="{FF2B5EF4-FFF2-40B4-BE49-F238E27FC236}">
                <a16:creationId xmlns:a16="http://schemas.microsoft.com/office/drawing/2014/main" id="{C7E6E2D8-1995-49A3-8FFE-944F8925C457}"/>
              </a:ext>
            </a:extLst>
          </p:cNvPr>
          <p:cNvSpPr/>
          <p:nvPr/>
        </p:nvSpPr>
        <p:spPr bwMode="auto">
          <a:xfrm rot="16200000">
            <a:off x="-180300" y="5475925"/>
            <a:ext cx="1644195" cy="341518"/>
          </a:xfrm>
          <a:prstGeom prst="rect">
            <a:avLst/>
          </a:prstGeom>
          <a:solidFill>
            <a:schemeClr val="accent4"/>
          </a:solidFill>
          <a:ln w="6350" algn="ctr">
            <a:solidFill>
              <a:schemeClr val="bg1"/>
            </a:solidFill>
            <a:round/>
            <a:headEnd/>
            <a:tailEnd/>
          </a:ln>
          <a:effectLst>
            <a:outerShdw blurRad="50800" dist="38100" dir="2700000" algn="tl" rotWithShape="0">
              <a:prstClr val="black">
                <a:alpha val="40000"/>
              </a:prstClr>
            </a:outerShdw>
          </a:effectLst>
        </p:spPr>
        <p:txBody>
          <a:bodyPr rot="0" spcFirstLastPara="0" vertOverflow="overflow" horzOverflow="overflow" vert="horz" wrap="square" lIns="89780" tIns="44889" rIns="89780" bIns="44889" numCol="1" spcCol="0" rtlCol="0" fromWordArt="0" anchor="ctr" anchorCtr="0" forceAA="0" compatLnSpc="1">
            <a:prstTxWarp prst="textNoShape">
              <a:avLst/>
            </a:prstTxWarp>
            <a:noAutofit/>
          </a:bodyPr>
          <a:lstStyle/>
          <a:p>
            <a:pPr algn="ctr" defTabSz="928569" fontAlgn="auto">
              <a:spcBef>
                <a:spcPts val="0"/>
              </a:spcBef>
              <a:spcAft>
                <a:spcPts val="0"/>
              </a:spcAft>
            </a:pPr>
            <a:r>
              <a:rPr lang="fr-FR" sz="900" b="1" dirty="0">
                <a:solidFill>
                  <a:schemeClr val="bg1"/>
                </a:solidFill>
              </a:rPr>
              <a:t>CLIMAT SOCIAL</a:t>
            </a:r>
          </a:p>
        </p:txBody>
      </p:sp>
      <p:sp>
        <p:nvSpPr>
          <p:cNvPr id="17" name="ZoneTexte 16">
            <a:extLst>
              <a:ext uri="{FF2B5EF4-FFF2-40B4-BE49-F238E27FC236}">
                <a16:creationId xmlns:a16="http://schemas.microsoft.com/office/drawing/2014/main" id="{35A63C38-4F6C-4076-B2E5-7D6C412857A4}"/>
              </a:ext>
            </a:extLst>
          </p:cNvPr>
          <p:cNvSpPr txBox="1"/>
          <p:nvPr/>
        </p:nvSpPr>
        <p:spPr bwMode="auto">
          <a:xfrm>
            <a:off x="1511920" y="6673979"/>
            <a:ext cx="3312368" cy="372163"/>
          </a:xfrm>
          <a:prstGeom prst="rect">
            <a:avLst/>
          </a:prstGeom>
        </p:spPr>
        <p:txBody>
          <a:bodyPr wrap="square" lIns="94244" tIns="47122" rIns="94244" bIns="47122" rtlCol="0">
            <a:spAutoFit/>
          </a:bodyPr>
          <a:lstStyle/>
          <a:p>
            <a:pPr algn="just"/>
            <a:r>
              <a:rPr lang="fr-FR" sz="900" dirty="0"/>
              <a:t>* : périmètre hors gestion CAP à confirmer</a:t>
            </a:r>
          </a:p>
          <a:p>
            <a:pPr algn="just"/>
            <a:r>
              <a:rPr lang="fr-FR" sz="900" dirty="0"/>
              <a:t>** : équipe GA-Paie sous dimensionnée (saturation)</a:t>
            </a:r>
          </a:p>
        </p:txBody>
      </p:sp>
    </p:spTree>
    <p:extLst>
      <p:ext uri="{BB962C8B-B14F-4D97-AF65-F5344CB8AC3E}">
        <p14:creationId xmlns:p14="http://schemas.microsoft.com/office/powerpoint/2010/main" val="4201253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3.3. Synthèse des points clés issus du parangonnage</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14</a:t>
            </a:fld>
            <a:endParaRPr lang="en-GB" dirty="0">
              <a:solidFill>
                <a:prstClr val="black"/>
              </a:solidFill>
            </a:endParaRPr>
          </a:p>
        </p:txBody>
      </p:sp>
      <p:sp>
        <p:nvSpPr>
          <p:cNvPr id="7" name="Rectangle 6">
            <a:extLst>
              <a:ext uri="{FF2B5EF4-FFF2-40B4-BE49-F238E27FC236}">
                <a16:creationId xmlns:a16="http://schemas.microsoft.com/office/drawing/2014/main" id="{BB726A4F-6446-4301-9659-A018889FD644}"/>
              </a:ext>
            </a:extLst>
          </p:cNvPr>
          <p:cNvSpPr/>
          <p:nvPr/>
        </p:nvSpPr>
        <p:spPr bwMode="auto">
          <a:xfrm>
            <a:off x="575816" y="1152178"/>
            <a:ext cx="3024089" cy="420970"/>
          </a:xfrm>
          <a:prstGeom prst="rect">
            <a:avLst/>
          </a:prstGeom>
          <a:solidFill>
            <a:schemeClr val="accent3"/>
          </a:solidFill>
          <a:ln w="6350" algn="ctr">
            <a:noFill/>
            <a:round/>
            <a:headEnd/>
            <a:tailEnd/>
          </a:ln>
        </p:spPr>
        <p:txBody>
          <a:bodyPr lIns="89780" tIns="44889" rIns="89780" bIns="44889" rtlCol="0" anchor="ctr"/>
          <a:lstStyle/>
          <a:p>
            <a:pPr marR="0" algn="ctr" defTabSz="970541" eaLnBrk="1" fontAlgn="auto" latinLnBrk="0" hangingPunct="1">
              <a:lnSpc>
                <a:spcPct val="100000"/>
              </a:lnSpc>
              <a:spcBef>
                <a:spcPts val="300"/>
              </a:spcBef>
              <a:spcAft>
                <a:spcPts val="0"/>
              </a:spcAft>
              <a:buClr>
                <a:srgbClr val="004167"/>
              </a:buClr>
              <a:buSzPts val="1200"/>
              <a:tabLst/>
            </a:pPr>
            <a:r>
              <a:rPr lang="fr-FR" sz="1200" b="1" kern="0" dirty="0">
                <a:solidFill>
                  <a:schemeClr val="bg1"/>
                </a:solidFill>
                <a:latin typeface="Arial" pitchFamily="34" charset="0"/>
              </a:rPr>
              <a:t>Politique de l’emploi</a:t>
            </a:r>
          </a:p>
        </p:txBody>
      </p:sp>
      <p:sp>
        <p:nvSpPr>
          <p:cNvPr id="9" name="Rectangle 8">
            <a:extLst>
              <a:ext uri="{FF2B5EF4-FFF2-40B4-BE49-F238E27FC236}">
                <a16:creationId xmlns:a16="http://schemas.microsoft.com/office/drawing/2014/main" id="{FF6EBDC4-155B-427F-A645-8DB258542D4B}"/>
              </a:ext>
            </a:extLst>
          </p:cNvPr>
          <p:cNvSpPr/>
          <p:nvPr/>
        </p:nvSpPr>
        <p:spPr bwMode="auto">
          <a:xfrm>
            <a:off x="575816" y="1656235"/>
            <a:ext cx="3024089" cy="4752527"/>
          </a:xfrm>
          <a:prstGeom prst="rect">
            <a:avLst/>
          </a:prstGeom>
          <a:solidFill>
            <a:schemeClr val="accent3">
              <a:lumMod val="20000"/>
              <a:lumOff val="80000"/>
            </a:schemeClr>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autonomie des services dans le recrutement interne ou externe dès lors que les plafonds d’emplois sont respectés (pour les services déconcentrés, autonomie sur les </a:t>
            </a:r>
            <a:r>
              <a:rPr lang="fr-FR" sz="1200" kern="0" dirty="0" err="1">
                <a:latin typeface="Arial" pitchFamily="34" charset="0"/>
              </a:rPr>
              <a:t>Cat.C</a:t>
            </a:r>
            <a:r>
              <a:rPr lang="fr-FR" sz="1200" kern="0" dirty="0">
                <a:latin typeface="Arial" pitchFamily="34" charset="0"/>
              </a:rPr>
              <a:t>)</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#4</a:t>
            </a:r>
            <a:r>
              <a:rPr lang="fr-FR" sz="1200" kern="0" dirty="0">
                <a:latin typeface="Arial" pitchFamily="34" charset="0"/>
              </a:rPr>
              <a:t> : autonomie des EP dans la gestion de leur schéma d’emploi (et supervision par les directions)</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#3</a:t>
            </a:r>
            <a:r>
              <a:rPr lang="fr-FR" sz="1200" kern="0" dirty="0">
                <a:latin typeface="Arial" pitchFamily="34" charset="0"/>
              </a:rPr>
              <a:t> : pilotage des plafonds d’emplois au niveau des responsables de programmes au sein d’un autre service du SG</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#2,3,4 </a:t>
            </a:r>
            <a:r>
              <a:rPr lang="fr-FR" sz="1200" kern="0" dirty="0">
                <a:latin typeface="Arial" pitchFamily="34" charset="0"/>
              </a:rPr>
              <a:t>: pas de T2 dans les établissements (T3 uniquement)</a:t>
            </a:r>
          </a:p>
          <a:p>
            <a:pPr marL="171450" lvl="1" indent="-171450" algn="just" defTabSz="970541" fontAlgn="auto">
              <a:spcBef>
                <a:spcPts val="300"/>
              </a:spcBef>
              <a:spcAft>
                <a:spcPts val="0"/>
              </a:spcAft>
              <a:buClr>
                <a:srgbClr val="004167"/>
              </a:buClr>
              <a:buSzPts val="1200"/>
              <a:buFontTx/>
              <a:buChar char="-"/>
            </a:pPr>
            <a:endParaRPr lang="fr-FR" sz="1200" kern="0" dirty="0">
              <a:latin typeface="Arial" pitchFamily="34" charset="0"/>
            </a:endParaRPr>
          </a:p>
        </p:txBody>
      </p:sp>
      <p:sp>
        <p:nvSpPr>
          <p:cNvPr id="11" name="ZoneTexte 10">
            <a:extLst>
              <a:ext uri="{FF2B5EF4-FFF2-40B4-BE49-F238E27FC236}">
                <a16:creationId xmlns:a16="http://schemas.microsoft.com/office/drawing/2014/main" id="{30F6CCA5-162F-435F-8FBA-584CCA7180CD}"/>
              </a:ext>
            </a:extLst>
          </p:cNvPr>
          <p:cNvSpPr txBox="1"/>
          <p:nvPr/>
        </p:nvSpPr>
        <p:spPr bwMode="auto">
          <a:xfrm>
            <a:off x="405777" y="720130"/>
            <a:ext cx="9230097" cy="310608"/>
          </a:xfrm>
          <a:prstGeom prst="rect">
            <a:avLst/>
          </a:prstGeom>
          <a:noFill/>
        </p:spPr>
        <p:txBody>
          <a:bodyPr wrap="square" lIns="94244" tIns="47122" rIns="94244" bIns="47122" rtlCol="0">
            <a:spAutoFit/>
          </a:bodyPr>
          <a:lstStyle/>
          <a:p>
            <a:pPr algn="just"/>
            <a:r>
              <a:rPr lang="fr-FR" sz="1400" i="1" dirty="0">
                <a:solidFill>
                  <a:srgbClr val="C00000"/>
                </a:solidFill>
              </a:rPr>
              <a:t>Spécificités des autres Ministères</a:t>
            </a:r>
          </a:p>
        </p:txBody>
      </p:sp>
      <p:sp>
        <p:nvSpPr>
          <p:cNvPr id="15" name="Rectangle 14">
            <a:extLst>
              <a:ext uri="{FF2B5EF4-FFF2-40B4-BE49-F238E27FC236}">
                <a16:creationId xmlns:a16="http://schemas.microsoft.com/office/drawing/2014/main" id="{A9AADDBD-5A5F-436D-8F2F-958C91E89A00}"/>
              </a:ext>
            </a:extLst>
          </p:cNvPr>
          <p:cNvSpPr/>
          <p:nvPr/>
        </p:nvSpPr>
        <p:spPr bwMode="auto">
          <a:xfrm>
            <a:off x="3672160" y="1152178"/>
            <a:ext cx="3024089" cy="420970"/>
          </a:xfrm>
          <a:prstGeom prst="rect">
            <a:avLst/>
          </a:prstGeom>
          <a:solidFill>
            <a:schemeClr val="bg1">
              <a:lumMod val="50000"/>
            </a:schemeClr>
          </a:solidFill>
          <a:ln w="6350" algn="ctr">
            <a:noFill/>
            <a:round/>
            <a:headEnd/>
            <a:tailEnd/>
          </a:ln>
        </p:spPr>
        <p:txBody>
          <a:bodyPr lIns="89780" tIns="44889" rIns="89780" bIns="44889" rtlCol="0" anchor="ct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Politique de rémunération / indemnitaire</a:t>
            </a:r>
          </a:p>
        </p:txBody>
      </p:sp>
      <p:sp>
        <p:nvSpPr>
          <p:cNvPr id="16" name="Rectangle 15">
            <a:extLst>
              <a:ext uri="{FF2B5EF4-FFF2-40B4-BE49-F238E27FC236}">
                <a16:creationId xmlns:a16="http://schemas.microsoft.com/office/drawing/2014/main" id="{9DDEF183-88AB-419D-8B53-D87683A72D9D}"/>
              </a:ext>
            </a:extLst>
          </p:cNvPr>
          <p:cNvSpPr/>
          <p:nvPr/>
        </p:nvSpPr>
        <p:spPr bwMode="auto">
          <a:xfrm>
            <a:off x="3672160" y="1656235"/>
            <a:ext cx="3024089" cy="4752527"/>
          </a:xfrm>
          <a:prstGeom prst="rect">
            <a:avLst/>
          </a:prstGeom>
          <a:solidFill>
            <a:srgbClr val="F5F5F5"/>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une grille de rémunération générale pour les contractuels et une grille spécifique pour les métiers sous tension</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#4</a:t>
            </a:r>
            <a:r>
              <a:rPr lang="fr-FR" sz="1200" kern="0" dirty="0">
                <a:latin typeface="Arial" pitchFamily="34" charset="0"/>
              </a:rPr>
              <a:t> : projet de rénovation du cadre de gestion établi pour les contractuels vers une définition de niveaux plus souples</a:t>
            </a:r>
            <a:endParaRPr lang="fr-FR" sz="1200" kern="0" dirty="0">
              <a:solidFill>
                <a:prstClr val="black"/>
              </a:solidFill>
              <a:latin typeface="Arial" pitchFamily="34" charset="0"/>
            </a:endParaRPr>
          </a:p>
        </p:txBody>
      </p:sp>
      <p:sp>
        <p:nvSpPr>
          <p:cNvPr id="19" name="Rectangle 18">
            <a:extLst>
              <a:ext uri="{FF2B5EF4-FFF2-40B4-BE49-F238E27FC236}">
                <a16:creationId xmlns:a16="http://schemas.microsoft.com/office/drawing/2014/main" id="{CAD42350-C653-470F-8DF7-C4ECD5955EAB}"/>
              </a:ext>
            </a:extLst>
          </p:cNvPr>
          <p:cNvSpPr/>
          <p:nvPr/>
        </p:nvSpPr>
        <p:spPr bwMode="auto">
          <a:xfrm>
            <a:off x="6768504" y="1152178"/>
            <a:ext cx="3024089" cy="420970"/>
          </a:xfrm>
          <a:prstGeom prst="rect">
            <a:avLst/>
          </a:prstGeom>
          <a:solidFill>
            <a:schemeClr val="accent3"/>
          </a:solidFill>
          <a:ln w="6350" algn="ctr">
            <a:noFill/>
            <a:round/>
            <a:headEnd/>
            <a:tailEnd/>
          </a:ln>
        </p:spPr>
        <p:txBody>
          <a:bodyPr lIns="89780" tIns="44889" rIns="89780" bIns="44889" rtlCol="0" anchor="ctr"/>
          <a:lstStyle/>
          <a:p>
            <a:pPr marR="0" algn="ctr" defTabSz="970541" eaLnBrk="1" fontAlgn="auto" latinLnBrk="0" hangingPunct="1">
              <a:lnSpc>
                <a:spcPct val="100000"/>
              </a:lnSpc>
              <a:spcBef>
                <a:spcPts val="300"/>
              </a:spcBef>
              <a:spcAft>
                <a:spcPts val="0"/>
              </a:spcAft>
              <a:buClr>
                <a:srgbClr val="004167"/>
              </a:buClr>
              <a:buSzPts val="1200"/>
              <a:tabLst/>
            </a:pPr>
            <a:r>
              <a:rPr lang="fr-FR" sz="1200" b="1" kern="0" dirty="0">
                <a:solidFill>
                  <a:schemeClr val="bg1"/>
                </a:solidFill>
                <a:latin typeface="Arial" pitchFamily="34" charset="0"/>
              </a:rPr>
              <a:t>Recrutement et concours</a:t>
            </a:r>
          </a:p>
        </p:txBody>
      </p:sp>
      <p:sp>
        <p:nvSpPr>
          <p:cNvPr id="20" name="Rectangle 19">
            <a:extLst>
              <a:ext uri="{FF2B5EF4-FFF2-40B4-BE49-F238E27FC236}">
                <a16:creationId xmlns:a16="http://schemas.microsoft.com/office/drawing/2014/main" id="{5BE2549C-A98F-4EE7-BA8D-6324B1CF4741}"/>
              </a:ext>
            </a:extLst>
          </p:cNvPr>
          <p:cNvSpPr/>
          <p:nvPr/>
        </p:nvSpPr>
        <p:spPr bwMode="auto">
          <a:xfrm>
            <a:off x="6768504" y="1656235"/>
            <a:ext cx="3024089" cy="4752527"/>
          </a:xfrm>
          <a:prstGeom prst="rect">
            <a:avLst/>
          </a:prstGeom>
          <a:solidFill>
            <a:schemeClr val="accent3">
              <a:lumMod val="20000"/>
              <a:lumOff val="80000"/>
            </a:schemeClr>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mise en place d’un dispositif de mobilité « au fil de l’eau » pour les agents de l’administration centrale</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#2,3,4</a:t>
            </a:r>
            <a:r>
              <a:rPr lang="fr-FR" sz="1200" kern="0" dirty="0">
                <a:latin typeface="Arial" pitchFamily="34" charset="0"/>
              </a:rPr>
              <a:t> : exonération du passage en CAP pour certains postes spécifiques</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développement des recrutements sur titre (dossier et entretien)</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gestion des concours au niveau des services déconcentrés pour les </a:t>
            </a:r>
            <a:r>
              <a:rPr lang="fr-FR" sz="1200" kern="0" dirty="0" err="1">
                <a:latin typeface="Arial" pitchFamily="34" charset="0"/>
              </a:rPr>
              <a:t>Cat.C</a:t>
            </a:r>
            <a:endParaRPr lang="fr-FR" sz="1200" kern="0" dirty="0">
              <a:solidFill>
                <a:prstClr val="black"/>
              </a:solidFill>
              <a:latin typeface="Arial" pitchFamily="34" charset="0"/>
            </a:endParaRPr>
          </a:p>
          <a:p>
            <a:pPr marL="171450" marR="0" lvl="1" indent="-171450" algn="just" defTabSz="970541" eaLnBrk="1" fontAlgn="auto" latinLnBrk="0" hangingPunct="1">
              <a:lnSpc>
                <a:spcPct val="100000"/>
              </a:lnSpc>
              <a:spcBef>
                <a:spcPts val="300"/>
              </a:spcBef>
              <a:spcAft>
                <a:spcPts val="0"/>
              </a:spcAft>
              <a:buClr>
                <a:srgbClr val="004167"/>
              </a:buClr>
              <a:buSzPts val="1200"/>
              <a:buFontTx/>
              <a:buChar char="-"/>
              <a:tabLst/>
            </a:pPr>
            <a:endParaRPr lang="fr-FR" sz="1200" kern="0" dirty="0">
              <a:latin typeface="Arial" pitchFamily="34" charset="0"/>
            </a:endParaRPr>
          </a:p>
        </p:txBody>
      </p:sp>
      <p:graphicFrame>
        <p:nvGraphicFramePr>
          <p:cNvPr id="24" name="Tableau 23">
            <a:extLst>
              <a:ext uri="{FF2B5EF4-FFF2-40B4-BE49-F238E27FC236}">
                <a16:creationId xmlns:a16="http://schemas.microsoft.com/office/drawing/2014/main" id="{3E7C1681-7815-4F51-8908-223367EC04D6}"/>
              </a:ext>
            </a:extLst>
          </p:cNvPr>
          <p:cNvGraphicFramePr>
            <a:graphicFrameLocks noGrp="1"/>
          </p:cNvGraphicFramePr>
          <p:nvPr>
            <p:extLst>
              <p:ext uri="{D42A27DB-BD31-4B8C-83A1-F6EECF244321}">
                <p14:modId xmlns:p14="http://schemas.microsoft.com/office/powerpoint/2010/main" val="4116292285"/>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1" i="0" dirty="0">
                          <a:solidFill>
                            <a:schemeClr val="tx2"/>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142435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3.3. Synthèse des points clés issus du parangonnage</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15</a:t>
            </a:fld>
            <a:endParaRPr lang="en-GB" dirty="0">
              <a:solidFill>
                <a:prstClr val="black"/>
              </a:solidFill>
            </a:endParaRPr>
          </a:p>
        </p:txBody>
      </p:sp>
      <p:sp>
        <p:nvSpPr>
          <p:cNvPr id="11" name="ZoneTexte 10">
            <a:extLst>
              <a:ext uri="{FF2B5EF4-FFF2-40B4-BE49-F238E27FC236}">
                <a16:creationId xmlns:a16="http://schemas.microsoft.com/office/drawing/2014/main" id="{30F6CCA5-162F-435F-8FBA-584CCA7180CD}"/>
              </a:ext>
            </a:extLst>
          </p:cNvPr>
          <p:cNvSpPr txBox="1"/>
          <p:nvPr/>
        </p:nvSpPr>
        <p:spPr bwMode="auto">
          <a:xfrm>
            <a:off x="405777" y="720130"/>
            <a:ext cx="9230097" cy="310608"/>
          </a:xfrm>
          <a:prstGeom prst="rect">
            <a:avLst/>
          </a:prstGeom>
          <a:noFill/>
        </p:spPr>
        <p:txBody>
          <a:bodyPr wrap="square" lIns="94244" tIns="47122" rIns="94244" bIns="47122" rtlCol="0">
            <a:spAutoFit/>
          </a:bodyPr>
          <a:lstStyle/>
          <a:p>
            <a:pPr algn="just"/>
            <a:r>
              <a:rPr lang="fr-FR" sz="1400" i="1" dirty="0">
                <a:solidFill>
                  <a:srgbClr val="C00000"/>
                </a:solidFill>
              </a:rPr>
              <a:t>Spécificités des autres Ministères</a:t>
            </a:r>
          </a:p>
        </p:txBody>
      </p:sp>
      <p:sp>
        <p:nvSpPr>
          <p:cNvPr id="13" name="Rectangle 12">
            <a:extLst>
              <a:ext uri="{FF2B5EF4-FFF2-40B4-BE49-F238E27FC236}">
                <a16:creationId xmlns:a16="http://schemas.microsoft.com/office/drawing/2014/main" id="{9F8BA737-603E-402B-A6E7-BDAD49F6B638}"/>
              </a:ext>
            </a:extLst>
          </p:cNvPr>
          <p:cNvSpPr/>
          <p:nvPr/>
        </p:nvSpPr>
        <p:spPr bwMode="auto">
          <a:xfrm>
            <a:off x="575816" y="1193167"/>
            <a:ext cx="3024089" cy="463067"/>
          </a:xfrm>
          <a:prstGeom prst="rect">
            <a:avLst/>
          </a:prstGeom>
          <a:solidFill>
            <a:schemeClr val="bg1">
              <a:lumMod val="50000"/>
            </a:schemeClr>
          </a:solidFill>
          <a:ln w="6350" algn="ctr">
            <a:noFill/>
            <a:round/>
            <a:headEnd/>
            <a:tailEnd/>
          </a:ln>
        </p:spPr>
        <p:txBody>
          <a:bodyPr lIns="89780" tIns="44889" rIns="89780" bIns="44889" rtlCol="0" anchor="ct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Pilotage de l’activité</a:t>
            </a:r>
          </a:p>
        </p:txBody>
      </p:sp>
      <p:sp>
        <p:nvSpPr>
          <p:cNvPr id="14" name="Rectangle 13">
            <a:extLst>
              <a:ext uri="{FF2B5EF4-FFF2-40B4-BE49-F238E27FC236}">
                <a16:creationId xmlns:a16="http://schemas.microsoft.com/office/drawing/2014/main" id="{68DCCECE-4D6E-4AA9-872B-B5924A4CEDA5}"/>
              </a:ext>
            </a:extLst>
          </p:cNvPr>
          <p:cNvSpPr/>
          <p:nvPr/>
        </p:nvSpPr>
        <p:spPr bwMode="auto">
          <a:xfrm>
            <a:off x="575816" y="1728242"/>
            <a:ext cx="3024089" cy="4752528"/>
          </a:xfrm>
          <a:prstGeom prst="rect">
            <a:avLst/>
          </a:prstGeom>
          <a:solidFill>
            <a:srgbClr val="F5F5F5"/>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mise en place d’un projet de service et d’une charte de la DRH</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projet de mise en place d’un « Hub RH » ouvert aux bureaux RH de proximité pour saisine de la DRH et suivi des sollicitations</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#4</a:t>
            </a:r>
            <a:r>
              <a:rPr lang="fr-FR" sz="1200" kern="0" dirty="0">
                <a:latin typeface="Arial" pitchFamily="34" charset="0"/>
              </a:rPr>
              <a:t> : utilisation limitée de </a:t>
            </a:r>
            <a:r>
              <a:rPr lang="fr-FR" sz="1200" kern="0" dirty="0" err="1">
                <a:latin typeface="Arial" pitchFamily="34" charset="0"/>
              </a:rPr>
              <a:t>RenoiRH</a:t>
            </a:r>
            <a:endParaRPr lang="fr-FR" sz="1200" kern="0" dirty="0">
              <a:latin typeface="Arial" pitchFamily="34" charset="0"/>
            </a:endParaRP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#4</a:t>
            </a:r>
            <a:r>
              <a:rPr lang="fr-FR" sz="1200" kern="0" dirty="0">
                <a:latin typeface="Arial" pitchFamily="34" charset="0"/>
              </a:rPr>
              <a:t> : volonté de travailler avec les autres Ministères pour se « </a:t>
            </a:r>
            <a:r>
              <a:rPr lang="fr-FR" sz="1200" kern="0" dirty="0" err="1">
                <a:latin typeface="Arial" pitchFamily="34" charset="0"/>
              </a:rPr>
              <a:t>benchmarker</a:t>
            </a:r>
            <a:r>
              <a:rPr lang="fr-FR" sz="1200" kern="0" dirty="0">
                <a:latin typeface="Arial" pitchFamily="34" charset="0"/>
              </a:rPr>
              <a:t> » sur des thématiques telles que l’assistance utilisateur, la mise en œuvre du portail agent, la gestion intégrée de la GA paie. </a:t>
            </a:r>
          </a:p>
          <a:p>
            <a:pPr marL="171450" lvl="1" indent="-171450" algn="just" defTabSz="970541" fontAlgn="auto">
              <a:spcBef>
                <a:spcPts val="300"/>
              </a:spcBef>
              <a:spcAft>
                <a:spcPts val="0"/>
              </a:spcAft>
              <a:buClr>
                <a:srgbClr val="004167"/>
              </a:buClr>
              <a:buSzPts val="1200"/>
              <a:buFontTx/>
              <a:buChar char="-"/>
            </a:pPr>
            <a:endParaRPr lang="fr-FR" sz="1200" kern="0" dirty="0">
              <a:latin typeface="Arial" pitchFamily="34" charset="0"/>
            </a:endParaRPr>
          </a:p>
        </p:txBody>
      </p:sp>
      <p:sp>
        <p:nvSpPr>
          <p:cNvPr id="17" name="Rectangle 16">
            <a:extLst>
              <a:ext uri="{FF2B5EF4-FFF2-40B4-BE49-F238E27FC236}">
                <a16:creationId xmlns:a16="http://schemas.microsoft.com/office/drawing/2014/main" id="{A38DE27E-B261-4465-B45C-A36301222EC7}"/>
              </a:ext>
            </a:extLst>
          </p:cNvPr>
          <p:cNvSpPr/>
          <p:nvPr/>
        </p:nvSpPr>
        <p:spPr bwMode="auto">
          <a:xfrm>
            <a:off x="3672160" y="1193167"/>
            <a:ext cx="3024089" cy="463067"/>
          </a:xfrm>
          <a:prstGeom prst="rect">
            <a:avLst/>
          </a:prstGeom>
          <a:solidFill>
            <a:schemeClr val="accent3"/>
          </a:solidFill>
          <a:ln w="6350" algn="ctr">
            <a:noFill/>
            <a:round/>
            <a:headEnd/>
            <a:tailEnd/>
          </a:ln>
        </p:spPr>
        <p:txBody>
          <a:bodyPr lIns="89780" tIns="44889" rIns="89780" bIns="44889" rtlCol="0" anchor="ctr"/>
          <a:lstStyle/>
          <a:p>
            <a:pPr marR="0" algn="ctr" defTabSz="970541" eaLnBrk="1" fontAlgn="auto" latinLnBrk="0" hangingPunct="1">
              <a:lnSpc>
                <a:spcPct val="100000"/>
              </a:lnSpc>
              <a:spcBef>
                <a:spcPts val="300"/>
              </a:spcBef>
              <a:spcAft>
                <a:spcPts val="0"/>
              </a:spcAft>
              <a:buClr>
                <a:srgbClr val="004167"/>
              </a:buClr>
              <a:buSzPts val="1200"/>
              <a:tabLst/>
            </a:pPr>
            <a:r>
              <a:rPr lang="fr-FR" sz="1200" b="1" kern="0" dirty="0">
                <a:solidFill>
                  <a:schemeClr val="bg1"/>
                </a:solidFill>
                <a:latin typeface="Arial" pitchFamily="34" charset="0"/>
              </a:rPr>
              <a:t>GPEC et accompagnement des parcours</a:t>
            </a:r>
          </a:p>
        </p:txBody>
      </p:sp>
      <p:sp>
        <p:nvSpPr>
          <p:cNvPr id="18" name="Rectangle 17">
            <a:extLst>
              <a:ext uri="{FF2B5EF4-FFF2-40B4-BE49-F238E27FC236}">
                <a16:creationId xmlns:a16="http://schemas.microsoft.com/office/drawing/2014/main" id="{BF75F398-B9D7-4FFA-AFF2-A3ADDEBA1985}"/>
              </a:ext>
            </a:extLst>
          </p:cNvPr>
          <p:cNvSpPr/>
          <p:nvPr/>
        </p:nvSpPr>
        <p:spPr bwMode="auto">
          <a:xfrm>
            <a:off x="3672160" y="1728242"/>
            <a:ext cx="3024089" cy="4752528"/>
          </a:xfrm>
          <a:prstGeom prst="rect">
            <a:avLst/>
          </a:prstGeom>
          <a:solidFill>
            <a:schemeClr val="accent3">
              <a:lumMod val="20000"/>
              <a:lumOff val="80000"/>
            </a:schemeClr>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#2,3</a:t>
            </a:r>
            <a:r>
              <a:rPr lang="fr-FR" sz="1200" kern="0" dirty="0">
                <a:latin typeface="Arial" pitchFamily="34" charset="0"/>
              </a:rPr>
              <a:t> : chantiers prospectifs engagés sur les filières techniques notamment</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#3</a:t>
            </a:r>
            <a:r>
              <a:rPr lang="fr-FR" sz="1200" kern="0" dirty="0">
                <a:latin typeface="Arial" pitchFamily="34" charset="0"/>
              </a:rPr>
              <a:t> : réseau de 35 IGAPS au sein des services déconcentrés </a:t>
            </a:r>
            <a:r>
              <a:rPr lang="fr-FR" sz="1200" kern="0" dirty="0">
                <a:latin typeface="Arial" pitchFamily="34" charset="0"/>
                <a:sym typeface="Wingdings" panose="05000000000000000000" pitchFamily="2" charset="2"/>
              </a:rPr>
              <a:t> </a:t>
            </a:r>
            <a:r>
              <a:rPr lang="fr-FR" sz="1200" kern="0" dirty="0">
                <a:latin typeface="Arial" pitchFamily="34" charset="0"/>
              </a:rPr>
              <a:t>relais du SRH sur le suivi des agents et des structures au niveau local (conseil carrière, proposition de promotion, coordination indemnitaire, etc.)</a:t>
            </a:r>
          </a:p>
        </p:txBody>
      </p:sp>
      <p:sp>
        <p:nvSpPr>
          <p:cNvPr id="21" name="Rectangle 20">
            <a:extLst>
              <a:ext uri="{FF2B5EF4-FFF2-40B4-BE49-F238E27FC236}">
                <a16:creationId xmlns:a16="http://schemas.microsoft.com/office/drawing/2014/main" id="{A5D2C78F-5743-4351-8335-0021EF450C31}"/>
              </a:ext>
            </a:extLst>
          </p:cNvPr>
          <p:cNvSpPr/>
          <p:nvPr/>
        </p:nvSpPr>
        <p:spPr bwMode="auto">
          <a:xfrm>
            <a:off x="6768504" y="1193167"/>
            <a:ext cx="3024089" cy="463067"/>
          </a:xfrm>
          <a:prstGeom prst="rect">
            <a:avLst/>
          </a:prstGeom>
          <a:solidFill>
            <a:schemeClr val="bg1">
              <a:lumMod val="50000"/>
            </a:schemeClr>
          </a:solidFill>
          <a:ln w="6350" algn="ctr">
            <a:noFill/>
            <a:round/>
            <a:headEnd/>
            <a:tailEnd/>
          </a:ln>
        </p:spPr>
        <p:txBody>
          <a:bodyPr lIns="89780" tIns="44889" rIns="89780" bIns="44889" rtlCol="0" anchor="ctr"/>
          <a:lstStyle/>
          <a:p>
            <a:pPr algn="ctr" defTabSz="970541" fontAlgn="auto">
              <a:spcBef>
                <a:spcPts val="300"/>
              </a:spcBef>
              <a:spcAft>
                <a:spcPts val="0"/>
              </a:spcAft>
              <a:buClr>
                <a:srgbClr val="004167"/>
              </a:buClr>
              <a:buSzPts val="1200"/>
            </a:pPr>
            <a:r>
              <a:rPr lang="fr-FR" sz="1200" b="1" kern="0" dirty="0">
                <a:solidFill>
                  <a:schemeClr val="bg1"/>
                </a:solidFill>
                <a:latin typeface="Arial" pitchFamily="34" charset="0"/>
              </a:rPr>
              <a:t>Dialogue social</a:t>
            </a:r>
          </a:p>
        </p:txBody>
      </p:sp>
      <p:sp>
        <p:nvSpPr>
          <p:cNvPr id="23" name="Rectangle 22">
            <a:extLst>
              <a:ext uri="{FF2B5EF4-FFF2-40B4-BE49-F238E27FC236}">
                <a16:creationId xmlns:a16="http://schemas.microsoft.com/office/drawing/2014/main" id="{D64C4F9C-0E0D-41C0-B410-8FD7676C15FF}"/>
              </a:ext>
            </a:extLst>
          </p:cNvPr>
          <p:cNvSpPr/>
          <p:nvPr/>
        </p:nvSpPr>
        <p:spPr bwMode="auto">
          <a:xfrm>
            <a:off x="6768504" y="1728242"/>
            <a:ext cx="3024089" cy="4752528"/>
          </a:xfrm>
          <a:prstGeom prst="rect">
            <a:avLst/>
          </a:prstGeom>
          <a:solidFill>
            <a:srgbClr val="F5F5F5"/>
          </a:solidFill>
          <a:ln w="6350" algn="ctr">
            <a:noFill/>
            <a:round/>
            <a:headEnd/>
            <a:tailEnd/>
          </a:ln>
        </p:spPr>
        <p:txBody>
          <a:bodyPr lIns="89780" tIns="44889" rIns="89780" bIns="44889" rtlCol="0" anchor="t"/>
          <a:lstStyle/>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#2,3,4</a:t>
            </a:r>
            <a:r>
              <a:rPr lang="fr-FR" sz="1200" kern="0" dirty="0">
                <a:latin typeface="Arial" pitchFamily="34" charset="0"/>
              </a:rPr>
              <a:t> : poids du dialogue social perçu comme important pour tous les Ministères</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réduction des prérogatives des CAP sur certaines situations individuelles</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#2</a:t>
            </a:r>
            <a:r>
              <a:rPr lang="fr-FR" sz="1200" kern="0" dirty="0">
                <a:latin typeface="Arial" pitchFamily="34" charset="0"/>
              </a:rPr>
              <a:t> : mobilisation du management maitrisé au niveau des CAP (à l’inverse du Ministère #3 par exemple)</a:t>
            </a:r>
          </a:p>
          <a:p>
            <a:pPr marL="171450" lvl="1" indent="-171450" algn="just" defTabSz="970541" fontAlgn="auto">
              <a:spcBef>
                <a:spcPts val="300"/>
              </a:spcBef>
              <a:spcAft>
                <a:spcPts val="0"/>
              </a:spcAft>
              <a:buClr>
                <a:srgbClr val="004167"/>
              </a:buClr>
              <a:buSzPts val="1200"/>
              <a:buFontTx/>
              <a:buChar char="-"/>
            </a:pPr>
            <a:r>
              <a:rPr lang="fr-FR" sz="1200" b="1" kern="0" dirty="0">
                <a:latin typeface="Arial" pitchFamily="34" charset="0"/>
              </a:rPr>
              <a:t>Ministère #4</a:t>
            </a:r>
            <a:r>
              <a:rPr lang="fr-FR" sz="1200" kern="0" dirty="0">
                <a:latin typeface="Arial" pitchFamily="34" charset="0"/>
              </a:rPr>
              <a:t> : travaux de simplification engagés </a:t>
            </a:r>
            <a:r>
              <a:rPr lang="fr-FR" sz="1200" kern="0" dirty="0">
                <a:latin typeface="Arial" pitchFamily="34" charset="0"/>
                <a:sym typeface="Wingdings" panose="05000000000000000000" pitchFamily="2" charset="2"/>
              </a:rPr>
              <a:t> (i) de 4 à 1 CCP pour les contractuels ; (ii) fusion de 2 CHSCT commun à deux directions ; (iii) passage de 11 à 2 commissions d’action sociale</a:t>
            </a:r>
            <a:endParaRPr lang="fr-FR" sz="1200" kern="0" dirty="0">
              <a:latin typeface="Arial" pitchFamily="34" charset="0"/>
            </a:endParaRPr>
          </a:p>
          <a:p>
            <a:pPr marL="171450" lvl="1" indent="-171450" algn="just" defTabSz="970541" fontAlgn="auto">
              <a:spcBef>
                <a:spcPts val="300"/>
              </a:spcBef>
              <a:spcAft>
                <a:spcPts val="0"/>
              </a:spcAft>
              <a:buClr>
                <a:srgbClr val="004167"/>
              </a:buClr>
              <a:buSzPts val="1200"/>
              <a:buFontTx/>
              <a:buChar char="-"/>
            </a:pPr>
            <a:endParaRPr lang="fr-FR" sz="1200" kern="0" dirty="0">
              <a:latin typeface="Arial" pitchFamily="34" charset="0"/>
            </a:endParaRPr>
          </a:p>
        </p:txBody>
      </p:sp>
      <p:graphicFrame>
        <p:nvGraphicFramePr>
          <p:cNvPr id="24" name="Tableau 23">
            <a:extLst>
              <a:ext uri="{FF2B5EF4-FFF2-40B4-BE49-F238E27FC236}">
                <a16:creationId xmlns:a16="http://schemas.microsoft.com/office/drawing/2014/main" id="{3E7C1681-7815-4F51-8908-223367EC04D6}"/>
              </a:ext>
            </a:extLst>
          </p:cNvPr>
          <p:cNvGraphicFramePr>
            <a:graphicFrameLocks noGrp="1"/>
          </p:cNvGraphicFramePr>
          <p:nvPr>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1" i="0" dirty="0">
                          <a:solidFill>
                            <a:schemeClr val="tx2"/>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162292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67010" y="1584226"/>
            <a:ext cx="8477758" cy="395992"/>
          </a:xfrm>
          <a:prstGeom prst="rect">
            <a:avLst/>
          </a:prstGeom>
          <a:solidFill>
            <a:srgbClr val="BBADA2"/>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b="1" dirty="0">
                <a:solidFill>
                  <a:schemeClr val="tx2"/>
                </a:solidFill>
              </a:rPr>
              <a:t>Partie I : Etat des lieux</a:t>
            </a:r>
            <a:r>
              <a:rPr lang="fr-FR" i="1" dirty="0">
                <a:solidFill>
                  <a:schemeClr val="tx2"/>
                </a:solidFill>
              </a:rPr>
              <a:t>						page 3</a:t>
            </a:r>
          </a:p>
        </p:txBody>
      </p:sp>
      <p:sp>
        <p:nvSpPr>
          <p:cNvPr id="2" name="Titre 1"/>
          <p:cNvSpPr>
            <a:spLocks noGrp="1"/>
          </p:cNvSpPr>
          <p:nvPr>
            <p:ph type="title"/>
          </p:nvPr>
        </p:nvSpPr>
        <p:spPr/>
        <p:txBody>
          <a:bodyPr/>
          <a:lstStyle/>
          <a:p>
            <a:r>
              <a:rPr lang="fr-FR" sz="2000" dirty="0">
                <a:solidFill>
                  <a:schemeClr val="bg2"/>
                </a:solidFill>
                <a:latin typeface="Calibri" panose="020F0502020204030204" pitchFamily="34" charset="0"/>
              </a:rPr>
              <a:t>SOMMAIRE GENERAL</a:t>
            </a:r>
            <a:endParaRPr lang="fr-FR" sz="2000" dirty="0">
              <a:solidFill>
                <a:schemeClr val="bg2"/>
              </a:solidFill>
            </a:endParaRPr>
          </a:p>
        </p:txBody>
      </p:sp>
      <p:sp>
        <p:nvSpPr>
          <p:cNvPr id="8" name="Rectangle 7"/>
          <p:cNvSpPr/>
          <p:nvPr/>
        </p:nvSpPr>
        <p:spPr>
          <a:xfrm>
            <a:off x="667010" y="2493193"/>
            <a:ext cx="8477758" cy="395992"/>
          </a:xfrm>
          <a:prstGeom prst="rect">
            <a:avLst/>
          </a:prstGeom>
          <a:solidFill>
            <a:srgbClr val="BBADA2"/>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b="1" dirty="0">
                <a:solidFill>
                  <a:schemeClr val="tx2"/>
                </a:solidFill>
              </a:rPr>
              <a:t>Partie II : Diagnostic</a:t>
            </a:r>
            <a:r>
              <a:rPr lang="fr-FR" i="1" dirty="0">
                <a:solidFill>
                  <a:schemeClr val="tx2"/>
                </a:solidFill>
              </a:rPr>
              <a:t>						page 6</a:t>
            </a:r>
          </a:p>
        </p:txBody>
      </p:sp>
      <p:sp>
        <p:nvSpPr>
          <p:cNvPr id="3" name="Espace réservé du numéro de diapositive 2">
            <a:extLst>
              <a:ext uri="{FF2B5EF4-FFF2-40B4-BE49-F238E27FC236}">
                <a16:creationId xmlns:a16="http://schemas.microsoft.com/office/drawing/2014/main" id="{1AB13C23-6C8F-4C5D-A94C-2B8B93AC8187}"/>
              </a:ext>
            </a:extLst>
          </p:cNvPr>
          <p:cNvSpPr>
            <a:spLocks noGrp="1"/>
          </p:cNvSpPr>
          <p:nvPr>
            <p:ph type="sldNum" sz="quarter" idx="4"/>
          </p:nvPr>
        </p:nvSpPr>
        <p:spPr/>
        <p:txBody>
          <a:bodyPr/>
          <a:lstStyle/>
          <a:p>
            <a:fld id="{6E45CC93-4638-4233-B9BC-972767238533}" type="slidenum">
              <a:rPr lang="en-GB" smtClean="0">
                <a:solidFill>
                  <a:prstClr val="black"/>
                </a:solidFill>
              </a:rPr>
              <a:pPr/>
              <a:t>2</a:t>
            </a:fld>
            <a:endParaRPr lang="en-GB" dirty="0">
              <a:solidFill>
                <a:prstClr val="black"/>
              </a:solidFill>
            </a:endParaRPr>
          </a:p>
        </p:txBody>
      </p:sp>
      <p:sp>
        <p:nvSpPr>
          <p:cNvPr id="10" name="Rectangle 9">
            <a:extLst>
              <a:ext uri="{FF2B5EF4-FFF2-40B4-BE49-F238E27FC236}">
                <a16:creationId xmlns:a16="http://schemas.microsoft.com/office/drawing/2014/main" id="{7DEE3BA5-55E7-4F01-A20D-D0080518947E}"/>
              </a:ext>
            </a:extLst>
          </p:cNvPr>
          <p:cNvSpPr/>
          <p:nvPr/>
        </p:nvSpPr>
        <p:spPr>
          <a:xfrm>
            <a:off x="667010" y="3402160"/>
            <a:ext cx="8477758" cy="395992"/>
          </a:xfrm>
          <a:prstGeom prst="rect">
            <a:avLst/>
          </a:prstGeom>
          <a:solidFill>
            <a:srgbClr val="BBADA2"/>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b="1" dirty="0">
                <a:solidFill>
                  <a:schemeClr val="tx2"/>
                </a:solidFill>
              </a:rPr>
              <a:t>Partie III : Parangonnage</a:t>
            </a:r>
            <a:r>
              <a:rPr lang="fr-FR" i="1" dirty="0">
                <a:solidFill>
                  <a:schemeClr val="tx2"/>
                </a:solidFill>
              </a:rPr>
              <a:t>					page 12</a:t>
            </a:r>
          </a:p>
        </p:txBody>
      </p:sp>
    </p:spTree>
    <p:extLst>
      <p:ext uri="{BB962C8B-B14F-4D97-AF65-F5344CB8AC3E}">
        <p14:creationId xmlns:p14="http://schemas.microsoft.com/office/powerpoint/2010/main" val="1408399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800" b="0" i="1" dirty="0">
                <a:solidFill>
                  <a:schemeClr val="accent3"/>
                </a:solidFill>
                <a:cs typeface="Arial" panose="020B0604020202020204" pitchFamily="34" charset="0"/>
              </a:rPr>
              <a:t>1.1. Contexte, démarche et objectifs</a:t>
            </a:r>
            <a:endParaRPr lang="fr-FR" sz="1800" i="1" dirty="0">
              <a:solidFill>
                <a:schemeClr val="accent3"/>
              </a:solidFill>
              <a:cs typeface="Arial" panose="020B0604020202020204" pitchFamily="34" charset="0"/>
            </a:endParaRPr>
          </a:p>
        </p:txBody>
      </p:sp>
      <p:sp>
        <p:nvSpPr>
          <p:cNvPr id="4" name="Espace réservé du texte 3">
            <a:extLst>
              <a:ext uri="{FF2B5EF4-FFF2-40B4-BE49-F238E27FC236}">
                <a16:creationId xmlns:a16="http://schemas.microsoft.com/office/drawing/2014/main" id="{26A58947-8A9E-4F95-873D-673B49E70909}"/>
              </a:ext>
            </a:extLst>
          </p:cNvPr>
          <p:cNvSpPr txBox="1">
            <a:spLocks/>
          </p:cNvSpPr>
          <p:nvPr/>
        </p:nvSpPr>
        <p:spPr>
          <a:xfrm>
            <a:off x="353628" y="916701"/>
            <a:ext cx="9426895" cy="542926"/>
          </a:xfrm>
          <a:prstGeom prst="rect">
            <a:avLst/>
          </a:prstGeom>
        </p:spPr>
        <p:txBody>
          <a:bodyPr anchor="ctr" anchorCtr="0"/>
          <a:lstStyle>
            <a:lvl1pPr marL="0" indent="0" algn="l" defTabSz="928569" rtl="0" eaLnBrk="1" latinLnBrk="0" hangingPunct="1">
              <a:lnSpc>
                <a:spcPct val="100000"/>
              </a:lnSpc>
              <a:spcBef>
                <a:spcPts val="0"/>
              </a:spcBef>
              <a:spcAft>
                <a:spcPts val="0"/>
              </a:spcAft>
              <a:buFont typeface="Arial" pitchFamily="34" charset="0"/>
              <a:buNone/>
              <a:defRPr sz="1200" kern="1200">
                <a:solidFill>
                  <a:schemeClr val="tx1"/>
                </a:solidFill>
                <a:latin typeface="+mn-lt"/>
                <a:ea typeface="+mn-ea"/>
                <a:cs typeface="+mn-cs"/>
              </a:defRPr>
            </a:lvl1pPr>
            <a:lvl2pPr marL="423154" indent="-168698" algn="l" defTabSz="928569" rtl="0" eaLnBrk="1" latinLnBrk="0" hangingPunct="1">
              <a:lnSpc>
                <a:spcPct val="100000"/>
              </a:lnSpc>
              <a:spcBef>
                <a:spcPts val="0"/>
              </a:spcBef>
              <a:spcAft>
                <a:spcPts val="0"/>
              </a:spcAft>
              <a:buClr>
                <a:schemeClr val="tx2">
                  <a:lumMod val="75000"/>
                </a:schemeClr>
              </a:buClr>
              <a:buFont typeface="Wingdings" pitchFamily="2" charset="2"/>
              <a:buChar char="§"/>
              <a:defRPr sz="1200" kern="1200">
                <a:solidFill>
                  <a:schemeClr val="accent4"/>
                </a:solidFill>
                <a:latin typeface="+mn-lt"/>
                <a:ea typeface="+mn-ea"/>
                <a:cs typeface="+mn-cs"/>
              </a:defRPr>
            </a:lvl2pPr>
            <a:lvl3pPr marL="778622" indent="-95537" algn="l" defTabSz="928569" rtl="0" eaLnBrk="1" latinLnBrk="0" hangingPunct="1">
              <a:lnSpc>
                <a:spcPct val="100000"/>
              </a:lnSpc>
              <a:spcBef>
                <a:spcPts val="0"/>
              </a:spcBef>
              <a:spcAft>
                <a:spcPts val="0"/>
              </a:spcAft>
              <a:buClr>
                <a:srgbClr val="990000"/>
              </a:buClr>
              <a:buFont typeface="Tahoma" pitchFamily="34" charset="0"/>
              <a:buChar char="-"/>
              <a:defRPr sz="1200" kern="1200">
                <a:solidFill>
                  <a:srgbClr val="990000"/>
                </a:solidFill>
                <a:latin typeface="+mn-lt"/>
                <a:ea typeface="+mn-ea"/>
                <a:cs typeface="+mn-cs"/>
              </a:defRPr>
            </a:lvl3pPr>
            <a:lvl4pPr marL="1066372" indent="-129884" algn="l" defTabSz="928569" rtl="0" eaLnBrk="1" latinLnBrk="0" hangingPunct="1">
              <a:lnSpc>
                <a:spcPct val="100000"/>
              </a:lnSpc>
              <a:spcBef>
                <a:spcPts val="0"/>
              </a:spcBef>
              <a:spcAft>
                <a:spcPts val="0"/>
              </a:spcAft>
              <a:buClr>
                <a:srgbClr val="6F508D"/>
              </a:buClr>
              <a:buFont typeface="Arial" pitchFamily="34" charset="0"/>
              <a:buChar char="-"/>
              <a:defRPr sz="1200" kern="1200">
                <a:solidFill>
                  <a:srgbClr val="6F508D"/>
                </a:solidFill>
                <a:latin typeface="+mn-lt"/>
                <a:ea typeface="+mn-ea"/>
                <a:cs typeface="+mn-cs"/>
              </a:defRPr>
            </a:lvl4pPr>
            <a:lvl5pPr marL="1184855" indent="0" algn="l" defTabSz="928569" rtl="0" eaLnBrk="1" latinLnBrk="0" hangingPunct="1">
              <a:lnSpc>
                <a:spcPct val="100000"/>
              </a:lnSpc>
              <a:spcBef>
                <a:spcPts val="0"/>
              </a:spcBef>
              <a:spcAft>
                <a:spcPts val="0"/>
              </a:spcAft>
              <a:buClr>
                <a:schemeClr val="accent2"/>
              </a:buClr>
              <a:buFont typeface="Arial" pitchFamily="34" charset="0"/>
              <a:buNone/>
              <a:defRPr sz="1200" kern="1200">
                <a:solidFill>
                  <a:srgbClr val="BBADA2"/>
                </a:solidFill>
                <a:latin typeface="+mn-lt"/>
                <a:ea typeface="+mn-ea"/>
                <a:cs typeface="+mn-cs"/>
              </a:defRPr>
            </a:lvl5pPr>
            <a:lvl6pPr marL="2553563"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017862"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82139"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946427" indent="-232147" algn="l" defTabSz="928569"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marL="285750" indent="-285750" algn="just" fontAlgn="auto">
              <a:buFont typeface="Wingdings" panose="05000000000000000000" pitchFamily="2" charset="2"/>
              <a:buChar char="§"/>
            </a:pPr>
            <a:endParaRPr lang="fr-FR" sz="1400" b="1" dirty="0">
              <a:solidFill>
                <a:srgbClr val="C00000"/>
              </a:solidFill>
            </a:endParaRPr>
          </a:p>
        </p:txBody>
      </p:sp>
      <p:sp>
        <p:nvSpPr>
          <p:cNvPr id="5" name="Rectangle 4">
            <a:extLst>
              <a:ext uri="{FF2B5EF4-FFF2-40B4-BE49-F238E27FC236}">
                <a16:creationId xmlns:a16="http://schemas.microsoft.com/office/drawing/2014/main" id="{7EB9FCB9-ECBE-4B28-B222-08D6FDFE375F}"/>
              </a:ext>
            </a:extLst>
          </p:cNvPr>
          <p:cNvSpPr/>
          <p:nvPr/>
        </p:nvSpPr>
        <p:spPr>
          <a:xfrm>
            <a:off x="419748" y="1008162"/>
            <a:ext cx="9360122" cy="2751202"/>
          </a:xfrm>
          <a:prstGeom prst="rect">
            <a:avLst/>
          </a:prstGeom>
        </p:spPr>
        <p:txBody>
          <a:bodyPr wrap="square">
            <a:spAutoFit/>
          </a:bodyPr>
          <a:lstStyle/>
          <a:p>
            <a:pPr lvl="0" algn="just">
              <a:spcBef>
                <a:spcPts val="600"/>
              </a:spcBef>
              <a:spcAft>
                <a:spcPts val="600"/>
              </a:spcAft>
            </a:pPr>
            <a:r>
              <a:rPr lang="fr-FR" sz="1400" b="1" i="1" cap="small" dirty="0">
                <a:solidFill>
                  <a:srgbClr val="346A7F"/>
                </a:solidFill>
                <a:latin typeface="Arial"/>
              </a:rPr>
              <a:t>Rappel du contexte et de la démarche</a:t>
            </a:r>
          </a:p>
          <a:p>
            <a:pPr lvl="0" algn="just">
              <a:spcBef>
                <a:spcPts val="600"/>
              </a:spcBef>
            </a:pPr>
            <a:endParaRPr lang="fr-FR" sz="1200" dirty="0">
              <a:solidFill>
                <a:prstClr val="black"/>
              </a:solidFill>
            </a:endParaRPr>
          </a:p>
          <a:p>
            <a:pPr lvl="0" algn="just">
              <a:spcBef>
                <a:spcPts val="600"/>
              </a:spcBef>
            </a:pPr>
            <a:r>
              <a:rPr lang="fr-FR" sz="1200" dirty="0">
                <a:solidFill>
                  <a:prstClr val="black"/>
                </a:solidFill>
              </a:rPr>
              <a:t>Lancé courant septembre dans le cadre du projet AC Stratège, cet audit vise à adopter une démarche alternative, sous la forme d’un audit de la fonction RH afin d’établir un état des lieux objectif et étayé de la fonction RH, avec le regard d’un acteur tiers, aux fins de clarifier l’ambition de la fonction RH, les axes d’amélioration du service et les cibles d’évolution envisageables.</a:t>
            </a:r>
          </a:p>
          <a:p>
            <a:pPr lvl="0" algn="just">
              <a:spcBef>
                <a:spcPts val="600"/>
              </a:spcBef>
            </a:pPr>
            <a:endParaRPr lang="fr-FR" sz="1200" dirty="0">
              <a:solidFill>
                <a:prstClr val="black"/>
              </a:solidFill>
            </a:endParaRPr>
          </a:p>
          <a:p>
            <a:pPr lvl="0" algn="just">
              <a:spcBef>
                <a:spcPts val="600"/>
              </a:spcBef>
            </a:pPr>
            <a:r>
              <a:rPr lang="fr-FR" sz="1200" dirty="0">
                <a:solidFill>
                  <a:prstClr val="black"/>
                </a:solidFill>
              </a:rPr>
              <a:t>Cet audit de la fonction RH s’appuie :</a:t>
            </a:r>
          </a:p>
          <a:p>
            <a:pPr marL="180975" lvl="0" indent="-180975" algn="just">
              <a:lnSpc>
                <a:spcPct val="110000"/>
              </a:lnSpc>
              <a:spcBef>
                <a:spcPts val="600"/>
              </a:spcBef>
              <a:buClr>
                <a:srgbClr val="C00000"/>
              </a:buClr>
              <a:buFont typeface="Wingdings" panose="05000000000000000000" pitchFamily="2" charset="2"/>
              <a:buChar char="§"/>
            </a:pPr>
            <a:r>
              <a:rPr lang="fr-FR" sz="1200" dirty="0">
                <a:solidFill>
                  <a:prstClr val="black"/>
                </a:solidFill>
              </a:rPr>
              <a:t>D’une part la documentation existante et une série d’entretiens réalisés avec les acteurs de la fonction RH du Ministère (Service RH, autorités d’emploi, DRAC et établissement)</a:t>
            </a:r>
          </a:p>
          <a:p>
            <a:pPr marL="180975" lvl="0" indent="-180975" algn="just">
              <a:lnSpc>
                <a:spcPct val="110000"/>
              </a:lnSpc>
              <a:spcBef>
                <a:spcPts val="600"/>
              </a:spcBef>
              <a:buClr>
                <a:srgbClr val="C00000"/>
              </a:buClr>
              <a:buFont typeface="Wingdings" panose="05000000000000000000" pitchFamily="2" charset="2"/>
              <a:buChar char="§"/>
            </a:pPr>
            <a:r>
              <a:rPr lang="fr-FR" sz="1200" dirty="0">
                <a:solidFill>
                  <a:prstClr val="black"/>
                </a:solidFill>
              </a:rPr>
              <a:t>Et d’autre part sur la mise en œuvre d’une démarche d’évaluation au regard des bonnes pratiques et des données de parangonnage auprès de trois autres Ministères.</a:t>
            </a:r>
          </a:p>
        </p:txBody>
      </p:sp>
      <p:sp>
        <p:nvSpPr>
          <p:cNvPr id="9" name="Rectangle 8">
            <a:extLst>
              <a:ext uri="{FF2B5EF4-FFF2-40B4-BE49-F238E27FC236}">
                <a16:creationId xmlns:a16="http://schemas.microsoft.com/office/drawing/2014/main" id="{FFEFB1FE-93CE-42BA-8E7E-8623EB0E206B}"/>
              </a:ext>
            </a:extLst>
          </p:cNvPr>
          <p:cNvSpPr/>
          <p:nvPr/>
        </p:nvSpPr>
        <p:spPr>
          <a:xfrm>
            <a:off x="1339101" y="5267358"/>
            <a:ext cx="7377198" cy="646331"/>
          </a:xfrm>
          <a:prstGeom prst="rect">
            <a:avLst/>
          </a:prstGeom>
        </p:spPr>
        <p:txBody>
          <a:bodyPr>
            <a:spAutoFit/>
          </a:bodyPr>
          <a:lstStyle/>
          <a:p>
            <a:pPr lvl="0" algn="ctr">
              <a:lnSpc>
                <a:spcPct val="150000"/>
              </a:lnSpc>
              <a:buClr>
                <a:srgbClr val="C00000"/>
              </a:buClr>
            </a:pPr>
            <a:r>
              <a:rPr lang="fr-FR" sz="1200" dirty="0">
                <a:solidFill>
                  <a:prstClr val="black"/>
                </a:solidFill>
              </a:rPr>
              <a:t>Recrutement     |     GPEC     |     Dialogue social     |     Accompagnement des parcours professionnels     |     Politique RH et tutelle RH     |     GA et Paie     |     Traitement des exceptions</a:t>
            </a:r>
          </a:p>
        </p:txBody>
      </p:sp>
      <p:cxnSp>
        <p:nvCxnSpPr>
          <p:cNvPr id="10" name="Connecteur droit 9">
            <a:extLst>
              <a:ext uri="{FF2B5EF4-FFF2-40B4-BE49-F238E27FC236}">
                <a16:creationId xmlns:a16="http://schemas.microsoft.com/office/drawing/2014/main" id="{1D3D6D44-2D06-4EC1-8E3C-43F9819923B8}"/>
              </a:ext>
            </a:extLst>
          </p:cNvPr>
          <p:cNvCxnSpPr/>
          <p:nvPr/>
        </p:nvCxnSpPr>
        <p:spPr bwMode="auto">
          <a:xfrm>
            <a:off x="647824" y="5003692"/>
            <a:ext cx="8871386" cy="0"/>
          </a:xfrm>
          <a:prstGeom prst="line">
            <a:avLst/>
          </a:prstGeom>
          <a:solidFill>
            <a:srgbClr val="FFFFFF"/>
          </a:solidFill>
          <a:ln w="19050" cap="flat" cmpd="sng" algn="ctr">
            <a:solidFill>
              <a:srgbClr val="000000"/>
            </a:solidFill>
            <a:prstDash val="solid"/>
            <a:round/>
            <a:headEnd type="none" w="med" len="med"/>
            <a:tailEnd type="none" w="med" len="med"/>
          </a:ln>
          <a:effectLst/>
        </p:spPr>
      </p:cxnSp>
      <p:sp>
        <p:nvSpPr>
          <p:cNvPr id="11" name="Espace réservé du texte 5">
            <a:extLst>
              <a:ext uri="{FF2B5EF4-FFF2-40B4-BE49-F238E27FC236}">
                <a16:creationId xmlns:a16="http://schemas.microsoft.com/office/drawing/2014/main" id="{B96CEEAC-D66C-4881-9540-B2B6021E3687}"/>
              </a:ext>
            </a:extLst>
          </p:cNvPr>
          <p:cNvSpPr txBox="1">
            <a:spLocks/>
          </p:cNvSpPr>
          <p:nvPr/>
        </p:nvSpPr>
        <p:spPr>
          <a:xfrm>
            <a:off x="3114133" y="4824586"/>
            <a:ext cx="3938768" cy="352306"/>
          </a:xfrm>
          <a:prstGeom prst="rect">
            <a:avLst/>
          </a:prstGeom>
          <a:solidFill>
            <a:schemeClr val="bg1"/>
          </a:solidFill>
        </p:spPr>
        <p:txBody>
          <a:bodyPr vert="horz" lIns="0" tIns="45720" rIns="91440" bIns="45720" rtlCol="0">
            <a:noAutofit/>
          </a:bodyPr>
          <a:lstStyle>
            <a:lvl1pPr marL="0" indent="0" algn="l" defTabSz="914400" rtl="0" eaLnBrk="1" latinLnBrk="0" hangingPunct="1">
              <a:lnSpc>
                <a:spcPct val="110000"/>
              </a:lnSpc>
              <a:spcBef>
                <a:spcPts val="600"/>
              </a:spcBef>
              <a:buFont typeface="Arial" panose="020B0604020202020204" pitchFamily="34" charset="0"/>
              <a:buNone/>
              <a:defRPr sz="1200" kern="1200">
                <a:solidFill>
                  <a:schemeClr val="tx1"/>
                </a:solidFill>
                <a:latin typeface="+mn-lt"/>
                <a:ea typeface="+mn-ea"/>
                <a:cs typeface="+mn-cs"/>
              </a:defRPr>
            </a:lvl1pPr>
            <a:lvl2pPr marL="269875" indent="-95250" algn="l" defTabSz="914400" rtl="0" eaLnBrk="1" latinLnBrk="0" hangingPunct="1">
              <a:lnSpc>
                <a:spcPct val="110000"/>
              </a:lnSpc>
              <a:spcBef>
                <a:spcPts val="600"/>
              </a:spcBef>
              <a:buFont typeface="Arial" panose="020B0604020202020204" pitchFamily="34" charset="0"/>
              <a:buChar char="•"/>
              <a:defRPr sz="1100" kern="1200">
                <a:solidFill>
                  <a:schemeClr val="accent1"/>
                </a:solidFill>
                <a:latin typeface="+mn-lt"/>
                <a:ea typeface="+mn-ea"/>
                <a:cs typeface="+mn-cs"/>
              </a:defRPr>
            </a:lvl2pPr>
            <a:lvl3pPr marL="450850" indent="-88900" algn="l" defTabSz="914400" rtl="0" eaLnBrk="1" latinLnBrk="0" hangingPunct="1">
              <a:lnSpc>
                <a:spcPct val="110000"/>
              </a:lnSpc>
              <a:spcBef>
                <a:spcPts val="300"/>
              </a:spcBef>
              <a:buFont typeface="Courier New" panose="02070309020205020404" pitchFamily="49" charset="0"/>
              <a:buChar char="o"/>
              <a:defRPr sz="1050" kern="1200">
                <a:solidFill>
                  <a:schemeClr val="tx1"/>
                </a:solidFill>
                <a:latin typeface="+mn-lt"/>
                <a:ea typeface="+mn-ea"/>
                <a:cs typeface="+mn-cs"/>
              </a:defRPr>
            </a:lvl3pPr>
            <a:lvl4pPr marL="628650" indent="-88900" algn="l" defTabSz="914400" rtl="0" eaLnBrk="1" latinLnBrk="0" hangingPunct="1">
              <a:lnSpc>
                <a:spcPct val="110000"/>
              </a:lnSpc>
              <a:spcBef>
                <a:spcPts val="300"/>
              </a:spcBef>
              <a:buClr>
                <a:schemeClr val="tx1"/>
              </a:buClr>
              <a:buFont typeface="Arial" panose="020B0604020202020204" pitchFamily="34" charset="0"/>
              <a:buChar char="­"/>
              <a:defRPr sz="900" i="1" kern="1200">
                <a:solidFill>
                  <a:schemeClr val="tx1"/>
                </a:solidFill>
                <a:latin typeface="+mn-lt"/>
                <a:ea typeface="+mn-ea"/>
                <a:cs typeface="+mn-cs"/>
              </a:defRPr>
            </a:lvl4pPr>
            <a:lvl5pPr marL="812800" indent="-88900" algn="l" defTabSz="914400" rtl="0" eaLnBrk="1" latinLnBrk="0" hangingPunct="1">
              <a:lnSpc>
                <a:spcPct val="110000"/>
              </a:lnSpc>
              <a:spcBef>
                <a:spcPts val="300"/>
              </a:spcBef>
              <a:buFont typeface="Arial" panose="020B0604020202020204" pitchFamily="34" charset="0"/>
              <a:buChar char="•"/>
              <a:defRPr sz="800" 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Aft>
                <a:spcPts val="600"/>
              </a:spcAft>
              <a:buClr>
                <a:srgbClr val="C00000"/>
              </a:buClr>
            </a:pPr>
            <a:r>
              <a:rPr lang="fr-FR" sz="1400" b="1" i="1" cap="small" dirty="0">
                <a:solidFill>
                  <a:schemeClr val="accent3"/>
                </a:solidFill>
              </a:rPr>
              <a:t>Périmètre étudié dans le cadre de l’audit</a:t>
            </a:r>
          </a:p>
        </p:txBody>
      </p:sp>
      <p:sp>
        <p:nvSpPr>
          <p:cNvPr id="3" name="Espace réservé du numéro de diapositive 2">
            <a:extLst>
              <a:ext uri="{FF2B5EF4-FFF2-40B4-BE49-F238E27FC236}">
                <a16:creationId xmlns:a16="http://schemas.microsoft.com/office/drawing/2014/main" id="{F1853E2F-4E83-49ED-8516-D9B8C7DB1D0E}"/>
              </a:ext>
            </a:extLst>
          </p:cNvPr>
          <p:cNvSpPr>
            <a:spLocks noGrp="1"/>
          </p:cNvSpPr>
          <p:nvPr>
            <p:ph type="sldNum" sz="quarter" idx="4"/>
          </p:nvPr>
        </p:nvSpPr>
        <p:spPr/>
        <p:txBody>
          <a:bodyPr/>
          <a:lstStyle/>
          <a:p>
            <a:fld id="{6E45CC93-4638-4233-B9BC-972767238533}" type="slidenum">
              <a:rPr lang="en-GB" smtClean="0">
                <a:solidFill>
                  <a:prstClr val="black"/>
                </a:solidFill>
              </a:rPr>
              <a:pPr/>
              <a:t>3</a:t>
            </a:fld>
            <a:endParaRPr lang="en-GB">
              <a:solidFill>
                <a:prstClr val="black"/>
              </a:solidFill>
            </a:endParaRPr>
          </a:p>
        </p:txBody>
      </p:sp>
      <p:graphicFrame>
        <p:nvGraphicFramePr>
          <p:cNvPr id="12" name="Tableau 11">
            <a:extLst>
              <a:ext uri="{FF2B5EF4-FFF2-40B4-BE49-F238E27FC236}">
                <a16:creationId xmlns:a16="http://schemas.microsoft.com/office/drawing/2014/main" id="{DBFA6144-C5CA-4DEF-AA45-AB8A2DB5A6EE}"/>
              </a:ext>
            </a:extLst>
          </p:cNvPr>
          <p:cNvGraphicFramePr>
            <a:graphicFrameLocks noGrp="1"/>
          </p:cNvGraphicFramePr>
          <p:nvPr>
            <p:extLst>
              <p:ext uri="{D42A27DB-BD31-4B8C-83A1-F6EECF244321}">
                <p14:modId xmlns:p14="http://schemas.microsoft.com/office/powerpoint/2010/main" val="61907546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1" dirty="0">
                          <a:solidFill>
                            <a:schemeClr val="tx2"/>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dirty="0">
                          <a:solidFill>
                            <a:schemeClr val="tx2"/>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441152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43670" y="46855"/>
            <a:ext cx="8932924" cy="421428"/>
          </a:xfrm>
        </p:spPr>
        <p:txBody>
          <a:bodyPr/>
          <a:lstStyle/>
          <a:p>
            <a:r>
              <a:rPr lang="fr-FR" sz="2000" b="0" i="1" dirty="0">
                <a:solidFill>
                  <a:schemeClr val="accent3"/>
                </a:solidFill>
                <a:latin typeface="Calibri" panose="020F0502020204030204" pitchFamily="34" charset="0"/>
                <a:cs typeface="Arial" panose="020B0604020202020204" pitchFamily="34" charset="0"/>
              </a:rPr>
              <a:t>1.2. Cartographie des activités de la fonction RH (périmètre </a:t>
            </a:r>
            <a:r>
              <a:rPr lang="fr-FR" sz="2000" i="1" u="sng" dirty="0">
                <a:solidFill>
                  <a:schemeClr val="tx2"/>
                </a:solidFill>
                <a:latin typeface="Calibri" panose="020F0502020204030204" pitchFamily="34" charset="0"/>
                <a:cs typeface="Arial" panose="020B0604020202020204" pitchFamily="34" charset="0"/>
              </a:rPr>
              <a:t>T2</a:t>
            </a:r>
            <a:r>
              <a:rPr lang="fr-FR" sz="2000" b="0" i="1" dirty="0">
                <a:solidFill>
                  <a:schemeClr val="accent3"/>
                </a:solidFill>
                <a:latin typeface="Calibri" panose="020F0502020204030204" pitchFamily="34" charset="0"/>
                <a:cs typeface="Arial" panose="020B0604020202020204" pitchFamily="34" charset="0"/>
              </a:rPr>
              <a:t>)</a:t>
            </a:r>
            <a:endParaRPr lang="fr-FR" sz="2000" i="1" dirty="0">
              <a:solidFill>
                <a:schemeClr val="accent3"/>
              </a:solidFill>
              <a:latin typeface="Calibri" panose="020F050202020403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297C409F-0B7E-4CFB-AE85-296BED79E18E}"/>
              </a:ext>
            </a:extLst>
          </p:cNvPr>
          <p:cNvSpPr txBox="1"/>
          <p:nvPr/>
        </p:nvSpPr>
        <p:spPr bwMode="auto">
          <a:xfrm>
            <a:off x="791840" y="599705"/>
            <a:ext cx="3600400" cy="264441"/>
          </a:xfrm>
          <a:prstGeom prst="rect">
            <a:avLst/>
          </a:prstGeom>
        </p:spPr>
        <p:txBody>
          <a:bodyPr wrap="square" lIns="94244" tIns="47122" rIns="94244" bIns="47122"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fr-FR" sz="1100" b="0" i="1" u="sng" strike="noStrike" kern="1200" cap="none" spc="0" normalizeH="0" baseline="0" noProof="0" dirty="0">
                <a:ln>
                  <a:noFill/>
                </a:ln>
                <a:solidFill>
                  <a:prstClr val="black"/>
                </a:solidFill>
                <a:effectLst/>
                <a:uLnTx/>
                <a:uFillTx/>
                <a:latin typeface="Arial" charset="0"/>
                <a:ea typeface="+mn-ea"/>
                <a:cs typeface="Arial" charset="0"/>
              </a:rPr>
              <a:t>Périmètre RH du Ministère</a:t>
            </a:r>
          </a:p>
        </p:txBody>
      </p:sp>
      <p:sp>
        <p:nvSpPr>
          <p:cNvPr id="140" name="Rectangle 139">
            <a:extLst>
              <a:ext uri="{FF2B5EF4-FFF2-40B4-BE49-F238E27FC236}">
                <a16:creationId xmlns:a16="http://schemas.microsoft.com/office/drawing/2014/main" id="{81D824D3-38C4-469C-A181-FA884CE5C9CE}"/>
              </a:ext>
            </a:extLst>
          </p:cNvPr>
          <p:cNvSpPr/>
          <p:nvPr/>
        </p:nvSpPr>
        <p:spPr>
          <a:xfrm>
            <a:off x="7202398" y="6772535"/>
            <a:ext cx="963967" cy="238138"/>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700" b="0" i="0" u="none" strike="noStrike" kern="1200" cap="none" spc="0" normalizeH="0" baseline="0" noProof="0" dirty="0">
                <a:ln>
                  <a:noFill/>
                </a:ln>
                <a:solidFill>
                  <a:prstClr val="black"/>
                </a:solidFill>
                <a:effectLst/>
                <a:uLnTx/>
                <a:uFillTx/>
                <a:latin typeface="Arial" charset="0"/>
                <a:ea typeface="+mn-ea"/>
                <a:cs typeface="Arial" charset="0"/>
              </a:rPr>
              <a:t>Activité </a:t>
            </a:r>
            <a:r>
              <a:rPr kumimoji="0" lang="fr-FR" sz="700" b="1" i="0" u="sng" strike="noStrike" kern="1200" cap="none" spc="0" normalizeH="0" baseline="0" noProof="0" dirty="0">
                <a:ln>
                  <a:noFill/>
                </a:ln>
                <a:solidFill>
                  <a:prstClr val="black"/>
                </a:solidFill>
                <a:effectLst/>
                <a:uLnTx/>
                <a:uFillTx/>
                <a:latin typeface="Arial" charset="0"/>
                <a:ea typeface="+mn-ea"/>
                <a:cs typeface="Arial" charset="0"/>
              </a:rPr>
              <a:t>non</a:t>
            </a:r>
            <a:r>
              <a:rPr kumimoji="0" lang="fr-FR" sz="700" b="0" i="0" u="none" strike="noStrike" kern="1200" cap="none" spc="0" normalizeH="0" baseline="0" noProof="0" dirty="0">
                <a:ln>
                  <a:noFill/>
                </a:ln>
                <a:solidFill>
                  <a:prstClr val="black"/>
                </a:solidFill>
                <a:effectLst/>
                <a:uLnTx/>
                <a:uFillTx/>
                <a:latin typeface="Arial" charset="0"/>
                <a:ea typeface="+mn-ea"/>
                <a:cs typeface="Arial" charset="0"/>
              </a:rPr>
              <a:t> réalisée au sein du SRH</a:t>
            </a:r>
          </a:p>
        </p:txBody>
      </p:sp>
      <p:sp>
        <p:nvSpPr>
          <p:cNvPr id="3" name="Espace réservé du numéro de diapositive 2">
            <a:extLst>
              <a:ext uri="{FF2B5EF4-FFF2-40B4-BE49-F238E27FC236}">
                <a16:creationId xmlns:a16="http://schemas.microsoft.com/office/drawing/2014/main" id="{D2069FE1-D29F-46CF-8A08-EDD4D14C2F69}"/>
              </a:ext>
            </a:extLst>
          </p:cNvPr>
          <p:cNvSpPr>
            <a:spLocks noGrp="1"/>
          </p:cNvSpPr>
          <p:nvPr>
            <p:ph type="sldNum" sz="quarter" idx="4"/>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6E45CC93-4638-4233-B9BC-972767238533}" type="slidenum">
              <a:rPr kumimoji="0" lang="en-GB" sz="10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en-GB" sz="1000" b="0" i="0" u="none" strike="noStrike" kern="1200" cap="none" spc="0" normalizeH="0" baseline="0" noProof="0">
              <a:ln>
                <a:noFill/>
              </a:ln>
              <a:solidFill>
                <a:prstClr val="black"/>
              </a:solidFill>
              <a:effectLst/>
              <a:uLnTx/>
              <a:uFillTx/>
              <a:latin typeface="Arial" charset="0"/>
              <a:ea typeface="+mn-ea"/>
              <a:cs typeface="Arial" charset="0"/>
            </a:endParaRPr>
          </a:p>
        </p:txBody>
      </p:sp>
      <p:graphicFrame>
        <p:nvGraphicFramePr>
          <p:cNvPr id="109" name="Tableau 108">
            <a:extLst>
              <a:ext uri="{FF2B5EF4-FFF2-40B4-BE49-F238E27FC236}">
                <a16:creationId xmlns:a16="http://schemas.microsoft.com/office/drawing/2014/main" id="{1C22F612-68E1-48DC-9943-84211C5EAA26}"/>
              </a:ext>
            </a:extLst>
          </p:cNvPr>
          <p:cNvGraphicFramePr>
            <a:graphicFrameLocks noGrp="1"/>
          </p:cNvGraphicFramePr>
          <p:nvPr>
            <p:extLst>
              <p:ext uri="{D42A27DB-BD31-4B8C-83A1-F6EECF244321}">
                <p14:modId xmlns:p14="http://schemas.microsoft.com/office/powerpoint/2010/main" val="2347193536"/>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1" dirty="0">
                          <a:solidFill>
                            <a:schemeClr val="tx2"/>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dirty="0">
                          <a:solidFill>
                            <a:schemeClr val="tx2"/>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cxnSp>
        <p:nvCxnSpPr>
          <p:cNvPr id="113" name="Connecteur droit 112">
            <a:extLst>
              <a:ext uri="{FF2B5EF4-FFF2-40B4-BE49-F238E27FC236}">
                <a16:creationId xmlns:a16="http://schemas.microsoft.com/office/drawing/2014/main" id="{E3F4734D-CA8B-4726-9132-8586B82DB03F}"/>
              </a:ext>
            </a:extLst>
          </p:cNvPr>
          <p:cNvCxnSpPr/>
          <p:nvPr/>
        </p:nvCxnSpPr>
        <p:spPr bwMode="auto">
          <a:xfrm>
            <a:off x="431800" y="2952413"/>
            <a:ext cx="9534306" cy="344"/>
          </a:xfrm>
          <a:prstGeom prst="line">
            <a:avLst/>
          </a:prstGeom>
          <a:solidFill>
            <a:srgbClr val="FFFFFF"/>
          </a:solidFill>
          <a:ln w="3175" cap="flat" cmpd="sng" algn="ctr">
            <a:solidFill>
              <a:srgbClr val="BBADA2"/>
            </a:solidFill>
            <a:prstDash val="dash"/>
            <a:round/>
            <a:headEnd type="none" w="med" len="med"/>
            <a:tailEnd type="none" w="med" len="med"/>
          </a:ln>
          <a:effectLst/>
        </p:spPr>
      </p:cxnSp>
      <p:sp>
        <p:nvSpPr>
          <p:cNvPr id="114" name="Rectangle 113">
            <a:extLst>
              <a:ext uri="{FF2B5EF4-FFF2-40B4-BE49-F238E27FC236}">
                <a16:creationId xmlns:a16="http://schemas.microsoft.com/office/drawing/2014/main" id="{BDFBD719-5055-404A-8AC6-EA5099EBD163}"/>
              </a:ext>
            </a:extLst>
          </p:cNvPr>
          <p:cNvSpPr/>
          <p:nvPr/>
        </p:nvSpPr>
        <p:spPr bwMode="auto">
          <a:xfrm>
            <a:off x="33802" y="2999606"/>
            <a:ext cx="283284" cy="2703337"/>
          </a:xfrm>
          <a:prstGeom prst="rect">
            <a:avLst/>
          </a:prstGeom>
          <a:solidFill>
            <a:srgbClr val="FFFFFF">
              <a:lumMod val="95000"/>
            </a:srgbClr>
          </a:solidFill>
          <a:ln w="6350" algn="ctr">
            <a:noFill/>
            <a:round/>
            <a:headEnd/>
            <a:tailEnd/>
          </a:ln>
          <a:effectLst>
            <a:outerShdw blurRad="50800" dist="38100" dir="2700000" algn="tl" rotWithShape="0">
              <a:prstClr val="black">
                <a:alpha val="40000"/>
              </a:prstClr>
            </a:outerShdw>
          </a:effectLst>
        </p:spPr>
        <p:txBody>
          <a:bodyPr vert="vert270"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400" b="1" i="0" u="none" strike="noStrike" kern="0" cap="none" spc="0" normalizeH="0" baseline="0" noProof="0" dirty="0">
                <a:ln>
                  <a:noFill/>
                </a:ln>
                <a:solidFill>
                  <a:prstClr val="black"/>
                </a:solidFill>
                <a:effectLst/>
                <a:uLnTx/>
                <a:uFillTx/>
                <a:latin typeface="Calibri" panose="020F0502020204030204" pitchFamily="34" charset="0"/>
                <a:ea typeface="+mn-ea"/>
                <a:cs typeface="Arial" charset="0"/>
              </a:rPr>
              <a:t>SRH</a:t>
            </a:r>
          </a:p>
        </p:txBody>
      </p:sp>
      <p:sp>
        <p:nvSpPr>
          <p:cNvPr id="115" name="Rectangle 114">
            <a:extLst>
              <a:ext uri="{FF2B5EF4-FFF2-40B4-BE49-F238E27FC236}">
                <a16:creationId xmlns:a16="http://schemas.microsoft.com/office/drawing/2014/main" id="{5487E55E-E8DD-482E-9682-D318D31C6174}"/>
              </a:ext>
            </a:extLst>
          </p:cNvPr>
          <p:cNvSpPr/>
          <p:nvPr/>
        </p:nvSpPr>
        <p:spPr>
          <a:xfrm>
            <a:off x="384347" y="3011940"/>
            <a:ext cx="1166400" cy="24930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Publication des fiches de poste</a:t>
            </a:r>
          </a:p>
        </p:txBody>
      </p:sp>
      <p:sp>
        <p:nvSpPr>
          <p:cNvPr id="129" name="Rectangle 128">
            <a:extLst>
              <a:ext uri="{FF2B5EF4-FFF2-40B4-BE49-F238E27FC236}">
                <a16:creationId xmlns:a16="http://schemas.microsoft.com/office/drawing/2014/main" id="{8ADF39A4-3CBD-4B8D-A006-ED268E2E1A89}"/>
              </a:ext>
            </a:extLst>
          </p:cNvPr>
          <p:cNvSpPr/>
          <p:nvPr/>
        </p:nvSpPr>
        <p:spPr>
          <a:xfrm>
            <a:off x="384347" y="3327182"/>
            <a:ext cx="1166400" cy="386052"/>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Organisation des concours (et examens professionnels)</a:t>
            </a:r>
          </a:p>
        </p:txBody>
      </p:sp>
      <p:sp>
        <p:nvSpPr>
          <p:cNvPr id="130" name="Rectangle 129">
            <a:extLst>
              <a:ext uri="{FF2B5EF4-FFF2-40B4-BE49-F238E27FC236}">
                <a16:creationId xmlns:a16="http://schemas.microsoft.com/office/drawing/2014/main" id="{C313D11D-5605-4042-BC25-873C0CD5CE99}"/>
              </a:ext>
            </a:extLst>
          </p:cNvPr>
          <p:cNvSpPr/>
          <p:nvPr/>
        </p:nvSpPr>
        <p:spPr>
          <a:xfrm>
            <a:off x="1619761" y="3605745"/>
            <a:ext cx="1429797"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mobilité, changement d’affectation</a:t>
            </a:r>
          </a:p>
        </p:txBody>
      </p:sp>
      <p:sp>
        <p:nvSpPr>
          <p:cNvPr id="132" name="Rectangle 131">
            <a:extLst>
              <a:ext uri="{FF2B5EF4-FFF2-40B4-BE49-F238E27FC236}">
                <a16:creationId xmlns:a16="http://schemas.microsoft.com/office/drawing/2014/main" id="{D096097B-F9A0-4EE7-B673-2DDD5DF8BB8D}"/>
              </a:ext>
            </a:extLst>
          </p:cNvPr>
          <p:cNvSpPr/>
          <p:nvPr/>
        </p:nvSpPr>
        <p:spPr>
          <a:xfrm>
            <a:off x="1619761" y="3011940"/>
            <a:ext cx="1429797" cy="21600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statutaire (avancement ; échelon / grade…)</a:t>
            </a:r>
          </a:p>
        </p:txBody>
      </p:sp>
      <p:sp>
        <p:nvSpPr>
          <p:cNvPr id="135" name="Rectangle 134">
            <a:extLst>
              <a:ext uri="{FF2B5EF4-FFF2-40B4-BE49-F238E27FC236}">
                <a16:creationId xmlns:a16="http://schemas.microsoft.com/office/drawing/2014/main" id="{7B7B1588-7B8E-4D93-9D0A-ADC9E5F4ADB6}"/>
              </a:ext>
            </a:extLst>
          </p:cNvPr>
          <p:cNvSpPr/>
          <p:nvPr/>
        </p:nvSpPr>
        <p:spPr>
          <a:xfrm>
            <a:off x="1619761" y="3934379"/>
            <a:ext cx="1429797"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procédures disciplinaires</a:t>
            </a:r>
          </a:p>
        </p:txBody>
      </p:sp>
      <p:sp>
        <p:nvSpPr>
          <p:cNvPr id="136" name="Rectangle 135">
            <a:extLst>
              <a:ext uri="{FF2B5EF4-FFF2-40B4-BE49-F238E27FC236}">
                <a16:creationId xmlns:a16="http://schemas.microsoft.com/office/drawing/2014/main" id="{31727B81-77C7-4808-9352-CB943FB44AC8}"/>
              </a:ext>
            </a:extLst>
          </p:cNvPr>
          <p:cNvSpPr/>
          <p:nvPr/>
        </p:nvSpPr>
        <p:spPr>
          <a:xfrm>
            <a:off x="6651454" y="3011940"/>
            <a:ext cx="1166400" cy="288147"/>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Définition de la stratégie / schéma directeur RH</a:t>
            </a:r>
          </a:p>
        </p:txBody>
      </p:sp>
      <p:sp>
        <p:nvSpPr>
          <p:cNvPr id="137" name="Rectangle 136">
            <a:extLst>
              <a:ext uri="{FF2B5EF4-FFF2-40B4-BE49-F238E27FC236}">
                <a16:creationId xmlns:a16="http://schemas.microsoft.com/office/drawing/2014/main" id="{995B3072-9D72-4777-9B25-757081161EF3}"/>
              </a:ext>
            </a:extLst>
          </p:cNvPr>
          <p:cNvSpPr/>
          <p:nvPr/>
        </p:nvSpPr>
        <p:spPr>
          <a:xfrm>
            <a:off x="6651454" y="4086874"/>
            <a:ext cx="1166400" cy="52251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Conseil et accompagnement à la mise en œuvre de dispositifs RH</a:t>
            </a:r>
          </a:p>
        </p:txBody>
      </p:sp>
      <p:sp>
        <p:nvSpPr>
          <p:cNvPr id="141" name="Rectangle 140">
            <a:extLst>
              <a:ext uri="{FF2B5EF4-FFF2-40B4-BE49-F238E27FC236}">
                <a16:creationId xmlns:a16="http://schemas.microsoft.com/office/drawing/2014/main" id="{F8518AE0-41E1-4B13-A3CC-1C376CE6C411}"/>
              </a:ext>
            </a:extLst>
          </p:cNvPr>
          <p:cNvSpPr/>
          <p:nvPr/>
        </p:nvSpPr>
        <p:spPr>
          <a:xfrm>
            <a:off x="6651454" y="3367014"/>
            <a:ext cx="1166400" cy="29300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Elaboration des politiques RH</a:t>
            </a:r>
          </a:p>
        </p:txBody>
      </p:sp>
      <p:sp>
        <p:nvSpPr>
          <p:cNvPr id="142" name="Rectangle 141">
            <a:extLst>
              <a:ext uri="{FF2B5EF4-FFF2-40B4-BE49-F238E27FC236}">
                <a16:creationId xmlns:a16="http://schemas.microsoft.com/office/drawing/2014/main" id="{38697909-CA50-4EDC-A6D8-9A78F0E769FE}"/>
              </a:ext>
            </a:extLst>
          </p:cNvPr>
          <p:cNvSpPr/>
          <p:nvPr/>
        </p:nvSpPr>
        <p:spPr>
          <a:xfrm>
            <a:off x="9024733" y="1454524"/>
            <a:ext cx="946200" cy="39617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Participation aux instances (CT, CAP)</a:t>
            </a:r>
          </a:p>
        </p:txBody>
      </p:sp>
      <p:sp>
        <p:nvSpPr>
          <p:cNvPr id="143" name="Rectangle 142">
            <a:extLst>
              <a:ext uri="{FF2B5EF4-FFF2-40B4-BE49-F238E27FC236}">
                <a16:creationId xmlns:a16="http://schemas.microsoft.com/office/drawing/2014/main" id="{795BB8DF-0B59-4BD0-B0B4-04B254AD75B3}"/>
              </a:ext>
            </a:extLst>
          </p:cNvPr>
          <p:cNvSpPr/>
          <p:nvPr/>
        </p:nvSpPr>
        <p:spPr>
          <a:xfrm>
            <a:off x="6651454" y="4676313"/>
            <a:ext cx="1166400" cy="395869"/>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Conseil juridique et expertise paie//référentiel indemnitaire</a:t>
            </a:r>
          </a:p>
        </p:txBody>
      </p:sp>
      <p:sp>
        <p:nvSpPr>
          <p:cNvPr id="148" name="Rectangle 147">
            <a:extLst>
              <a:ext uri="{FF2B5EF4-FFF2-40B4-BE49-F238E27FC236}">
                <a16:creationId xmlns:a16="http://schemas.microsoft.com/office/drawing/2014/main" id="{9CAF0FD8-B298-457F-8015-F7DFF7EBAD19}"/>
              </a:ext>
            </a:extLst>
          </p:cNvPr>
          <p:cNvSpPr/>
          <p:nvPr/>
        </p:nvSpPr>
        <p:spPr>
          <a:xfrm>
            <a:off x="1619761" y="4155291"/>
            <a:ext cx="1429797" cy="25301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CET (conso., vérif., mise en paiement) et dons de congés</a:t>
            </a:r>
          </a:p>
        </p:txBody>
      </p:sp>
      <p:sp>
        <p:nvSpPr>
          <p:cNvPr id="149" name="Rectangle 148">
            <a:extLst>
              <a:ext uri="{FF2B5EF4-FFF2-40B4-BE49-F238E27FC236}">
                <a16:creationId xmlns:a16="http://schemas.microsoft.com/office/drawing/2014/main" id="{2DB85FE7-3B5B-4EDC-B6BF-AF77CDCA84E8}"/>
              </a:ext>
            </a:extLst>
          </p:cNvPr>
          <p:cNvSpPr/>
          <p:nvPr/>
        </p:nvSpPr>
        <p:spPr>
          <a:xfrm>
            <a:off x="1619761" y="4448788"/>
            <a:ext cx="1429797" cy="25200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frais de changement de résidence &amp; déplacement</a:t>
            </a:r>
          </a:p>
        </p:txBody>
      </p:sp>
      <p:sp>
        <p:nvSpPr>
          <p:cNvPr id="150" name="Rectangle 149">
            <a:extLst>
              <a:ext uri="{FF2B5EF4-FFF2-40B4-BE49-F238E27FC236}">
                <a16:creationId xmlns:a16="http://schemas.microsoft.com/office/drawing/2014/main" id="{07C343AC-88FE-4979-8010-A99B5A0B4266}"/>
              </a:ext>
            </a:extLst>
          </p:cNvPr>
          <p:cNvSpPr/>
          <p:nvPr/>
        </p:nvSpPr>
        <p:spPr bwMode="auto">
          <a:xfrm>
            <a:off x="21928" y="1368202"/>
            <a:ext cx="295143" cy="1511140"/>
          </a:xfrm>
          <a:prstGeom prst="rect">
            <a:avLst/>
          </a:prstGeom>
          <a:solidFill>
            <a:srgbClr val="FFFFFF">
              <a:lumMod val="95000"/>
            </a:srgbClr>
          </a:solidFill>
          <a:ln w="6350" algn="ctr">
            <a:noFill/>
            <a:round/>
            <a:headEnd/>
            <a:tailEnd/>
          </a:ln>
          <a:effectLst>
            <a:outerShdw blurRad="50800" dist="38100" dir="2700000" algn="tl" rotWithShape="0">
              <a:prstClr val="black">
                <a:alpha val="40000"/>
              </a:prstClr>
            </a:outerShdw>
          </a:effectLst>
        </p:spPr>
        <p:txBody>
          <a:bodyPr vert="vert270"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200" b="1" i="0" u="none" strike="noStrike" kern="0" cap="none" spc="0" normalizeH="0" baseline="0" noProof="0" dirty="0">
                <a:ln>
                  <a:noFill/>
                </a:ln>
                <a:solidFill>
                  <a:prstClr val="black"/>
                </a:solidFill>
                <a:effectLst/>
                <a:uLnTx/>
                <a:uFillTx/>
                <a:latin typeface="Calibri" panose="020F0502020204030204" pitchFamily="34" charset="0"/>
                <a:ea typeface="+mn-ea"/>
                <a:cs typeface="Arial" charset="0"/>
              </a:rPr>
              <a:t>AE et RH de proximité</a:t>
            </a:r>
          </a:p>
        </p:txBody>
      </p:sp>
      <p:sp>
        <p:nvSpPr>
          <p:cNvPr id="151" name="Rectangle 150">
            <a:extLst>
              <a:ext uri="{FF2B5EF4-FFF2-40B4-BE49-F238E27FC236}">
                <a16:creationId xmlns:a16="http://schemas.microsoft.com/office/drawing/2014/main" id="{B5B3439D-B07F-44DB-923D-96B1644C3073}"/>
              </a:ext>
            </a:extLst>
          </p:cNvPr>
          <p:cNvSpPr/>
          <p:nvPr/>
        </p:nvSpPr>
        <p:spPr>
          <a:xfrm>
            <a:off x="5511010" y="1454524"/>
            <a:ext cx="1005430" cy="395869"/>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Médecine statutaire: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Participation aux instances </a:t>
            </a:r>
          </a:p>
        </p:txBody>
      </p:sp>
      <p:grpSp>
        <p:nvGrpSpPr>
          <p:cNvPr id="152" name="Groupe 151">
            <a:extLst>
              <a:ext uri="{FF2B5EF4-FFF2-40B4-BE49-F238E27FC236}">
                <a16:creationId xmlns:a16="http://schemas.microsoft.com/office/drawing/2014/main" id="{DC20D65C-252E-4561-9472-1861CDCA0767}"/>
              </a:ext>
            </a:extLst>
          </p:cNvPr>
          <p:cNvGrpSpPr/>
          <p:nvPr/>
        </p:nvGrpSpPr>
        <p:grpSpPr>
          <a:xfrm>
            <a:off x="377292" y="1454524"/>
            <a:ext cx="1166400" cy="1104714"/>
            <a:chOff x="377292" y="1454524"/>
            <a:chExt cx="1166400" cy="1104714"/>
          </a:xfrm>
        </p:grpSpPr>
        <p:sp>
          <p:nvSpPr>
            <p:cNvPr id="153" name="Rectangle 152">
              <a:extLst>
                <a:ext uri="{FF2B5EF4-FFF2-40B4-BE49-F238E27FC236}">
                  <a16:creationId xmlns:a16="http://schemas.microsoft.com/office/drawing/2014/main" id="{3A9CB487-FEDD-4371-89E1-BC6396B31EAF}"/>
                </a:ext>
              </a:extLst>
            </p:cNvPr>
            <p:cNvSpPr/>
            <p:nvPr/>
          </p:nvSpPr>
          <p:spPr>
            <a:xfrm>
              <a:off x="377292" y="1974181"/>
              <a:ext cx="1166400"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des candidatures et choix du candidat</a:t>
              </a:r>
            </a:p>
          </p:txBody>
        </p:sp>
        <p:sp>
          <p:nvSpPr>
            <p:cNvPr id="154" name="Rectangle 153">
              <a:extLst>
                <a:ext uri="{FF2B5EF4-FFF2-40B4-BE49-F238E27FC236}">
                  <a16:creationId xmlns:a16="http://schemas.microsoft.com/office/drawing/2014/main" id="{8EDF1B98-F04D-4995-BF34-7ACC1990701E}"/>
                </a:ext>
              </a:extLst>
            </p:cNvPr>
            <p:cNvSpPr/>
            <p:nvPr/>
          </p:nvSpPr>
          <p:spPr>
            <a:xfrm>
              <a:off x="377292" y="2304652"/>
              <a:ext cx="1166400" cy="25458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Accueil des nouveaux arrivants</a:t>
              </a:r>
            </a:p>
          </p:txBody>
        </p:sp>
        <p:sp>
          <p:nvSpPr>
            <p:cNvPr id="155" name="Rectangle 154">
              <a:extLst>
                <a:ext uri="{FF2B5EF4-FFF2-40B4-BE49-F238E27FC236}">
                  <a16:creationId xmlns:a16="http://schemas.microsoft.com/office/drawing/2014/main" id="{45ACF406-7AE2-45CF-ADE2-66FB89A7BF91}"/>
                </a:ext>
              </a:extLst>
            </p:cNvPr>
            <p:cNvSpPr/>
            <p:nvPr/>
          </p:nvSpPr>
          <p:spPr>
            <a:xfrm>
              <a:off x="377292" y="1454524"/>
              <a:ext cx="1166400"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Expression des besoins </a:t>
              </a:r>
            </a:p>
          </p:txBody>
        </p:sp>
        <p:sp>
          <p:nvSpPr>
            <p:cNvPr id="156" name="Rectangle 155">
              <a:extLst>
                <a:ext uri="{FF2B5EF4-FFF2-40B4-BE49-F238E27FC236}">
                  <a16:creationId xmlns:a16="http://schemas.microsoft.com/office/drawing/2014/main" id="{3CA83484-BA0B-448E-BB8E-93C4B6C747F4}"/>
                </a:ext>
              </a:extLst>
            </p:cNvPr>
            <p:cNvSpPr/>
            <p:nvPr/>
          </p:nvSpPr>
          <p:spPr>
            <a:xfrm>
              <a:off x="377292" y="1677272"/>
              <a:ext cx="1166400" cy="25458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Elaboration des fiches de poste</a:t>
              </a:r>
            </a:p>
          </p:txBody>
        </p:sp>
      </p:grpSp>
      <p:sp>
        <p:nvSpPr>
          <p:cNvPr id="157" name="Rectangle 156">
            <a:extLst>
              <a:ext uri="{FF2B5EF4-FFF2-40B4-BE49-F238E27FC236}">
                <a16:creationId xmlns:a16="http://schemas.microsoft.com/office/drawing/2014/main" id="{7753136F-7046-44BB-A189-6D7F52B20737}"/>
              </a:ext>
            </a:extLst>
          </p:cNvPr>
          <p:cNvSpPr/>
          <p:nvPr/>
        </p:nvSpPr>
        <p:spPr>
          <a:xfrm>
            <a:off x="7836408" y="1454524"/>
            <a:ext cx="1106596" cy="395869"/>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des activités RH  au sein de l’AE (suivi de l’activité RH)</a:t>
            </a:r>
            <a:endParaRPr kumimoji="0" lang="fr-FR" sz="650" b="0" i="0" u="none" strike="noStrike" kern="1200" cap="none" spc="0" normalizeH="0" baseline="0" noProof="0" dirty="0">
              <a:ln>
                <a:noFill/>
              </a:ln>
              <a:solidFill>
                <a:srgbClr val="FF0000"/>
              </a:solidFill>
              <a:effectLst/>
              <a:uLnTx/>
              <a:uFillTx/>
              <a:latin typeface="Arial" charset="0"/>
              <a:ea typeface="+mn-ea"/>
              <a:cs typeface="Arial" charset="0"/>
            </a:endParaRPr>
          </a:p>
        </p:txBody>
      </p:sp>
      <p:sp>
        <p:nvSpPr>
          <p:cNvPr id="158" name="Rectangle 157">
            <a:extLst>
              <a:ext uri="{FF2B5EF4-FFF2-40B4-BE49-F238E27FC236}">
                <a16:creationId xmlns:a16="http://schemas.microsoft.com/office/drawing/2014/main" id="{7239C9DA-4982-4A06-ADD6-E0560C6F0584}"/>
              </a:ext>
            </a:extLst>
          </p:cNvPr>
          <p:cNvSpPr/>
          <p:nvPr/>
        </p:nvSpPr>
        <p:spPr>
          <a:xfrm>
            <a:off x="1619761" y="3277111"/>
            <a:ext cx="1429797"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situation administrative (PNA, CLD, CLM…)</a:t>
            </a:r>
          </a:p>
        </p:txBody>
      </p:sp>
      <p:sp>
        <p:nvSpPr>
          <p:cNvPr id="159" name="Rectangle 158">
            <a:extLst>
              <a:ext uri="{FF2B5EF4-FFF2-40B4-BE49-F238E27FC236}">
                <a16:creationId xmlns:a16="http://schemas.microsoft.com/office/drawing/2014/main" id="{4208F20C-8299-47C7-8B66-56BFC2B7DCF5}"/>
              </a:ext>
            </a:extLst>
          </p:cNvPr>
          <p:cNvSpPr/>
          <p:nvPr/>
        </p:nvSpPr>
        <p:spPr>
          <a:xfrm>
            <a:off x="6643173" y="1454525"/>
            <a:ext cx="1118453" cy="40620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Tutelle vis-à-vis des EP – emploi et rémunération</a:t>
            </a:r>
          </a:p>
        </p:txBody>
      </p:sp>
      <p:grpSp>
        <p:nvGrpSpPr>
          <p:cNvPr id="160" name="Groupe 159">
            <a:extLst>
              <a:ext uri="{FF2B5EF4-FFF2-40B4-BE49-F238E27FC236}">
                <a16:creationId xmlns:a16="http://schemas.microsoft.com/office/drawing/2014/main" id="{3BECCEC4-DE08-448A-9BFF-8DD569FF0CCC}"/>
              </a:ext>
            </a:extLst>
          </p:cNvPr>
          <p:cNvGrpSpPr/>
          <p:nvPr/>
        </p:nvGrpSpPr>
        <p:grpSpPr>
          <a:xfrm>
            <a:off x="4220041" y="1454524"/>
            <a:ext cx="1176237" cy="777774"/>
            <a:chOff x="4220041" y="1454524"/>
            <a:chExt cx="1176237" cy="777774"/>
          </a:xfrm>
        </p:grpSpPr>
        <p:sp>
          <p:nvSpPr>
            <p:cNvPr id="161" name="Rectangle 160">
              <a:extLst>
                <a:ext uri="{FF2B5EF4-FFF2-40B4-BE49-F238E27FC236}">
                  <a16:creationId xmlns:a16="http://schemas.microsoft.com/office/drawing/2014/main" id="{BA0EFED2-F662-4662-BE39-400AC8926623}"/>
                </a:ext>
              </a:extLst>
            </p:cNvPr>
            <p:cNvSpPr/>
            <p:nvPr/>
          </p:nvSpPr>
          <p:spPr>
            <a:xfrm>
              <a:off x="4220041" y="1902128"/>
              <a:ext cx="1176237" cy="33017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Organisation et  dispenses de formations métiers</a:t>
              </a:r>
            </a:p>
          </p:txBody>
        </p:sp>
        <p:sp>
          <p:nvSpPr>
            <p:cNvPr id="162" name="Rectangle 161">
              <a:extLst>
                <a:ext uri="{FF2B5EF4-FFF2-40B4-BE49-F238E27FC236}">
                  <a16:creationId xmlns:a16="http://schemas.microsoft.com/office/drawing/2014/main" id="{9A3F1A48-A2A4-49AD-AAE5-E1E4AD8CCED0}"/>
                </a:ext>
              </a:extLst>
            </p:cNvPr>
            <p:cNvSpPr/>
            <p:nvPr/>
          </p:nvSpPr>
          <p:spPr>
            <a:xfrm>
              <a:off x="4220042" y="1454524"/>
              <a:ext cx="1167780" cy="395869"/>
            </a:xfrm>
            <a:prstGeom prst="rect">
              <a:avLst/>
            </a:prstGeom>
            <a:solidFill>
              <a:srgbClr val="D9D9D9"/>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GPEC (analyse des compétences et vision prospective des besoins)</a:t>
              </a:r>
              <a:endParaRPr kumimoji="0" lang="fr-FR" sz="650" b="0" i="0" u="none" strike="noStrike" kern="1200" cap="none" spc="0" normalizeH="0" baseline="0" noProof="0" dirty="0">
                <a:ln>
                  <a:noFill/>
                </a:ln>
                <a:solidFill>
                  <a:srgbClr val="FF0000"/>
                </a:solidFill>
                <a:effectLst/>
                <a:uLnTx/>
                <a:uFillTx/>
                <a:latin typeface="Arial" charset="0"/>
                <a:ea typeface="+mn-ea"/>
                <a:cs typeface="Arial" charset="0"/>
              </a:endParaRPr>
            </a:p>
          </p:txBody>
        </p:sp>
      </p:grpSp>
      <p:sp>
        <p:nvSpPr>
          <p:cNvPr id="163" name="Rectangle 162">
            <a:extLst>
              <a:ext uri="{FF2B5EF4-FFF2-40B4-BE49-F238E27FC236}">
                <a16:creationId xmlns:a16="http://schemas.microsoft.com/office/drawing/2014/main" id="{2E561014-C91B-415A-AB92-D0986921749D}"/>
              </a:ext>
            </a:extLst>
          </p:cNvPr>
          <p:cNvSpPr/>
          <p:nvPr/>
        </p:nvSpPr>
        <p:spPr>
          <a:xfrm>
            <a:off x="384347" y="6372353"/>
            <a:ext cx="1158721" cy="174602"/>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Visa conformité</a:t>
            </a:r>
          </a:p>
        </p:txBody>
      </p:sp>
      <p:sp>
        <p:nvSpPr>
          <p:cNvPr id="164" name="Rectangle 163">
            <a:extLst>
              <a:ext uri="{FF2B5EF4-FFF2-40B4-BE49-F238E27FC236}">
                <a16:creationId xmlns:a16="http://schemas.microsoft.com/office/drawing/2014/main" id="{3DFCC0DB-ABDD-4D8A-AC5A-269DED2BFC38}"/>
              </a:ext>
            </a:extLst>
          </p:cNvPr>
          <p:cNvSpPr/>
          <p:nvPr/>
        </p:nvSpPr>
        <p:spPr>
          <a:xfrm>
            <a:off x="1643511" y="6372353"/>
            <a:ext cx="1407893"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Visa conformité</a:t>
            </a:r>
          </a:p>
        </p:txBody>
      </p:sp>
      <p:sp>
        <p:nvSpPr>
          <p:cNvPr id="165" name="Rectangle 164">
            <a:extLst>
              <a:ext uri="{FF2B5EF4-FFF2-40B4-BE49-F238E27FC236}">
                <a16:creationId xmlns:a16="http://schemas.microsoft.com/office/drawing/2014/main" id="{0FE629B2-B505-42C4-A97F-529901B55C11}"/>
              </a:ext>
            </a:extLst>
          </p:cNvPr>
          <p:cNvSpPr/>
          <p:nvPr/>
        </p:nvSpPr>
        <p:spPr>
          <a:xfrm>
            <a:off x="386612" y="4066490"/>
            <a:ext cx="1166400" cy="23545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Validation technique des embauches</a:t>
            </a:r>
          </a:p>
        </p:txBody>
      </p:sp>
      <p:sp>
        <p:nvSpPr>
          <p:cNvPr id="166" name="Rectangle 165">
            <a:extLst>
              <a:ext uri="{FF2B5EF4-FFF2-40B4-BE49-F238E27FC236}">
                <a16:creationId xmlns:a16="http://schemas.microsoft.com/office/drawing/2014/main" id="{9BD47040-4422-4C02-B107-EB120B720881}"/>
              </a:ext>
            </a:extLst>
          </p:cNvPr>
          <p:cNvSpPr/>
          <p:nvPr/>
        </p:nvSpPr>
        <p:spPr>
          <a:xfrm>
            <a:off x="389719" y="3758415"/>
            <a:ext cx="1166400" cy="25458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Proposition de rémunération</a:t>
            </a:r>
          </a:p>
        </p:txBody>
      </p:sp>
      <p:sp>
        <p:nvSpPr>
          <p:cNvPr id="167" name="Rectangle 166">
            <a:extLst>
              <a:ext uri="{FF2B5EF4-FFF2-40B4-BE49-F238E27FC236}">
                <a16:creationId xmlns:a16="http://schemas.microsoft.com/office/drawing/2014/main" id="{1E06F332-4DA4-4D9C-8264-86748AD80461}"/>
              </a:ext>
            </a:extLst>
          </p:cNvPr>
          <p:cNvSpPr/>
          <p:nvPr/>
        </p:nvSpPr>
        <p:spPr>
          <a:xfrm>
            <a:off x="397150" y="4893139"/>
            <a:ext cx="1166400" cy="21536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Elaboration des fiches financières</a:t>
            </a:r>
          </a:p>
        </p:txBody>
      </p:sp>
      <p:sp>
        <p:nvSpPr>
          <p:cNvPr id="168" name="Rectangle 167">
            <a:extLst>
              <a:ext uri="{FF2B5EF4-FFF2-40B4-BE49-F238E27FC236}">
                <a16:creationId xmlns:a16="http://schemas.microsoft.com/office/drawing/2014/main" id="{2A19DD46-9F09-489D-9060-19BB1AEC38A7}"/>
              </a:ext>
            </a:extLst>
          </p:cNvPr>
          <p:cNvSpPr/>
          <p:nvPr/>
        </p:nvSpPr>
        <p:spPr bwMode="auto">
          <a:xfrm>
            <a:off x="381265" y="954514"/>
            <a:ext cx="1167780" cy="384430"/>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RECRUTEMENT</a:t>
            </a:r>
          </a:p>
        </p:txBody>
      </p:sp>
      <p:sp>
        <p:nvSpPr>
          <p:cNvPr id="169" name="Rectangle 168">
            <a:extLst>
              <a:ext uri="{FF2B5EF4-FFF2-40B4-BE49-F238E27FC236}">
                <a16:creationId xmlns:a16="http://schemas.microsoft.com/office/drawing/2014/main" id="{752A062F-2A1A-4B06-9D07-437012E2CC0A}"/>
              </a:ext>
            </a:extLst>
          </p:cNvPr>
          <p:cNvSpPr/>
          <p:nvPr/>
        </p:nvSpPr>
        <p:spPr bwMode="auto">
          <a:xfrm>
            <a:off x="1629060" y="954514"/>
            <a:ext cx="1420627"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GESTION ADMINISTRATIVE &amp; PAIE</a:t>
            </a:r>
          </a:p>
        </p:txBody>
      </p:sp>
      <p:sp>
        <p:nvSpPr>
          <p:cNvPr id="170" name="Rectangle 169">
            <a:extLst>
              <a:ext uri="{FF2B5EF4-FFF2-40B4-BE49-F238E27FC236}">
                <a16:creationId xmlns:a16="http://schemas.microsoft.com/office/drawing/2014/main" id="{46595607-F52E-4FAE-AC89-8B9D41D4EB74}"/>
              </a:ext>
            </a:extLst>
          </p:cNvPr>
          <p:cNvSpPr/>
          <p:nvPr/>
        </p:nvSpPr>
        <p:spPr bwMode="auto">
          <a:xfrm>
            <a:off x="3129702" y="954514"/>
            <a:ext cx="1010325"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GESTION DES PENSIONS</a:t>
            </a:r>
          </a:p>
        </p:txBody>
      </p:sp>
      <p:sp>
        <p:nvSpPr>
          <p:cNvPr id="171" name="Rectangle 170">
            <a:extLst>
              <a:ext uri="{FF2B5EF4-FFF2-40B4-BE49-F238E27FC236}">
                <a16:creationId xmlns:a16="http://schemas.microsoft.com/office/drawing/2014/main" id="{A2D0EC60-BC95-491A-8576-B7F8B89638CC}"/>
              </a:ext>
            </a:extLst>
          </p:cNvPr>
          <p:cNvSpPr/>
          <p:nvPr/>
        </p:nvSpPr>
        <p:spPr bwMode="auto">
          <a:xfrm>
            <a:off x="4220042" y="954513"/>
            <a:ext cx="1167780" cy="391235"/>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DEVELOPPEMENT RH &amp; GPEC</a:t>
            </a:r>
          </a:p>
        </p:txBody>
      </p:sp>
      <p:sp>
        <p:nvSpPr>
          <p:cNvPr id="172" name="Rectangle 171">
            <a:extLst>
              <a:ext uri="{FF2B5EF4-FFF2-40B4-BE49-F238E27FC236}">
                <a16:creationId xmlns:a16="http://schemas.microsoft.com/office/drawing/2014/main" id="{44197E23-E9AE-4F43-9139-D4F0AAE77745}"/>
              </a:ext>
            </a:extLst>
          </p:cNvPr>
          <p:cNvSpPr/>
          <p:nvPr/>
        </p:nvSpPr>
        <p:spPr bwMode="auto">
          <a:xfrm>
            <a:off x="5467837" y="954514"/>
            <a:ext cx="1045994"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ACTION SOCIALE</a:t>
            </a:r>
          </a:p>
        </p:txBody>
      </p:sp>
      <p:sp>
        <p:nvSpPr>
          <p:cNvPr id="173" name="Rectangle 172">
            <a:extLst>
              <a:ext uri="{FF2B5EF4-FFF2-40B4-BE49-F238E27FC236}">
                <a16:creationId xmlns:a16="http://schemas.microsoft.com/office/drawing/2014/main" id="{46B5C21C-3351-4B4E-B5D5-C980E53CC445}"/>
              </a:ext>
            </a:extLst>
          </p:cNvPr>
          <p:cNvSpPr/>
          <p:nvPr/>
        </p:nvSpPr>
        <p:spPr bwMode="auto">
          <a:xfrm>
            <a:off x="6593846" y="954514"/>
            <a:ext cx="1167780"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POLITIQUE RH &amp; TUTELLE RH (EP)</a:t>
            </a:r>
          </a:p>
        </p:txBody>
      </p:sp>
      <p:sp>
        <p:nvSpPr>
          <p:cNvPr id="174" name="Rectangle 173">
            <a:extLst>
              <a:ext uri="{FF2B5EF4-FFF2-40B4-BE49-F238E27FC236}">
                <a16:creationId xmlns:a16="http://schemas.microsoft.com/office/drawing/2014/main" id="{53EC16E1-986E-4448-9952-87B690ECC506}"/>
              </a:ext>
            </a:extLst>
          </p:cNvPr>
          <p:cNvSpPr/>
          <p:nvPr/>
        </p:nvSpPr>
        <p:spPr bwMode="auto">
          <a:xfrm>
            <a:off x="7841641" y="954514"/>
            <a:ext cx="1107905"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PILOTAGE RH</a:t>
            </a:r>
          </a:p>
        </p:txBody>
      </p:sp>
      <p:sp>
        <p:nvSpPr>
          <p:cNvPr id="175" name="Rectangle 174">
            <a:extLst>
              <a:ext uri="{FF2B5EF4-FFF2-40B4-BE49-F238E27FC236}">
                <a16:creationId xmlns:a16="http://schemas.microsoft.com/office/drawing/2014/main" id="{83A78B52-D9C2-4CF3-BC34-5351FC119413}"/>
              </a:ext>
            </a:extLst>
          </p:cNvPr>
          <p:cNvSpPr/>
          <p:nvPr/>
        </p:nvSpPr>
        <p:spPr>
          <a:xfrm>
            <a:off x="3129702" y="5907929"/>
            <a:ext cx="948719" cy="180944"/>
          </a:xfrm>
          <a:prstGeom prst="rect">
            <a:avLst/>
          </a:prstGeom>
          <a:no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Liquidation</a:t>
            </a:r>
          </a:p>
        </p:txBody>
      </p:sp>
      <p:sp>
        <p:nvSpPr>
          <p:cNvPr id="176" name="Rectangle 175">
            <a:extLst>
              <a:ext uri="{FF2B5EF4-FFF2-40B4-BE49-F238E27FC236}">
                <a16:creationId xmlns:a16="http://schemas.microsoft.com/office/drawing/2014/main" id="{AC600EED-22AC-48E8-AC8E-5C482131D468}"/>
              </a:ext>
            </a:extLst>
          </p:cNvPr>
          <p:cNvSpPr/>
          <p:nvPr/>
        </p:nvSpPr>
        <p:spPr>
          <a:xfrm>
            <a:off x="1619761" y="5244922"/>
            <a:ext cx="1429798" cy="248041"/>
          </a:xfrm>
          <a:prstGeom prst="rect">
            <a:avLst/>
          </a:prstGeom>
          <a:solidFill>
            <a:schemeClr val="bg1"/>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Contrôle de la paie (1</a:t>
            </a:r>
            <a:r>
              <a:rPr kumimoji="0" lang="fr-FR" sz="650" b="0" i="0" u="none" strike="noStrike" kern="1200" cap="none" spc="0" normalizeH="0" baseline="30000" noProof="0" dirty="0">
                <a:ln>
                  <a:noFill/>
                </a:ln>
                <a:solidFill>
                  <a:prstClr val="black"/>
                </a:solidFill>
                <a:effectLst/>
                <a:uLnTx/>
                <a:uFillTx/>
                <a:latin typeface="Arial" charset="0"/>
                <a:ea typeface="+mn-ea"/>
                <a:cs typeface="Arial" charset="0"/>
              </a:rPr>
              <a:t>er</a:t>
            </a: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 </a:t>
            </a:r>
            <a:r>
              <a:rPr kumimoji="0" lang="fr-FR" sz="650" b="0" i="0" u="none" strike="noStrike" kern="1200" cap="none" spc="0" normalizeH="0" baseline="0" noProof="0" dirty="0" err="1">
                <a:ln>
                  <a:noFill/>
                </a:ln>
                <a:solidFill>
                  <a:prstClr val="black"/>
                </a:solidFill>
                <a:effectLst/>
                <a:uLnTx/>
                <a:uFillTx/>
                <a:latin typeface="Arial" charset="0"/>
                <a:ea typeface="+mn-ea"/>
                <a:cs typeface="Arial" charset="0"/>
              </a:rPr>
              <a:t>niv</a:t>
            </a: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 et prise en compte des retours paie</a:t>
            </a:r>
          </a:p>
        </p:txBody>
      </p:sp>
      <p:sp>
        <p:nvSpPr>
          <p:cNvPr id="177" name="Rectangle 176">
            <a:extLst>
              <a:ext uri="{FF2B5EF4-FFF2-40B4-BE49-F238E27FC236}">
                <a16:creationId xmlns:a16="http://schemas.microsoft.com/office/drawing/2014/main" id="{C22F4EA6-81EC-4C49-B2BE-5BCBB7C7B600}"/>
              </a:ext>
            </a:extLst>
          </p:cNvPr>
          <p:cNvSpPr/>
          <p:nvPr/>
        </p:nvSpPr>
        <p:spPr>
          <a:xfrm>
            <a:off x="1619761" y="4741275"/>
            <a:ext cx="1436286" cy="240820"/>
          </a:xfrm>
          <a:prstGeom prst="rect">
            <a:avLst/>
          </a:prstGeom>
          <a:solidFill>
            <a:schemeClr val="bg1"/>
          </a:solid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effectLst/>
                <a:uLnTx/>
                <a:uFillTx/>
                <a:latin typeface="Arial" charset="0"/>
                <a:ea typeface="+mn-ea"/>
                <a:cs typeface="Arial" charset="0"/>
              </a:rPr>
              <a:t>Elaboration de campagnes et calcul indemnitaire et indiciaire</a:t>
            </a:r>
          </a:p>
        </p:txBody>
      </p:sp>
      <p:sp>
        <p:nvSpPr>
          <p:cNvPr id="178" name="Rectangle 177">
            <a:extLst>
              <a:ext uri="{FF2B5EF4-FFF2-40B4-BE49-F238E27FC236}">
                <a16:creationId xmlns:a16="http://schemas.microsoft.com/office/drawing/2014/main" id="{9EE81542-8E38-4369-86F1-DEC0941EF80B}"/>
              </a:ext>
            </a:extLst>
          </p:cNvPr>
          <p:cNvSpPr/>
          <p:nvPr/>
        </p:nvSpPr>
        <p:spPr>
          <a:xfrm>
            <a:off x="1619761" y="5022582"/>
            <a:ext cx="1429798" cy="181853"/>
          </a:xfrm>
          <a:prstGeom prst="rect">
            <a:avLst/>
          </a:prstGeom>
          <a:solidFill>
            <a:schemeClr val="bg1"/>
          </a:solid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Pré-liquidation paie </a:t>
            </a:r>
            <a:r>
              <a:rPr kumimoji="0" lang="fr-FR" sz="650" b="0" i="1" u="none" strike="noStrike" kern="1200" cap="none" spc="0" normalizeH="0" baseline="0" noProof="0" dirty="0">
                <a:ln>
                  <a:noFill/>
                </a:ln>
                <a:solidFill>
                  <a:prstClr val="black"/>
                </a:solidFill>
                <a:effectLst/>
                <a:uLnTx/>
                <a:uFillTx/>
                <a:latin typeface="Arial" charset="0"/>
                <a:ea typeface="+mn-ea"/>
                <a:cs typeface="Arial" charset="0"/>
              </a:rPr>
              <a:t>via </a:t>
            </a:r>
            <a:r>
              <a:rPr kumimoji="0" lang="fr-FR" sz="650" b="0" i="0" u="none" strike="noStrike" kern="1200" cap="none" spc="0" normalizeH="0" baseline="0" noProof="0" dirty="0" err="1">
                <a:ln>
                  <a:noFill/>
                </a:ln>
                <a:solidFill>
                  <a:prstClr val="black"/>
                </a:solidFill>
                <a:effectLst/>
                <a:uLnTx/>
                <a:uFillTx/>
                <a:latin typeface="Arial" charset="0"/>
                <a:ea typeface="+mn-ea"/>
                <a:cs typeface="Arial" charset="0"/>
              </a:rPr>
              <a:t>RenoiRH</a:t>
            </a:r>
            <a:endParaRPr kumimoji="0" lang="fr-FR" sz="65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79" name="Rectangle 178">
            <a:extLst>
              <a:ext uri="{FF2B5EF4-FFF2-40B4-BE49-F238E27FC236}">
                <a16:creationId xmlns:a16="http://schemas.microsoft.com/office/drawing/2014/main" id="{B47A75EF-0BF0-47E2-9FD6-2849FE305C94}"/>
              </a:ext>
            </a:extLst>
          </p:cNvPr>
          <p:cNvSpPr/>
          <p:nvPr/>
        </p:nvSpPr>
        <p:spPr>
          <a:xfrm>
            <a:off x="1619762" y="5903695"/>
            <a:ext cx="1436286" cy="380065"/>
          </a:xfrm>
          <a:prstGeom prst="rect">
            <a:avLst/>
          </a:prstGeom>
          <a:solidFill>
            <a:schemeClr val="bg1"/>
          </a:solid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Liquidation de la paie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Déclaration sociales via DSN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Edition du bulletin de paie</a:t>
            </a:r>
          </a:p>
        </p:txBody>
      </p:sp>
      <p:sp>
        <p:nvSpPr>
          <p:cNvPr id="180" name="Rectangle 179">
            <a:extLst>
              <a:ext uri="{FF2B5EF4-FFF2-40B4-BE49-F238E27FC236}">
                <a16:creationId xmlns:a16="http://schemas.microsoft.com/office/drawing/2014/main" id="{43B9D7BC-1222-4212-8DEC-6FECEC0711F3}"/>
              </a:ext>
            </a:extLst>
          </p:cNvPr>
          <p:cNvSpPr/>
          <p:nvPr/>
        </p:nvSpPr>
        <p:spPr>
          <a:xfrm>
            <a:off x="1619761" y="5533446"/>
            <a:ext cx="1436286" cy="163781"/>
          </a:xfrm>
          <a:prstGeom prst="rect">
            <a:avLst/>
          </a:prstGeom>
          <a:solidFill>
            <a:schemeClr val="bg1"/>
          </a:solid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Déclarations annuelles</a:t>
            </a:r>
          </a:p>
        </p:txBody>
      </p:sp>
      <p:sp>
        <p:nvSpPr>
          <p:cNvPr id="181" name="Rectangle : coins arrondis 180">
            <a:extLst>
              <a:ext uri="{FF2B5EF4-FFF2-40B4-BE49-F238E27FC236}">
                <a16:creationId xmlns:a16="http://schemas.microsoft.com/office/drawing/2014/main" id="{FB9286C5-B97E-4020-8DEE-7A5EBFECB282}"/>
              </a:ext>
            </a:extLst>
          </p:cNvPr>
          <p:cNvSpPr/>
          <p:nvPr/>
        </p:nvSpPr>
        <p:spPr bwMode="auto">
          <a:xfrm>
            <a:off x="2763934" y="5833503"/>
            <a:ext cx="292113" cy="158123"/>
          </a:xfrm>
          <a:prstGeom prst="roundRect">
            <a:avLst/>
          </a:prstGeom>
          <a:solidFill>
            <a:srgbClr val="0070C0"/>
          </a:solidFill>
          <a:ln w="6350" algn="ctr">
            <a:noFill/>
            <a:round/>
            <a:headEnd/>
            <a:tailEnd/>
          </a:ln>
        </p:spPr>
        <p:txBody>
          <a:bodyPr wrap="none" lIns="89780" tIns="44889" rIns="89780" bIns="44889" rtlCol="0" anchor="ctr">
            <a:noAutofit/>
          </a:bodyP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700" b="1" i="0" u="none" strike="noStrike" kern="0" cap="none" spc="0" normalizeH="0" baseline="0" noProof="0" dirty="0" err="1">
                <a:ln>
                  <a:noFill/>
                </a:ln>
                <a:solidFill>
                  <a:prstClr val="white"/>
                </a:solidFill>
                <a:effectLst/>
                <a:uLnTx/>
                <a:uFillTx/>
                <a:latin typeface="Arial" pitchFamily="34" charset="0"/>
                <a:ea typeface="+mn-ea"/>
                <a:cs typeface="Arial" charset="0"/>
              </a:rPr>
              <a:t>DRFiP</a:t>
            </a:r>
            <a:endParaRPr kumimoji="0" lang="fr-FR" sz="700" b="1" i="0" u="none" strike="noStrike" kern="0" cap="none" spc="0" normalizeH="0" baseline="0" noProof="0" dirty="0">
              <a:ln>
                <a:noFill/>
              </a:ln>
              <a:solidFill>
                <a:prstClr val="white"/>
              </a:solidFill>
              <a:effectLst/>
              <a:uLnTx/>
              <a:uFillTx/>
              <a:latin typeface="Arial" pitchFamily="34" charset="0"/>
              <a:ea typeface="+mn-ea"/>
              <a:cs typeface="Arial" charset="0"/>
            </a:endParaRPr>
          </a:p>
        </p:txBody>
      </p:sp>
      <p:cxnSp>
        <p:nvCxnSpPr>
          <p:cNvPr id="182" name="Connecteur : en angle 181">
            <a:extLst>
              <a:ext uri="{FF2B5EF4-FFF2-40B4-BE49-F238E27FC236}">
                <a16:creationId xmlns:a16="http://schemas.microsoft.com/office/drawing/2014/main" id="{0524A088-4D64-4FD1-921C-E958E4FBAEED}"/>
              </a:ext>
            </a:extLst>
          </p:cNvPr>
          <p:cNvCxnSpPr>
            <a:cxnSpLocks/>
            <a:stCxn id="151" idx="1"/>
            <a:endCxn id="211" idx="1"/>
          </p:cNvCxnSpPr>
          <p:nvPr/>
        </p:nvCxnSpPr>
        <p:spPr bwMode="auto">
          <a:xfrm rot="10800000" flipH="1" flipV="1">
            <a:off x="5511009" y="1652458"/>
            <a:ext cx="3757" cy="2494727"/>
          </a:xfrm>
          <a:prstGeom prst="bentConnector3">
            <a:avLst>
              <a:gd name="adj1" fmla="val -1722065"/>
            </a:avLst>
          </a:prstGeom>
          <a:solidFill>
            <a:srgbClr val="FFFFFF"/>
          </a:solidFill>
          <a:ln w="3175" cap="flat" cmpd="sng" algn="ctr">
            <a:solidFill>
              <a:schemeClr val="tx1"/>
            </a:solidFill>
            <a:prstDash val="dash"/>
            <a:round/>
            <a:headEnd type="none" w="med" len="med"/>
            <a:tailEnd type="none" w="med" len="med"/>
          </a:ln>
          <a:effectLst/>
        </p:spPr>
      </p:cxnSp>
      <p:sp>
        <p:nvSpPr>
          <p:cNvPr id="183" name="Rectangle 182">
            <a:extLst>
              <a:ext uri="{FF2B5EF4-FFF2-40B4-BE49-F238E27FC236}">
                <a16:creationId xmlns:a16="http://schemas.microsoft.com/office/drawing/2014/main" id="{79629366-CE87-4CBB-AACC-0FB30F3B0C63}"/>
              </a:ext>
            </a:extLst>
          </p:cNvPr>
          <p:cNvSpPr/>
          <p:nvPr/>
        </p:nvSpPr>
        <p:spPr>
          <a:xfrm>
            <a:off x="5525762" y="1937803"/>
            <a:ext cx="988070" cy="27231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Référent sécurité au travail au niveau local</a:t>
            </a:r>
          </a:p>
        </p:txBody>
      </p:sp>
      <p:sp>
        <p:nvSpPr>
          <p:cNvPr id="184" name="Rectangle : coins arrondis 183">
            <a:extLst>
              <a:ext uri="{FF2B5EF4-FFF2-40B4-BE49-F238E27FC236}">
                <a16:creationId xmlns:a16="http://schemas.microsoft.com/office/drawing/2014/main" id="{F3A0D39B-E320-4F35-BA1C-840E187D7AFD}"/>
              </a:ext>
            </a:extLst>
          </p:cNvPr>
          <p:cNvSpPr/>
          <p:nvPr/>
        </p:nvSpPr>
        <p:spPr bwMode="auto">
          <a:xfrm>
            <a:off x="2757445" y="6314434"/>
            <a:ext cx="292113" cy="158123"/>
          </a:xfrm>
          <a:prstGeom prst="roundRect">
            <a:avLst/>
          </a:prstGeom>
          <a:solidFill>
            <a:srgbClr val="0070C0"/>
          </a:solidFill>
          <a:ln w="6350" algn="ctr">
            <a:noFill/>
            <a:round/>
            <a:headEnd/>
            <a:tailEnd/>
          </a:ln>
        </p:spPr>
        <p:txBody>
          <a:bodyPr wrap="none" lIns="89780" tIns="44889" rIns="89780" bIns="44889" rtlCol="0" anchor="ctr">
            <a:noAutofit/>
          </a:bodyP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700" b="1" i="0" u="none" strike="noStrike" kern="0" cap="none" spc="0" normalizeH="0" baseline="0" noProof="0" dirty="0">
                <a:ln>
                  <a:noFill/>
                </a:ln>
                <a:solidFill>
                  <a:prstClr val="white"/>
                </a:solidFill>
                <a:effectLst/>
                <a:uLnTx/>
                <a:uFillTx/>
                <a:latin typeface="Arial" pitchFamily="34" charset="0"/>
                <a:ea typeface="+mn-ea"/>
                <a:cs typeface="Arial" charset="0"/>
              </a:rPr>
              <a:t>CBCM</a:t>
            </a:r>
          </a:p>
        </p:txBody>
      </p:sp>
      <p:sp>
        <p:nvSpPr>
          <p:cNvPr id="185" name="Rectangle : coins arrondis 184">
            <a:extLst>
              <a:ext uri="{FF2B5EF4-FFF2-40B4-BE49-F238E27FC236}">
                <a16:creationId xmlns:a16="http://schemas.microsoft.com/office/drawing/2014/main" id="{F52316E2-8D2F-4A7E-9AF2-D7A470A0C25A}"/>
              </a:ext>
            </a:extLst>
          </p:cNvPr>
          <p:cNvSpPr/>
          <p:nvPr/>
        </p:nvSpPr>
        <p:spPr bwMode="auto">
          <a:xfrm>
            <a:off x="1307384" y="6299301"/>
            <a:ext cx="338952" cy="158123"/>
          </a:xfrm>
          <a:prstGeom prst="roundRect">
            <a:avLst/>
          </a:prstGeom>
          <a:solidFill>
            <a:srgbClr val="0070C0"/>
          </a:solidFill>
          <a:ln w="6350" algn="ctr">
            <a:noFill/>
            <a:round/>
            <a:headEnd/>
            <a:tailEnd/>
          </a:ln>
        </p:spPr>
        <p:txBody>
          <a:bodyPr wrap="none" lIns="89780" tIns="44889" rIns="89780" bIns="44889" rtlCol="0" anchor="ctr">
            <a:noAutofit/>
          </a:bodyP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700" b="1" i="0" u="none" strike="noStrike" kern="0" cap="none" spc="0" normalizeH="0" baseline="0" noProof="0" dirty="0">
                <a:ln>
                  <a:noFill/>
                </a:ln>
                <a:solidFill>
                  <a:prstClr val="white"/>
                </a:solidFill>
                <a:effectLst/>
                <a:uLnTx/>
                <a:uFillTx/>
                <a:latin typeface="Arial" pitchFamily="34" charset="0"/>
                <a:ea typeface="+mn-ea"/>
                <a:cs typeface="Arial" charset="0"/>
              </a:rPr>
              <a:t>CBCM</a:t>
            </a:r>
          </a:p>
        </p:txBody>
      </p:sp>
      <p:sp>
        <p:nvSpPr>
          <p:cNvPr id="186" name="Rectangle 185">
            <a:extLst>
              <a:ext uri="{FF2B5EF4-FFF2-40B4-BE49-F238E27FC236}">
                <a16:creationId xmlns:a16="http://schemas.microsoft.com/office/drawing/2014/main" id="{8BA43BE2-E2FC-4FD5-9898-5EEE4729AE5C}"/>
              </a:ext>
            </a:extLst>
          </p:cNvPr>
          <p:cNvSpPr/>
          <p:nvPr/>
        </p:nvSpPr>
        <p:spPr bwMode="auto">
          <a:xfrm>
            <a:off x="42434" y="5823208"/>
            <a:ext cx="275690" cy="688148"/>
          </a:xfrm>
          <a:prstGeom prst="rect">
            <a:avLst/>
          </a:prstGeom>
          <a:solidFill>
            <a:srgbClr val="FFFFFF">
              <a:lumMod val="95000"/>
            </a:srgbClr>
          </a:solidFill>
          <a:ln w="6350" algn="ctr">
            <a:noFill/>
            <a:round/>
            <a:headEnd/>
            <a:tailEnd/>
          </a:ln>
          <a:effectLst>
            <a:outerShdw blurRad="50800" dist="38100" dir="2700000" algn="tl" rotWithShape="0">
              <a:prstClr val="black">
                <a:alpha val="40000"/>
              </a:prstClr>
            </a:outerShdw>
          </a:effectLst>
        </p:spPr>
        <p:txBody>
          <a:bodyPr vert="vert270"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400" b="1" i="0" u="none" strike="noStrike" kern="0" cap="none" spc="0" normalizeH="0" baseline="0" noProof="0" dirty="0">
                <a:ln>
                  <a:noFill/>
                </a:ln>
                <a:solidFill>
                  <a:prstClr val="black"/>
                </a:solidFill>
                <a:effectLst/>
                <a:uLnTx/>
                <a:uFillTx/>
                <a:latin typeface="Calibri" panose="020F0502020204030204" pitchFamily="34" charset="0"/>
                <a:ea typeface="+mn-ea"/>
                <a:cs typeface="Arial" charset="0"/>
              </a:rPr>
              <a:t>Autres</a:t>
            </a:r>
          </a:p>
        </p:txBody>
      </p:sp>
      <p:sp>
        <p:nvSpPr>
          <p:cNvPr id="187" name="Rectangle 186">
            <a:extLst>
              <a:ext uri="{FF2B5EF4-FFF2-40B4-BE49-F238E27FC236}">
                <a16:creationId xmlns:a16="http://schemas.microsoft.com/office/drawing/2014/main" id="{5F6C474F-CC64-48D7-A88C-BEE7E71FFB74}"/>
              </a:ext>
            </a:extLst>
          </p:cNvPr>
          <p:cNvSpPr/>
          <p:nvPr/>
        </p:nvSpPr>
        <p:spPr>
          <a:xfrm>
            <a:off x="4220041" y="3934938"/>
            <a:ext cx="1166400"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Suivi des entretiens professionnels</a:t>
            </a:r>
          </a:p>
        </p:txBody>
      </p:sp>
      <p:sp>
        <p:nvSpPr>
          <p:cNvPr id="188" name="Rectangle 187">
            <a:extLst>
              <a:ext uri="{FF2B5EF4-FFF2-40B4-BE49-F238E27FC236}">
                <a16:creationId xmlns:a16="http://schemas.microsoft.com/office/drawing/2014/main" id="{E5D419E9-A9AA-4BA6-97E9-5BCBA8769EEC}"/>
              </a:ext>
            </a:extLst>
          </p:cNvPr>
          <p:cNvSpPr/>
          <p:nvPr/>
        </p:nvSpPr>
        <p:spPr>
          <a:xfrm>
            <a:off x="4220041" y="4303565"/>
            <a:ext cx="1166400"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Conseil en mobilité/carrière</a:t>
            </a:r>
          </a:p>
        </p:txBody>
      </p:sp>
      <p:sp>
        <p:nvSpPr>
          <p:cNvPr id="189" name="Rectangle 188">
            <a:extLst>
              <a:ext uri="{FF2B5EF4-FFF2-40B4-BE49-F238E27FC236}">
                <a16:creationId xmlns:a16="http://schemas.microsoft.com/office/drawing/2014/main" id="{65F3C38B-18B1-477C-B0E0-73F36AF30F5A}"/>
              </a:ext>
            </a:extLst>
          </p:cNvPr>
          <p:cNvSpPr/>
          <p:nvPr/>
        </p:nvSpPr>
        <p:spPr>
          <a:xfrm>
            <a:off x="4220041" y="3011940"/>
            <a:ext cx="1166400"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des entrées / sorties</a:t>
            </a:r>
          </a:p>
        </p:txBody>
      </p:sp>
      <p:sp>
        <p:nvSpPr>
          <p:cNvPr id="190" name="Rectangle 189">
            <a:extLst>
              <a:ext uri="{FF2B5EF4-FFF2-40B4-BE49-F238E27FC236}">
                <a16:creationId xmlns:a16="http://schemas.microsoft.com/office/drawing/2014/main" id="{AEA76762-B9E1-429F-808B-2D9C6D7C22DD}"/>
              </a:ext>
            </a:extLst>
          </p:cNvPr>
          <p:cNvSpPr/>
          <p:nvPr/>
        </p:nvSpPr>
        <p:spPr>
          <a:xfrm>
            <a:off x="4220041" y="4672192"/>
            <a:ext cx="1166400" cy="43562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Elaboration et mise en œuvre  du plan de formation et  de suivi des carrières</a:t>
            </a:r>
          </a:p>
        </p:txBody>
      </p:sp>
      <p:sp>
        <p:nvSpPr>
          <p:cNvPr id="191" name="Rectangle 190">
            <a:extLst>
              <a:ext uri="{FF2B5EF4-FFF2-40B4-BE49-F238E27FC236}">
                <a16:creationId xmlns:a16="http://schemas.microsoft.com/office/drawing/2014/main" id="{CD582420-AA3F-4299-9CCD-9337922D8635}"/>
              </a:ext>
            </a:extLst>
          </p:cNvPr>
          <p:cNvSpPr/>
          <p:nvPr/>
        </p:nvSpPr>
        <p:spPr>
          <a:xfrm>
            <a:off x="4220041" y="3380567"/>
            <a:ext cx="1166400" cy="473891"/>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GPEC (analyse des compétences et vision prospective des besoins) </a:t>
            </a:r>
            <a:endParaRPr kumimoji="0" lang="fr-FR" sz="650" b="0" i="0" u="none" strike="noStrike" kern="1200" cap="none" spc="0" normalizeH="0" baseline="0" noProof="0" dirty="0">
              <a:ln>
                <a:noFill/>
              </a:ln>
              <a:solidFill>
                <a:srgbClr val="FF0000"/>
              </a:solidFill>
              <a:effectLst/>
              <a:uLnTx/>
              <a:uFillTx/>
              <a:latin typeface="Arial" charset="0"/>
              <a:ea typeface="+mn-ea"/>
              <a:cs typeface="Arial" charset="0"/>
            </a:endParaRPr>
          </a:p>
        </p:txBody>
      </p:sp>
      <p:sp>
        <p:nvSpPr>
          <p:cNvPr id="192" name="Rectangle 191">
            <a:extLst>
              <a:ext uri="{FF2B5EF4-FFF2-40B4-BE49-F238E27FC236}">
                <a16:creationId xmlns:a16="http://schemas.microsoft.com/office/drawing/2014/main" id="{2CA6B074-C7A9-4204-B816-41BE6D5B502A}"/>
              </a:ext>
            </a:extLst>
          </p:cNvPr>
          <p:cNvSpPr/>
          <p:nvPr/>
        </p:nvSpPr>
        <p:spPr>
          <a:xfrm>
            <a:off x="4220041" y="5188297"/>
            <a:ext cx="1166400" cy="34775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Organisation et dispenses de formations transverses </a:t>
            </a:r>
            <a:endParaRPr kumimoji="0" lang="fr-FR" sz="650" b="0" i="0" u="none" strike="noStrike" kern="1200" cap="none" spc="0" normalizeH="0" baseline="0" noProof="0" dirty="0">
              <a:ln>
                <a:noFill/>
              </a:ln>
              <a:solidFill>
                <a:srgbClr val="FF0000"/>
              </a:solidFill>
              <a:effectLst/>
              <a:uLnTx/>
              <a:uFillTx/>
              <a:latin typeface="Arial" charset="0"/>
              <a:ea typeface="+mn-ea"/>
              <a:cs typeface="Arial" charset="0"/>
            </a:endParaRPr>
          </a:p>
        </p:txBody>
      </p:sp>
      <p:sp>
        <p:nvSpPr>
          <p:cNvPr id="193" name="Rectangle : coins arrondis 192">
            <a:extLst>
              <a:ext uri="{FF2B5EF4-FFF2-40B4-BE49-F238E27FC236}">
                <a16:creationId xmlns:a16="http://schemas.microsoft.com/office/drawing/2014/main" id="{D255B51F-F03E-469E-A1BA-851E921FB1DD}"/>
              </a:ext>
            </a:extLst>
          </p:cNvPr>
          <p:cNvSpPr/>
          <p:nvPr/>
        </p:nvSpPr>
        <p:spPr bwMode="auto">
          <a:xfrm>
            <a:off x="3848769" y="5847596"/>
            <a:ext cx="338952" cy="158123"/>
          </a:xfrm>
          <a:prstGeom prst="roundRect">
            <a:avLst/>
          </a:prstGeom>
          <a:solidFill>
            <a:srgbClr val="0070C0"/>
          </a:solidFill>
          <a:ln w="6350" algn="ctr">
            <a:noFill/>
            <a:round/>
            <a:headEnd/>
            <a:tailEnd/>
          </a:ln>
        </p:spPr>
        <p:txBody>
          <a:bodyPr wrap="none" lIns="89780" tIns="44889" rIns="89780" bIns="44889" rtlCol="0" anchor="ctr">
            <a:noAutofit/>
          </a:bodyP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700" b="1" i="0" u="none" strike="noStrike" kern="0" cap="none" spc="0" normalizeH="0" baseline="0" noProof="0" dirty="0">
                <a:ln>
                  <a:noFill/>
                </a:ln>
                <a:solidFill>
                  <a:prstClr val="white"/>
                </a:solidFill>
                <a:effectLst/>
                <a:uLnTx/>
                <a:uFillTx/>
                <a:latin typeface="Arial" pitchFamily="34" charset="0"/>
                <a:ea typeface="+mn-ea"/>
                <a:cs typeface="Arial" charset="0"/>
              </a:rPr>
              <a:t>SRE</a:t>
            </a:r>
          </a:p>
        </p:txBody>
      </p:sp>
      <p:grpSp>
        <p:nvGrpSpPr>
          <p:cNvPr id="194" name="Groupe 193">
            <a:extLst>
              <a:ext uri="{FF2B5EF4-FFF2-40B4-BE49-F238E27FC236}">
                <a16:creationId xmlns:a16="http://schemas.microsoft.com/office/drawing/2014/main" id="{1F914D63-1E2C-4B0B-9671-D875C01F9295}"/>
              </a:ext>
            </a:extLst>
          </p:cNvPr>
          <p:cNvGrpSpPr/>
          <p:nvPr/>
        </p:nvGrpSpPr>
        <p:grpSpPr>
          <a:xfrm>
            <a:off x="7872136" y="3011940"/>
            <a:ext cx="1106596" cy="2373453"/>
            <a:chOff x="7872136" y="3011940"/>
            <a:chExt cx="1106596" cy="2373453"/>
          </a:xfrm>
        </p:grpSpPr>
        <p:sp>
          <p:nvSpPr>
            <p:cNvPr id="195" name="Rectangle 194">
              <a:extLst>
                <a:ext uri="{FF2B5EF4-FFF2-40B4-BE49-F238E27FC236}">
                  <a16:creationId xmlns:a16="http://schemas.microsoft.com/office/drawing/2014/main" id="{943B8B1E-99CA-463B-BDC9-13C5EB257B78}"/>
                </a:ext>
              </a:extLst>
            </p:cNvPr>
            <p:cNvSpPr/>
            <p:nvPr/>
          </p:nvSpPr>
          <p:spPr>
            <a:xfrm>
              <a:off x="7872136" y="3529767"/>
              <a:ext cx="1106596" cy="359172"/>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de la performance et de la qualité de service rendue</a:t>
              </a:r>
            </a:p>
          </p:txBody>
        </p:sp>
        <p:sp>
          <p:nvSpPr>
            <p:cNvPr id="196" name="Rectangle 195">
              <a:extLst>
                <a:ext uri="{FF2B5EF4-FFF2-40B4-BE49-F238E27FC236}">
                  <a16:creationId xmlns:a16="http://schemas.microsoft.com/office/drawing/2014/main" id="{7DB4F110-4C7B-4D32-ACDE-17004317DA1B}"/>
                </a:ext>
              </a:extLst>
            </p:cNvPr>
            <p:cNvSpPr/>
            <p:nvPr/>
          </p:nvSpPr>
          <p:spPr>
            <a:xfrm>
              <a:off x="7872136" y="3956646"/>
              <a:ext cx="1106596" cy="295305"/>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Partage de la stratégie RH avec les AE</a:t>
              </a:r>
            </a:p>
          </p:txBody>
        </p:sp>
        <p:sp>
          <p:nvSpPr>
            <p:cNvPr id="197" name="Rectangle 196">
              <a:extLst>
                <a:ext uri="{FF2B5EF4-FFF2-40B4-BE49-F238E27FC236}">
                  <a16:creationId xmlns:a16="http://schemas.microsoft.com/office/drawing/2014/main" id="{A58DCD59-0CF8-4FA0-8EE4-17050322D5C0}"/>
                </a:ext>
              </a:extLst>
            </p:cNvPr>
            <p:cNvSpPr/>
            <p:nvPr/>
          </p:nvSpPr>
          <p:spPr>
            <a:xfrm>
              <a:off x="7872136" y="4319658"/>
              <a:ext cx="1106596" cy="24630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des emplois (PAE et schéma)</a:t>
              </a:r>
            </a:p>
          </p:txBody>
        </p:sp>
        <p:sp>
          <p:nvSpPr>
            <p:cNvPr id="198" name="Rectangle 197">
              <a:extLst>
                <a:ext uri="{FF2B5EF4-FFF2-40B4-BE49-F238E27FC236}">
                  <a16:creationId xmlns:a16="http://schemas.microsoft.com/office/drawing/2014/main" id="{265E0CA7-5BD9-45FF-A60E-50987593DC39}"/>
                </a:ext>
              </a:extLst>
            </p:cNvPr>
            <p:cNvSpPr/>
            <p:nvPr/>
          </p:nvSpPr>
          <p:spPr>
            <a:xfrm>
              <a:off x="7872136" y="4633672"/>
              <a:ext cx="1106596" cy="28814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budgétaire et rémunération</a:t>
              </a:r>
            </a:p>
          </p:txBody>
        </p:sp>
        <p:sp>
          <p:nvSpPr>
            <p:cNvPr id="199" name="Rectangle 198">
              <a:extLst>
                <a:ext uri="{FF2B5EF4-FFF2-40B4-BE49-F238E27FC236}">
                  <a16:creationId xmlns:a16="http://schemas.microsoft.com/office/drawing/2014/main" id="{925D0924-B212-4408-8CB8-D19789AD0C77}"/>
                </a:ext>
              </a:extLst>
            </p:cNvPr>
            <p:cNvSpPr/>
            <p:nvPr/>
          </p:nvSpPr>
          <p:spPr>
            <a:xfrm>
              <a:off x="7872136" y="4989524"/>
              <a:ext cx="1106596" cy="395869"/>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Animation du réseau de correspondants RH (conférences)</a:t>
              </a:r>
            </a:p>
          </p:txBody>
        </p:sp>
        <p:sp>
          <p:nvSpPr>
            <p:cNvPr id="200" name="Rectangle 199">
              <a:extLst>
                <a:ext uri="{FF2B5EF4-FFF2-40B4-BE49-F238E27FC236}">
                  <a16:creationId xmlns:a16="http://schemas.microsoft.com/office/drawing/2014/main" id="{E1EE2634-2413-4BF8-A0CB-BEDD27D1C1AD}"/>
                </a:ext>
              </a:extLst>
            </p:cNvPr>
            <p:cNvSpPr/>
            <p:nvPr/>
          </p:nvSpPr>
          <p:spPr>
            <a:xfrm>
              <a:off x="7872136" y="3011940"/>
              <a:ext cx="1106596" cy="45012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Pilotage des activités (suivi, tableau de bord, planification des activités…)</a:t>
              </a:r>
            </a:p>
          </p:txBody>
        </p:sp>
      </p:grpSp>
      <p:grpSp>
        <p:nvGrpSpPr>
          <p:cNvPr id="201" name="Groupe 200">
            <a:extLst>
              <a:ext uri="{FF2B5EF4-FFF2-40B4-BE49-F238E27FC236}">
                <a16:creationId xmlns:a16="http://schemas.microsoft.com/office/drawing/2014/main" id="{77EB69FB-EF58-4477-8F82-2FCFCD814F29}"/>
              </a:ext>
            </a:extLst>
          </p:cNvPr>
          <p:cNvGrpSpPr/>
          <p:nvPr/>
        </p:nvGrpSpPr>
        <p:grpSpPr>
          <a:xfrm>
            <a:off x="1619762" y="1454524"/>
            <a:ext cx="1420955" cy="1457554"/>
            <a:chOff x="1629060" y="1454524"/>
            <a:chExt cx="1420955" cy="1457554"/>
          </a:xfrm>
        </p:grpSpPr>
        <p:sp>
          <p:nvSpPr>
            <p:cNvPr id="202" name="Rectangle 201">
              <a:extLst>
                <a:ext uri="{FF2B5EF4-FFF2-40B4-BE49-F238E27FC236}">
                  <a16:creationId xmlns:a16="http://schemas.microsoft.com/office/drawing/2014/main" id="{FFC9AD21-292C-44CE-BD27-E2C2E9E70348}"/>
                </a:ext>
              </a:extLst>
            </p:cNvPr>
            <p:cNvSpPr/>
            <p:nvPr/>
          </p:nvSpPr>
          <p:spPr>
            <a:xfrm>
              <a:off x="1629060" y="1680299"/>
              <a:ext cx="1420955"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Suivi des absences</a:t>
              </a:r>
            </a:p>
          </p:txBody>
        </p:sp>
        <p:sp>
          <p:nvSpPr>
            <p:cNvPr id="203" name="Rectangle 202">
              <a:extLst>
                <a:ext uri="{FF2B5EF4-FFF2-40B4-BE49-F238E27FC236}">
                  <a16:creationId xmlns:a16="http://schemas.microsoft.com/office/drawing/2014/main" id="{9F047A42-0487-4FA0-9A10-76CECCB5D149}"/>
                </a:ext>
              </a:extLst>
            </p:cNvPr>
            <p:cNvSpPr/>
            <p:nvPr/>
          </p:nvSpPr>
          <p:spPr>
            <a:xfrm>
              <a:off x="1629060" y="1906075"/>
              <a:ext cx="1420955" cy="330568"/>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des congés et arrêts maladies (sans impact paie)</a:t>
              </a:r>
            </a:p>
          </p:txBody>
        </p:sp>
        <p:sp>
          <p:nvSpPr>
            <p:cNvPr id="204" name="Rectangle 203">
              <a:extLst>
                <a:ext uri="{FF2B5EF4-FFF2-40B4-BE49-F238E27FC236}">
                  <a16:creationId xmlns:a16="http://schemas.microsoft.com/office/drawing/2014/main" id="{0AB07D3F-4452-463F-BD7D-C8AB8068AB98}"/>
                </a:ext>
              </a:extLst>
            </p:cNvPr>
            <p:cNvSpPr/>
            <p:nvPr/>
          </p:nvSpPr>
          <p:spPr>
            <a:xfrm>
              <a:off x="1629060" y="2281993"/>
              <a:ext cx="1420955" cy="404309"/>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Relais RH de proximité (relais d’information, communication, collecte des pièces justificatives, etc.)</a:t>
              </a:r>
            </a:p>
          </p:txBody>
        </p:sp>
        <p:sp>
          <p:nvSpPr>
            <p:cNvPr id="205" name="Rectangle 204">
              <a:extLst>
                <a:ext uri="{FF2B5EF4-FFF2-40B4-BE49-F238E27FC236}">
                  <a16:creationId xmlns:a16="http://schemas.microsoft.com/office/drawing/2014/main" id="{50A87D54-1C00-43BE-9E41-5BAF96C7FEE2}"/>
                </a:ext>
              </a:extLst>
            </p:cNvPr>
            <p:cNvSpPr/>
            <p:nvPr/>
          </p:nvSpPr>
          <p:spPr>
            <a:xfrm>
              <a:off x="1629060" y="2731653"/>
              <a:ext cx="1420955"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Saisie des CET</a:t>
              </a:r>
            </a:p>
          </p:txBody>
        </p:sp>
        <p:sp>
          <p:nvSpPr>
            <p:cNvPr id="206" name="Rectangle 205">
              <a:extLst>
                <a:ext uri="{FF2B5EF4-FFF2-40B4-BE49-F238E27FC236}">
                  <a16:creationId xmlns:a16="http://schemas.microsoft.com/office/drawing/2014/main" id="{D545533A-1669-42D3-83D8-659B49E5E22C}"/>
                </a:ext>
              </a:extLst>
            </p:cNvPr>
            <p:cNvSpPr/>
            <p:nvPr/>
          </p:nvSpPr>
          <p:spPr>
            <a:xfrm>
              <a:off x="1629060" y="1454524"/>
              <a:ext cx="1420955" cy="180425"/>
            </a:xfrm>
            <a:prstGeom prst="rect">
              <a:avLst/>
            </a:prstGeom>
            <a:solidFill>
              <a:schemeClr val="bg1">
                <a:lumMod val="85000"/>
              </a:schemeClr>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des temps</a:t>
              </a:r>
            </a:p>
          </p:txBody>
        </p:sp>
      </p:grpSp>
      <p:sp>
        <p:nvSpPr>
          <p:cNvPr id="207" name="Rectangle 206">
            <a:extLst>
              <a:ext uri="{FF2B5EF4-FFF2-40B4-BE49-F238E27FC236}">
                <a16:creationId xmlns:a16="http://schemas.microsoft.com/office/drawing/2014/main" id="{DA0767F8-8B0C-4739-B074-A401AFDFA242}"/>
              </a:ext>
            </a:extLst>
          </p:cNvPr>
          <p:cNvSpPr/>
          <p:nvPr/>
        </p:nvSpPr>
        <p:spPr>
          <a:xfrm>
            <a:off x="394291" y="4355433"/>
            <a:ext cx="1166400" cy="21536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Calcul des rémunérations</a:t>
            </a:r>
          </a:p>
        </p:txBody>
      </p:sp>
      <p:sp>
        <p:nvSpPr>
          <p:cNvPr id="208" name="Rectangle 207">
            <a:extLst>
              <a:ext uri="{FF2B5EF4-FFF2-40B4-BE49-F238E27FC236}">
                <a16:creationId xmlns:a16="http://schemas.microsoft.com/office/drawing/2014/main" id="{63C06E33-E2A4-40F5-B408-00263B9B92E6}"/>
              </a:ext>
            </a:extLst>
          </p:cNvPr>
          <p:cNvSpPr/>
          <p:nvPr/>
        </p:nvSpPr>
        <p:spPr>
          <a:xfrm>
            <a:off x="393545" y="4624286"/>
            <a:ext cx="1166400" cy="21536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Classement (si concours) et affectation </a:t>
            </a:r>
          </a:p>
        </p:txBody>
      </p:sp>
      <p:sp>
        <p:nvSpPr>
          <p:cNvPr id="209" name="Rectangle 208">
            <a:extLst>
              <a:ext uri="{FF2B5EF4-FFF2-40B4-BE49-F238E27FC236}">
                <a16:creationId xmlns:a16="http://schemas.microsoft.com/office/drawing/2014/main" id="{16F91F1C-5FA4-45C3-845E-21E947795737}"/>
              </a:ext>
            </a:extLst>
          </p:cNvPr>
          <p:cNvSpPr/>
          <p:nvPr/>
        </p:nvSpPr>
        <p:spPr>
          <a:xfrm>
            <a:off x="393545" y="5161995"/>
            <a:ext cx="1166400" cy="215364"/>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700" b="0" i="0" u="none" strike="noStrike" kern="1200" cap="none" spc="0" normalizeH="0" baseline="0" noProof="0" dirty="0">
                <a:ln>
                  <a:noFill/>
                </a:ln>
                <a:solidFill>
                  <a:prstClr val="black"/>
                </a:solidFill>
                <a:effectLst/>
                <a:uLnTx/>
                <a:uFillTx/>
                <a:latin typeface="Arial" charset="0"/>
                <a:ea typeface="+mn-ea"/>
                <a:cs typeface="Arial" charset="0"/>
              </a:rPr>
              <a:t>Accueil collectif des nouveaux arrivants</a:t>
            </a:r>
          </a:p>
        </p:txBody>
      </p:sp>
      <p:sp>
        <p:nvSpPr>
          <p:cNvPr id="210" name="Rectangle 209">
            <a:extLst>
              <a:ext uri="{FF2B5EF4-FFF2-40B4-BE49-F238E27FC236}">
                <a16:creationId xmlns:a16="http://schemas.microsoft.com/office/drawing/2014/main" id="{975DB3C8-0F5C-42B3-88BA-CAAFBC9AA043}"/>
              </a:ext>
            </a:extLst>
          </p:cNvPr>
          <p:cNvSpPr/>
          <p:nvPr/>
        </p:nvSpPr>
        <p:spPr>
          <a:xfrm>
            <a:off x="5514767" y="3160396"/>
            <a:ext cx="1044758" cy="441310"/>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Définition et mise en œuvre de la politique d’actions sociales</a:t>
            </a:r>
          </a:p>
        </p:txBody>
      </p:sp>
      <p:sp>
        <p:nvSpPr>
          <p:cNvPr id="211" name="Rectangle 210">
            <a:extLst>
              <a:ext uri="{FF2B5EF4-FFF2-40B4-BE49-F238E27FC236}">
                <a16:creationId xmlns:a16="http://schemas.microsoft.com/office/drawing/2014/main" id="{E1F0CCC6-C2E7-414D-BD14-A16696DE1D5C}"/>
              </a:ext>
            </a:extLst>
          </p:cNvPr>
          <p:cNvSpPr/>
          <p:nvPr/>
        </p:nvSpPr>
        <p:spPr>
          <a:xfrm>
            <a:off x="5514767" y="3906929"/>
            <a:ext cx="1044758" cy="48051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Médecine statutaire : commissions de réformes/comités médicaux</a:t>
            </a:r>
          </a:p>
        </p:txBody>
      </p:sp>
      <p:sp>
        <p:nvSpPr>
          <p:cNvPr id="212" name="Rectangle 211">
            <a:extLst>
              <a:ext uri="{FF2B5EF4-FFF2-40B4-BE49-F238E27FC236}">
                <a16:creationId xmlns:a16="http://schemas.microsoft.com/office/drawing/2014/main" id="{F1D7B51E-31FF-4943-BE16-2658EF95C7AB}"/>
              </a:ext>
            </a:extLst>
          </p:cNvPr>
          <p:cNvSpPr/>
          <p:nvPr/>
        </p:nvSpPr>
        <p:spPr>
          <a:xfrm>
            <a:off x="5514767" y="4449841"/>
            <a:ext cx="1044758" cy="295432"/>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Gestion du handicap (politique et accompagnement)</a:t>
            </a:r>
          </a:p>
        </p:txBody>
      </p:sp>
      <p:sp>
        <p:nvSpPr>
          <p:cNvPr id="213" name="Rectangle 212">
            <a:extLst>
              <a:ext uri="{FF2B5EF4-FFF2-40B4-BE49-F238E27FC236}">
                <a16:creationId xmlns:a16="http://schemas.microsoft.com/office/drawing/2014/main" id="{46F5E66A-ED89-42B2-A96D-7DC8C65E9FBE}"/>
              </a:ext>
            </a:extLst>
          </p:cNvPr>
          <p:cNvSpPr/>
          <p:nvPr/>
        </p:nvSpPr>
        <p:spPr>
          <a:xfrm>
            <a:off x="5514767" y="3664105"/>
            <a:ext cx="1044758" cy="180425"/>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Assistance sociale</a:t>
            </a:r>
          </a:p>
        </p:txBody>
      </p:sp>
      <p:sp>
        <p:nvSpPr>
          <p:cNvPr id="214" name="Rectangle 213">
            <a:extLst>
              <a:ext uri="{FF2B5EF4-FFF2-40B4-BE49-F238E27FC236}">
                <a16:creationId xmlns:a16="http://schemas.microsoft.com/office/drawing/2014/main" id="{6290F98E-55DF-4176-8935-0DA6FC1EE4C7}"/>
              </a:ext>
            </a:extLst>
          </p:cNvPr>
          <p:cNvSpPr/>
          <p:nvPr/>
        </p:nvSpPr>
        <p:spPr>
          <a:xfrm>
            <a:off x="5514767" y="4807672"/>
            <a:ext cx="1044758" cy="30494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Coordination de la politique de Sécurité au travail</a:t>
            </a:r>
          </a:p>
        </p:txBody>
      </p:sp>
      <p:sp>
        <p:nvSpPr>
          <p:cNvPr id="215" name="Rectangle 214">
            <a:extLst>
              <a:ext uri="{FF2B5EF4-FFF2-40B4-BE49-F238E27FC236}">
                <a16:creationId xmlns:a16="http://schemas.microsoft.com/office/drawing/2014/main" id="{39014E86-6D36-46DB-B564-1E86F66F1C85}"/>
              </a:ext>
            </a:extLst>
          </p:cNvPr>
          <p:cNvSpPr/>
          <p:nvPr/>
        </p:nvSpPr>
        <p:spPr>
          <a:xfrm>
            <a:off x="5514767" y="2765281"/>
            <a:ext cx="1044758" cy="348658"/>
          </a:xfrm>
          <a:prstGeom prst="rect">
            <a:avLst/>
          </a:prstGeom>
          <a:solidFill>
            <a:schemeClr val="bg1"/>
          </a:solidFill>
          <a:ln w="3175">
            <a:solidFill>
              <a:schemeClr val="tx1"/>
            </a:solidFill>
          </a:ln>
        </p:spPr>
        <p:txBody>
          <a:bodyPr wrap="square" lIns="72000" tIns="36000" rIns="72000" bIns="36000" anchor="ctr">
            <a:noAutofit/>
          </a:bodyPr>
          <a:lstStyle/>
          <a:p>
            <a:pPr algn="ctr"/>
            <a:r>
              <a:rPr lang="fr-FR" sz="650" dirty="0">
                <a:solidFill>
                  <a:prstClr val="black"/>
                </a:solidFill>
              </a:rPr>
              <a:t>Elaboration des politiques sociales (CNAS) </a:t>
            </a:r>
          </a:p>
        </p:txBody>
      </p:sp>
      <p:sp>
        <p:nvSpPr>
          <p:cNvPr id="216" name="Rectangle 215">
            <a:extLst>
              <a:ext uri="{FF2B5EF4-FFF2-40B4-BE49-F238E27FC236}">
                <a16:creationId xmlns:a16="http://schemas.microsoft.com/office/drawing/2014/main" id="{80126593-CE7B-447A-8627-0EFB2374DECE}"/>
              </a:ext>
            </a:extLst>
          </p:cNvPr>
          <p:cNvSpPr/>
          <p:nvPr/>
        </p:nvSpPr>
        <p:spPr>
          <a:xfrm>
            <a:off x="6643172" y="1941008"/>
            <a:ext cx="1118453" cy="27300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Elaboration du bilan social</a:t>
            </a:r>
          </a:p>
        </p:txBody>
      </p:sp>
      <p:sp>
        <p:nvSpPr>
          <p:cNvPr id="217" name="Rectangle 216">
            <a:extLst>
              <a:ext uri="{FF2B5EF4-FFF2-40B4-BE49-F238E27FC236}">
                <a16:creationId xmlns:a16="http://schemas.microsoft.com/office/drawing/2014/main" id="{33D6AED5-D3BD-4305-9F96-69CE34516641}"/>
              </a:ext>
            </a:extLst>
          </p:cNvPr>
          <p:cNvSpPr/>
          <p:nvPr/>
        </p:nvSpPr>
        <p:spPr>
          <a:xfrm>
            <a:off x="6651454" y="3726944"/>
            <a:ext cx="1166400" cy="29300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Suivi du schéma d’emploi</a:t>
            </a:r>
          </a:p>
        </p:txBody>
      </p:sp>
      <p:sp>
        <p:nvSpPr>
          <p:cNvPr id="218" name="Rectangle 217">
            <a:extLst>
              <a:ext uri="{FF2B5EF4-FFF2-40B4-BE49-F238E27FC236}">
                <a16:creationId xmlns:a16="http://schemas.microsoft.com/office/drawing/2014/main" id="{041BD98E-82C4-4BBE-A5E0-0DC5A686A3BF}"/>
              </a:ext>
            </a:extLst>
          </p:cNvPr>
          <p:cNvSpPr/>
          <p:nvPr/>
        </p:nvSpPr>
        <p:spPr bwMode="auto">
          <a:xfrm>
            <a:off x="9024733" y="954514"/>
            <a:ext cx="941373" cy="391699"/>
          </a:xfrm>
          <a:prstGeom prst="rect">
            <a:avLst/>
          </a:prstGeom>
          <a:solidFill>
            <a:schemeClr val="tx2"/>
          </a:solidFill>
          <a:ln w="6350" algn="ctr">
            <a:noFill/>
            <a:round/>
            <a:headEnd/>
            <a:tailEnd/>
          </a:ln>
          <a:effectLst>
            <a:outerShdw blurRad="50800" dist="38100" dir="2700000" algn="tl" rotWithShape="0">
              <a:prstClr val="black">
                <a:alpha val="40000"/>
              </a:prstClr>
            </a:outerShdw>
          </a:effectLst>
        </p:spPr>
        <p:txBody>
          <a:bodyPr lIns="89780" tIns="44889" rIns="89780" bIns="44889"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800" b="1" i="0" u="none" strike="noStrike" kern="0" cap="none" spc="0" normalizeH="0" baseline="0" noProof="0" dirty="0">
                <a:ln>
                  <a:noFill/>
                </a:ln>
                <a:solidFill>
                  <a:prstClr val="white"/>
                </a:solidFill>
                <a:effectLst/>
                <a:uLnTx/>
                <a:uFillTx/>
                <a:latin typeface="Arial" pitchFamily="34" charset="0"/>
                <a:ea typeface="+mn-ea"/>
                <a:cs typeface="Arial" charset="0"/>
              </a:rPr>
              <a:t>DIALOGUE SOCIAL</a:t>
            </a:r>
          </a:p>
        </p:txBody>
      </p:sp>
      <p:grpSp>
        <p:nvGrpSpPr>
          <p:cNvPr id="219" name="Groupe 218">
            <a:extLst>
              <a:ext uri="{FF2B5EF4-FFF2-40B4-BE49-F238E27FC236}">
                <a16:creationId xmlns:a16="http://schemas.microsoft.com/office/drawing/2014/main" id="{1AA3192A-5417-4FDF-BE9D-D8E0A2AD80BF}"/>
              </a:ext>
            </a:extLst>
          </p:cNvPr>
          <p:cNvGrpSpPr/>
          <p:nvPr/>
        </p:nvGrpSpPr>
        <p:grpSpPr>
          <a:xfrm>
            <a:off x="9024733" y="3011940"/>
            <a:ext cx="941373" cy="1235009"/>
            <a:chOff x="9024733" y="3030661"/>
            <a:chExt cx="941373" cy="1235009"/>
          </a:xfrm>
        </p:grpSpPr>
        <p:sp>
          <p:nvSpPr>
            <p:cNvPr id="220" name="Rectangle 219">
              <a:extLst>
                <a:ext uri="{FF2B5EF4-FFF2-40B4-BE49-F238E27FC236}">
                  <a16:creationId xmlns:a16="http://schemas.microsoft.com/office/drawing/2014/main" id="{66D29AD5-BA08-4331-9779-60028D15073B}"/>
                </a:ext>
              </a:extLst>
            </p:cNvPr>
            <p:cNvSpPr/>
            <p:nvPr/>
          </p:nvSpPr>
          <p:spPr>
            <a:xfrm>
              <a:off x="9024733" y="3030661"/>
              <a:ext cx="941373" cy="36492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Préparation des instances (CT, CAP, CHSCT)</a:t>
              </a:r>
            </a:p>
          </p:txBody>
        </p:sp>
        <p:sp>
          <p:nvSpPr>
            <p:cNvPr id="221" name="Rectangle 220">
              <a:extLst>
                <a:ext uri="{FF2B5EF4-FFF2-40B4-BE49-F238E27FC236}">
                  <a16:creationId xmlns:a16="http://schemas.microsoft.com/office/drawing/2014/main" id="{E01AF0F4-172F-4440-B828-809D32DD8511}"/>
                </a:ext>
              </a:extLst>
            </p:cNvPr>
            <p:cNvSpPr/>
            <p:nvPr/>
          </p:nvSpPr>
          <p:spPr>
            <a:xfrm>
              <a:off x="9024733" y="3465704"/>
              <a:ext cx="941373" cy="36492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Animation des instances (CT, CAP, CHSCT)</a:t>
              </a:r>
            </a:p>
          </p:txBody>
        </p:sp>
        <p:sp>
          <p:nvSpPr>
            <p:cNvPr id="222" name="Rectangle 221">
              <a:extLst>
                <a:ext uri="{FF2B5EF4-FFF2-40B4-BE49-F238E27FC236}">
                  <a16:creationId xmlns:a16="http://schemas.microsoft.com/office/drawing/2014/main" id="{8C5D34FC-6872-4F8A-9B5B-55045AA4E040}"/>
                </a:ext>
              </a:extLst>
            </p:cNvPr>
            <p:cNvSpPr/>
            <p:nvPr/>
          </p:nvSpPr>
          <p:spPr>
            <a:xfrm>
              <a:off x="9024733" y="3900747"/>
              <a:ext cx="941373" cy="364923"/>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Suivi des instances (CT, CAP, CHSCT)</a:t>
              </a:r>
            </a:p>
          </p:txBody>
        </p:sp>
      </p:grpSp>
      <p:cxnSp>
        <p:nvCxnSpPr>
          <p:cNvPr id="223" name="Connecteur droit 222">
            <a:extLst>
              <a:ext uri="{FF2B5EF4-FFF2-40B4-BE49-F238E27FC236}">
                <a16:creationId xmlns:a16="http://schemas.microsoft.com/office/drawing/2014/main" id="{1A0A349C-C5B2-461D-B7F2-50974B7CBC5E}"/>
              </a:ext>
            </a:extLst>
          </p:cNvPr>
          <p:cNvCxnSpPr/>
          <p:nvPr/>
        </p:nvCxnSpPr>
        <p:spPr bwMode="auto">
          <a:xfrm flipV="1">
            <a:off x="359792" y="5722625"/>
            <a:ext cx="9474502" cy="38066"/>
          </a:xfrm>
          <a:prstGeom prst="line">
            <a:avLst/>
          </a:prstGeom>
          <a:solidFill>
            <a:srgbClr val="FFFFFF"/>
          </a:solidFill>
          <a:ln w="3175" cap="flat" cmpd="sng" algn="ctr">
            <a:solidFill>
              <a:srgbClr val="BBADA2"/>
            </a:solidFill>
            <a:prstDash val="dash"/>
            <a:round/>
            <a:headEnd type="none" w="med" len="med"/>
            <a:tailEnd type="none" w="med" len="med"/>
          </a:ln>
          <a:effectLst/>
        </p:spPr>
      </p:cxnSp>
      <p:grpSp>
        <p:nvGrpSpPr>
          <p:cNvPr id="224" name="Groupe 223">
            <a:extLst>
              <a:ext uri="{FF2B5EF4-FFF2-40B4-BE49-F238E27FC236}">
                <a16:creationId xmlns:a16="http://schemas.microsoft.com/office/drawing/2014/main" id="{E547A55D-3C62-4B80-8317-EA154B88E4DC}"/>
              </a:ext>
            </a:extLst>
          </p:cNvPr>
          <p:cNvGrpSpPr/>
          <p:nvPr/>
        </p:nvGrpSpPr>
        <p:grpSpPr>
          <a:xfrm>
            <a:off x="3106256" y="1455802"/>
            <a:ext cx="1060364" cy="807805"/>
            <a:chOff x="377292" y="1454524"/>
            <a:chExt cx="1166400" cy="807805"/>
          </a:xfrm>
        </p:grpSpPr>
        <p:sp>
          <p:nvSpPr>
            <p:cNvPr id="225" name="Rectangle 224">
              <a:extLst>
                <a:ext uri="{FF2B5EF4-FFF2-40B4-BE49-F238E27FC236}">
                  <a16:creationId xmlns:a16="http://schemas.microsoft.com/office/drawing/2014/main" id="{EE7967FA-7846-498E-9D7D-B8E76EEC34D9}"/>
                </a:ext>
              </a:extLst>
            </p:cNvPr>
            <p:cNvSpPr/>
            <p:nvPr/>
          </p:nvSpPr>
          <p:spPr>
            <a:xfrm>
              <a:off x="377292" y="1923609"/>
              <a:ext cx="1166400" cy="338720"/>
            </a:xfrm>
            <a:prstGeom prst="rect">
              <a:avLst/>
            </a:prstGeom>
            <a:noFill/>
            <a:ln w="3175">
              <a:solidFill>
                <a:schemeClr val="tx1"/>
              </a:solidFill>
            </a:ln>
          </p:spPr>
          <p:txBody>
            <a:bodyPr wrap="square" lIns="72000" tIns="36000" rIns="72000" bIns="36000" anchor="ctr">
              <a:noAutofit/>
            </a:bodyPr>
            <a:lstStyle/>
            <a:p>
              <a:pPr lvl="0" algn="ctr">
                <a:defRPr/>
              </a:pPr>
              <a:r>
                <a:rPr lang="fr-FR" sz="650" dirty="0">
                  <a:solidFill>
                    <a:prstClr val="black"/>
                  </a:solidFill>
                </a:rPr>
                <a:t>recueil des avis motivés des AE pour les prolongations d'activités</a:t>
              </a:r>
              <a:endParaRPr kumimoji="0" lang="fr-FR" sz="65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26" name="Rectangle 225">
              <a:extLst>
                <a:ext uri="{FF2B5EF4-FFF2-40B4-BE49-F238E27FC236}">
                  <a16:creationId xmlns:a16="http://schemas.microsoft.com/office/drawing/2014/main" id="{4F82C8E2-CCBD-422C-9DE1-C20C986F4863}"/>
                </a:ext>
              </a:extLst>
            </p:cNvPr>
            <p:cNvSpPr/>
            <p:nvPr/>
          </p:nvSpPr>
          <p:spPr>
            <a:xfrm>
              <a:off x="377292" y="1454524"/>
              <a:ext cx="1166400" cy="435871"/>
            </a:xfrm>
            <a:prstGeom prst="rect">
              <a:avLst/>
            </a:prstGeom>
            <a:noFill/>
            <a:ln w="3175">
              <a:solidFill>
                <a:schemeClr val="tx1"/>
              </a:solidFill>
            </a:ln>
          </p:spPr>
          <p:txBody>
            <a:bodyPr wrap="square" lIns="72000" tIns="36000" rIns="72000" bIns="36000" anchor="ctr">
              <a:noAutofit/>
            </a:bodyPr>
            <a:lstStyle/>
            <a:p>
              <a:pPr lvl="0" algn="ctr">
                <a:defRPr/>
              </a:pPr>
              <a:r>
                <a:rPr lang="fr-FR" sz="650" dirty="0">
                  <a:solidFill>
                    <a:prstClr val="black"/>
                  </a:solidFill>
                </a:rPr>
                <a:t>Visa et transmission par les services RH de la demande d'admission à la retraite</a:t>
              </a:r>
              <a:endParaRPr kumimoji="0" lang="fr-FR" sz="650" b="0" i="0" u="none" strike="noStrike" kern="1200" cap="none" spc="0" normalizeH="0" baseline="0" noProof="0" dirty="0">
                <a:ln>
                  <a:noFill/>
                </a:ln>
                <a:solidFill>
                  <a:prstClr val="black"/>
                </a:solidFill>
                <a:effectLst/>
                <a:uLnTx/>
                <a:uFillTx/>
                <a:latin typeface="Arial" charset="0"/>
                <a:ea typeface="+mn-ea"/>
                <a:cs typeface="Arial" charset="0"/>
              </a:endParaRPr>
            </a:p>
          </p:txBody>
        </p:sp>
      </p:grpSp>
      <p:grpSp>
        <p:nvGrpSpPr>
          <p:cNvPr id="227" name="Groupe 226">
            <a:extLst>
              <a:ext uri="{FF2B5EF4-FFF2-40B4-BE49-F238E27FC236}">
                <a16:creationId xmlns:a16="http://schemas.microsoft.com/office/drawing/2014/main" id="{BC7D1CBA-8525-422A-B53C-6FA40174BCA5}"/>
              </a:ext>
            </a:extLst>
          </p:cNvPr>
          <p:cNvGrpSpPr/>
          <p:nvPr/>
        </p:nvGrpSpPr>
        <p:grpSpPr>
          <a:xfrm>
            <a:off x="3096095" y="3012662"/>
            <a:ext cx="1043592" cy="2721511"/>
            <a:chOff x="3096095" y="3012662"/>
            <a:chExt cx="1043592" cy="2721511"/>
          </a:xfrm>
        </p:grpSpPr>
        <p:sp>
          <p:nvSpPr>
            <p:cNvPr id="228" name="Rectangle 227">
              <a:extLst>
                <a:ext uri="{FF2B5EF4-FFF2-40B4-BE49-F238E27FC236}">
                  <a16:creationId xmlns:a16="http://schemas.microsoft.com/office/drawing/2014/main" id="{D0696F55-D203-4B70-9BFE-CC7EF36FC373}"/>
                </a:ext>
              </a:extLst>
            </p:cNvPr>
            <p:cNvSpPr/>
            <p:nvPr/>
          </p:nvSpPr>
          <p:spPr>
            <a:xfrm>
              <a:off x="3096096" y="3719685"/>
              <a:ext cx="1043591" cy="216242"/>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Pré liquidation des pensions de retraite</a:t>
              </a:r>
            </a:p>
          </p:txBody>
        </p:sp>
        <p:sp>
          <p:nvSpPr>
            <p:cNvPr id="229" name="Rectangle 228">
              <a:extLst>
                <a:ext uri="{FF2B5EF4-FFF2-40B4-BE49-F238E27FC236}">
                  <a16:creationId xmlns:a16="http://schemas.microsoft.com/office/drawing/2014/main" id="{053A5DBC-74FC-4867-B3D7-43BBF67CE44B}"/>
                </a:ext>
              </a:extLst>
            </p:cNvPr>
            <p:cNvSpPr/>
            <p:nvPr/>
          </p:nvSpPr>
          <p:spPr>
            <a:xfrm>
              <a:off x="3096096" y="3973442"/>
              <a:ext cx="1043591" cy="228989"/>
            </a:xfrm>
            <a:prstGeom prst="rect">
              <a:avLst/>
            </a:prstGeom>
            <a:solidFill>
              <a:schemeClr val="bg1"/>
            </a:solid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Contrôle des titres de pension</a:t>
              </a:r>
            </a:p>
          </p:txBody>
        </p:sp>
        <p:sp>
          <p:nvSpPr>
            <p:cNvPr id="230" name="Rectangle 229">
              <a:extLst>
                <a:ext uri="{FF2B5EF4-FFF2-40B4-BE49-F238E27FC236}">
                  <a16:creationId xmlns:a16="http://schemas.microsoft.com/office/drawing/2014/main" id="{96217F6A-AEB8-4507-947B-3968C5F8AC2C}"/>
                </a:ext>
              </a:extLst>
            </p:cNvPr>
            <p:cNvSpPr/>
            <p:nvPr/>
          </p:nvSpPr>
          <p:spPr>
            <a:xfrm>
              <a:off x="3096096" y="4766521"/>
              <a:ext cx="1043591" cy="21573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Gestion de l’invalidité/inaptitude</a:t>
              </a:r>
            </a:p>
          </p:txBody>
        </p:sp>
        <p:sp>
          <p:nvSpPr>
            <p:cNvPr id="231" name="Rectangle 230">
              <a:extLst>
                <a:ext uri="{FF2B5EF4-FFF2-40B4-BE49-F238E27FC236}">
                  <a16:creationId xmlns:a16="http://schemas.microsoft.com/office/drawing/2014/main" id="{D2DE6355-B5A1-4C27-B641-3989B52D160B}"/>
                </a:ext>
              </a:extLst>
            </p:cNvPr>
            <p:cNvSpPr/>
            <p:nvPr/>
          </p:nvSpPr>
          <p:spPr>
            <a:xfrm>
              <a:off x="3096096" y="3012662"/>
              <a:ext cx="1043591" cy="396159"/>
            </a:xfrm>
            <a:prstGeom prst="rect">
              <a:avLst/>
            </a:prstGeom>
            <a:noFill/>
            <a:ln w="3175">
              <a:solidFill>
                <a:schemeClr val="tx1"/>
              </a:solidFill>
            </a:ln>
          </p:spPr>
          <p:txBody>
            <a:bodyPr wrap="square" lIns="72000" tIns="36000" rIns="72000" bIns="36000" anchor="ctr">
              <a:noAutofit/>
            </a:bodyPr>
            <a:lstStyle/>
            <a:p>
              <a:pPr lvl="0" algn="ctr">
                <a:defRPr/>
              </a:pPr>
              <a:r>
                <a:rPr lang="fr-FR" sz="600" dirty="0">
                  <a:solidFill>
                    <a:prstClr val="black"/>
                  </a:solidFill>
                </a:rPr>
                <a:t>Sollicitation, contrôle et validation des arrêtés de radiation et de mise </a:t>
              </a:r>
            </a:p>
            <a:p>
              <a:pPr lvl="0" algn="ctr">
                <a:defRPr/>
              </a:pPr>
              <a:r>
                <a:rPr lang="fr-FR" sz="600" dirty="0">
                  <a:solidFill>
                    <a:prstClr val="black"/>
                  </a:solidFill>
                </a:rPr>
                <a:t>à la retraite</a:t>
              </a:r>
            </a:p>
          </p:txBody>
        </p:sp>
        <p:sp>
          <p:nvSpPr>
            <p:cNvPr id="232" name="Rectangle 231">
              <a:extLst>
                <a:ext uri="{FF2B5EF4-FFF2-40B4-BE49-F238E27FC236}">
                  <a16:creationId xmlns:a16="http://schemas.microsoft.com/office/drawing/2014/main" id="{25AA44BD-FB6E-4670-AF99-D88A2F9C7A34}"/>
                </a:ext>
              </a:extLst>
            </p:cNvPr>
            <p:cNvSpPr/>
            <p:nvPr/>
          </p:nvSpPr>
          <p:spPr>
            <a:xfrm>
              <a:off x="3096096" y="3450572"/>
              <a:ext cx="1043591" cy="238138"/>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Correction des comptes individuels</a:t>
              </a:r>
            </a:p>
          </p:txBody>
        </p:sp>
        <p:sp>
          <p:nvSpPr>
            <p:cNvPr id="233" name="Rectangle 232">
              <a:extLst>
                <a:ext uri="{FF2B5EF4-FFF2-40B4-BE49-F238E27FC236}">
                  <a16:creationId xmlns:a16="http://schemas.microsoft.com/office/drawing/2014/main" id="{E7EAF4AD-15F7-475E-B8FC-FCB5B014E9DD}"/>
                </a:ext>
              </a:extLst>
            </p:cNvPr>
            <p:cNvSpPr/>
            <p:nvPr/>
          </p:nvSpPr>
          <p:spPr>
            <a:xfrm>
              <a:off x="3096096" y="4583959"/>
              <a:ext cx="1043591" cy="143621"/>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Déclaration annuelle</a:t>
              </a:r>
            </a:p>
          </p:txBody>
        </p:sp>
        <p:sp>
          <p:nvSpPr>
            <p:cNvPr id="234" name="Rectangle 233">
              <a:extLst>
                <a:ext uri="{FF2B5EF4-FFF2-40B4-BE49-F238E27FC236}">
                  <a16:creationId xmlns:a16="http://schemas.microsoft.com/office/drawing/2014/main" id="{9738DDDB-2688-4397-965E-3BDB227AFA8D}"/>
                </a:ext>
              </a:extLst>
            </p:cNvPr>
            <p:cNvSpPr/>
            <p:nvPr/>
          </p:nvSpPr>
          <p:spPr>
            <a:xfrm>
              <a:off x="3096096" y="4230936"/>
              <a:ext cx="1043591" cy="303207"/>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Validations des services auxiliaires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1" i="1" u="none" strike="noStrike" kern="1200" cap="none" spc="0" normalizeH="0" baseline="0" noProof="0" dirty="0">
                  <a:ln>
                    <a:noFill/>
                  </a:ln>
                  <a:solidFill>
                    <a:prstClr val="black"/>
                  </a:solidFill>
                  <a:effectLst/>
                  <a:uLnTx/>
                  <a:uFillTx/>
                  <a:latin typeface="Arial" charset="0"/>
                  <a:ea typeface="+mn-ea"/>
                  <a:cs typeface="Arial" charset="0"/>
                </a:rPr>
                <a:t> - </a:t>
              </a:r>
              <a:r>
                <a:rPr kumimoji="0" lang="fr-FR" sz="600" b="0" i="1" u="none" strike="noStrike" kern="1200" cap="none" spc="0" normalizeH="0" baseline="0" noProof="0" dirty="0">
                  <a:ln>
                    <a:noFill/>
                  </a:ln>
                  <a:solidFill>
                    <a:prstClr val="black"/>
                  </a:solidFill>
                  <a:effectLst/>
                  <a:uLnTx/>
                  <a:uFillTx/>
                  <a:latin typeface="Arial" charset="0"/>
                  <a:ea typeface="+mn-ea"/>
                  <a:cs typeface="Arial" charset="0"/>
                </a:rPr>
                <a:t>Apurement du stock -</a:t>
              </a:r>
            </a:p>
          </p:txBody>
        </p:sp>
        <p:sp>
          <p:nvSpPr>
            <p:cNvPr id="235" name="Rectangle 234">
              <a:extLst>
                <a:ext uri="{FF2B5EF4-FFF2-40B4-BE49-F238E27FC236}">
                  <a16:creationId xmlns:a16="http://schemas.microsoft.com/office/drawing/2014/main" id="{B8829FA4-72B3-49A1-9D5A-CE21F8123659}"/>
                </a:ext>
              </a:extLst>
            </p:cNvPr>
            <p:cNvSpPr/>
            <p:nvPr/>
          </p:nvSpPr>
          <p:spPr>
            <a:xfrm>
              <a:off x="3096096" y="5025377"/>
              <a:ext cx="1043591" cy="215736"/>
            </a:xfrm>
            <a:prstGeom prst="rect">
              <a:avLst/>
            </a:prstGeom>
            <a:noFill/>
            <a:ln w="3175">
              <a:solidFill>
                <a:schemeClr val="tx1"/>
              </a:solidFill>
            </a:ln>
          </p:spPr>
          <p:txBody>
            <a:bodyPr wrap="square" lIns="72000" tIns="36000" rIns="72000" bIns="3600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00" b="0" i="0" u="none" strike="noStrike" kern="1200" cap="none" spc="0" normalizeH="0" baseline="0" noProof="0" dirty="0">
                  <a:ln>
                    <a:noFill/>
                  </a:ln>
                  <a:solidFill>
                    <a:prstClr val="black"/>
                  </a:solidFill>
                  <a:effectLst/>
                  <a:uLnTx/>
                  <a:uFillTx/>
                  <a:latin typeface="Arial" charset="0"/>
                  <a:ea typeface="+mn-ea"/>
                  <a:cs typeface="Arial" charset="0"/>
                </a:rPr>
                <a:t>Régularisation de cotisation vieillesse</a:t>
              </a:r>
            </a:p>
          </p:txBody>
        </p:sp>
        <p:sp>
          <p:nvSpPr>
            <p:cNvPr id="236" name="Rectangle 235">
              <a:extLst>
                <a:ext uri="{FF2B5EF4-FFF2-40B4-BE49-F238E27FC236}">
                  <a16:creationId xmlns:a16="http://schemas.microsoft.com/office/drawing/2014/main" id="{49574A71-18A4-4617-BD3E-76000FCF50D9}"/>
                </a:ext>
              </a:extLst>
            </p:cNvPr>
            <p:cNvSpPr/>
            <p:nvPr/>
          </p:nvSpPr>
          <p:spPr>
            <a:xfrm>
              <a:off x="3096096" y="5277525"/>
              <a:ext cx="1043591" cy="215736"/>
            </a:xfrm>
            <a:prstGeom prst="rect">
              <a:avLst/>
            </a:prstGeom>
            <a:noFill/>
            <a:ln w="3175">
              <a:solidFill>
                <a:schemeClr val="tx1"/>
              </a:solidFill>
            </a:ln>
          </p:spPr>
          <p:txBody>
            <a:bodyPr wrap="square" lIns="72000" tIns="36000" rIns="72000" bIns="36000" anchor="ctr">
              <a:noAutofit/>
            </a:bodyPr>
            <a:lstStyle/>
            <a:p>
              <a:pPr lvl="0" algn="ctr">
                <a:defRPr/>
              </a:pPr>
              <a:r>
                <a:rPr lang="fr-FR" sz="600" dirty="0">
                  <a:solidFill>
                    <a:prstClr val="black"/>
                  </a:solidFill>
                </a:rPr>
                <a:t>Gestion des allocations temporaires d'invalidité</a:t>
              </a:r>
              <a:endParaRPr kumimoji="0" lang="fr-FR" sz="6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37" name="Rectangle 236">
              <a:extLst>
                <a:ext uri="{FF2B5EF4-FFF2-40B4-BE49-F238E27FC236}">
                  <a16:creationId xmlns:a16="http://schemas.microsoft.com/office/drawing/2014/main" id="{38BA3166-4076-46AD-BBE9-D6DFD68B2AFD}"/>
                </a:ext>
              </a:extLst>
            </p:cNvPr>
            <p:cNvSpPr/>
            <p:nvPr/>
          </p:nvSpPr>
          <p:spPr>
            <a:xfrm>
              <a:off x="3096095" y="5518437"/>
              <a:ext cx="1043591" cy="215736"/>
            </a:xfrm>
            <a:prstGeom prst="rect">
              <a:avLst/>
            </a:prstGeom>
            <a:noFill/>
            <a:ln w="3175">
              <a:solidFill>
                <a:schemeClr val="tx1"/>
              </a:solidFill>
            </a:ln>
          </p:spPr>
          <p:txBody>
            <a:bodyPr wrap="square" lIns="72000" tIns="36000" rIns="72000" bIns="36000" anchor="ctr">
              <a:noAutofit/>
            </a:bodyPr>
            <a:lstStyle/>
            <a:p>
              <a:pPr lvl="0" algn="ctr">
                <a:defRPr/>
              </a:pPr>
              <a:r>
                <a:rPr lang="fr-FR" sz="600" dirty="0">
                  <a:solidFill>
                    <a:prstClr val="black"/>
                  </a:solidFill>
                </a:rPr>
                <a:t>Gestion des prolongations d'activité.</a:t>
              </a:r>
              <a:endParaRPr kumimoji="0" lang="fr-FR" sz="600" b="0" i="0" u="none" strike="noStrike" kern="1200" cap="none" spc="0" normalizeH="0" baseline="0" noProof="0" dirty="0">
                <a:ln>
                  <a:noFill/>
                </a:ln>
                <a:solidFill>
                  <a:prstClr val="black"/>
                </a:solidFill>
                <a:effectLst/>
                <a:uLnTx/>
                <a:uFillTx/>
                <a:latin typeface="Arial" charset="0"/>
                <a:ea typeface="+mn-ea"/>
                <a:cs typeface="Arial" charset="0"/>
              </a:endParaRPr>
            </a:p>
          </p:txBody>
        </p:sp>
      </p:grpSp>
      <p:sp>
        <p:nvSpPr>
          <p:cNvPr id="238" name="Rectangle 237">
            <a:extLst>
              <a:ext uri="{FF2B5EF4-FFF2-40B4-BE49-F238E27FC236}">
                <a16:creationId xmlns:a16="http://schemas.microsoft.com/office/drawing/2014/main" id="{2B26A40F-4002-44A5-BBEE-A8CE63C930A3}"/>
              </a:ext>
            </a:extLst>
          </p:cNvPr>
          <p:cNvSpPr/>
          <p:nvPr/>
        </p:nvSpPr>
        <p:spPr>
          <a:xfrm>
            <a:off x="3129702" y="6278145"/>
            <a:ext cx="948719" cy="274633"/>
          </a:xfrm>
          <a:prstGeom prst="rect">
            <a:avLst/>
          </a:prstGeom>
          <a:noFill/>
          <a:ln w="3175">
            <a:solidFill>
              <a:schemeClr val="tx1"/>
            </a:solidFill>
          </a:ln>
        </p:spPr>
        <p:txBody>
          <a:bodyPr wrap="square" lIns="72000" tIns="36000" rIns="72000" bIns="3600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650" b="0" i="0" u="none" strike="noStrike" kern="1200" cap="none" spc="0" normalizeH="0" baseline="0" noProof="0" dirty="0">
                <a:ln>
                  <a:noFill/>
                </a:ln>
                <a:solidFill>
                  <a:prstClr val="black"/>
                </a:solidFill>
                <a:effectLst/>
                <a:uLnTx/>
                <a:uFillTx/>
                <a:latin typeface="Arial" charset="0"/>
                <a:ea typeface="+mn-ea"/>
                <a:cs typeface="Arial" charset="0"/>
              </a:rPr>
              <a:t>Transfert des cotisations</a:t>
            </a:r>
          </a:p>
        </p:txBody>
      </p:sp>
      <p:sp>
        <p:nvSpPr>
          <p:cNvPr id="239" name="Rectangle : coins arrondis 238">
            <a:extLst>
              <a:ext uri="{FF2B5EF4-FFF2-40B4-BE49-F238E27FC236}">
                <a16:creationId xmlns:a16="http://schemas.microsoft.com/office/drawing/2014/main" id="{22B7F228-B8CB-4D8B-B49C-ED895857D24B}"/>
              </a:ext>
            </a:extLst>
          </p:cNvPr>
          <p:cNvSpPr/>
          <p:nvPr/>
        </p:nvSpPr>
        <p:spPr bwMode="auto">
          <a:xfrm>
            <a:off x="3078717" y="6153472"/>
            <a:ext cx="1063779" cy="143748"/>
          </a:xfrm>
          <a:prstGeom prst="roundRect">
            <a:avLst/>
          </a:prstGeom>
          <a:solidFill>
            <a:srgbClr val="0070C0"/>
          </a:solidFill>
          <a:ln w="6350" algn="ctr">
            <a:noFill/>
            <a:round/>
            <a:headEnd/>
            <a:tailEnd/>
          </a:ln>
        </p:spPr>
        <p:txBody>
          <a:bodyPr wrap="none" lIns="89780" tIns="44889" rIns="89780" bIns="44889" rtlCol="0" anchor="ctr">
            <a:noAutofit/>
          </a:bodyP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600" b="1" i="0" u="none" strike="noStrike" kern="0" cap="none" spc="0" normalizeH="0" baseline="0" noProof="0" dirty="0">
                <a:ln>
                  <a:noFill/>
                </a:ln>
                <a:solidFill>
                  <a:prstClr val="white"/>
                </a:solidFill>
                <a:effectLst/>
                <a:uLnTx/>
                <a:uFillTx/>
                <a:latin typeface="Arial" pitchFamily="34" charset="0"/>
                <a:ea typeface="+mn-ea"/>
                <a:cs typeface="Arial" charset="0"/>
              </a:rPr>
              <a:t>CNAV / CARSAT / IRCANTEC</a:t>
            </a:r>
          </a:p>
        </p:txBody>
      </p:sp>
    </p:spTree>
    <p:extLst>
      <p:ext uri="{BB962C8B-B14F-4D97-AF65-F5344CB8AC3E}">
        <p14:creationId xmlns:p14="http://schemas.microsoft.com/office/powerpoint/2010/main" val="162938185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3670" y="46855"/>
            <a:ext cx="8932924" cy="421428"/>
          </a:xfrm>
        </p:spPr>
        <p:txBody>
          <a:bodyPr/>
          <a:lstStyle/>
          <a:p>
            <a:r>
              <a:rPr lang="fr-FR" sz="2000" b="0" i="1" dirty="0">
                <a:solidFill>
                  <a:schemeClr val="accent3"/>
                </a:solidFill>
                <a:latin typeface="Calibri" panose="020F0502020204030204" pitchFamily="34" charset="0"/>
                <a:cs typeface="Arial" panose="020B0604020202020204" pitchFamily="34" charset="0"/>
              </a:rPr>
              <a:t>1.3. Périmètre de gestion et indicateurs clés*</a:t>
            </a:r>
            <a:endParaRPr lang="fr-FR" sz="2000" i="1" dirty="0">
              <a:solidFill>
                <a:schemeClr val="accent3"/>
              </a:solidFill>
              <a:latin typeface="Calibri" panose="020F050202020403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2295DDA0-A913-4966-B088-0936198467F7}"/>
              </a:ext>
            </a:extLst>
          </p:cNvPr>
          <p:cNvSpPr/>
          <p:nvPr/>
        </p:nvSpPr>
        <p:spPr bwMode="auto">
          <a:xfrm>
            <a:off x="287783" y="873301"/>
            <a:ext cx="3727235" cy="216000"/>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Recrutement (T2)</a:t>
            </a:r>
          </a:p>
        </p:txBody>
      </p:sp>
      <p:sp>
        <p:nvSpPr>
          <p:cNvPr id="22" name="Rectangle 21">
            <a:extLst>
              <a:ext uri="{FF2B5EF4-FFF2-40B4-BE49-F238E27FC236}">
                <a16:creationId xmlns:a16="http://schemas.microsoft.com/office/drawing/2014/main" id="{3CAED010-2247-4499-ACDF-0DCB94795DB5}"/>
              </a:ext>
            </a:extLst>
          </p:cNvPr>
          <p:cNvSpPr/>
          <p:nvPr/>
        </p:nvSpPr>
        <p:spPr bwMode="auto">
          <a:xfrm>
            <a:off x="287783" y="1140923"/>
            <a:ext cx="3725548" cy="2379609"/>
          </a:xfrm>
          <a:prstGeom prst="rect">
            <a:avLst/>
          </a:prstGeom>
          <a:solidFill>
            <a:srgbClr val="F5F5F5"/>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1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23" name="Ellipse 22">
            <a:extLst>
              <a:ext uri="{FF2B5EF4-FFF2-40B4-BE49-F238E27FC236}">
                <a16:creationId xmlns:a16="http://schemas.microsoft.com/office/drawing/2014/main" id="{E3F4B202-51B1-4AE7-A20B-39D74E59D820}"/>
              </a:ext>
            </a:extLst>
          </p:cNvPr>
          <p:cNvSpPr/>
          <p:nvPr/>
        </p:nvSpPr>
        <p:spPr bwMode="auto">
          <a:xfrm>
            <a:off x="479482" y="2284717"/>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704</a:t>
            </a:r>
          </a:p>
        </p:txBody>
      </p:sp>
      <p:sp>
        <p:nvSpPr>
          <p:cNvPr id="24" name="Ellipse 23">
            <a:extLst>
              <a:ext uri="{FF2B5EF4-FFF2-40B4-BE49-F238E27FC236}">
                <a16:creationId xmlns:a16="http://schemas.microsoft.com/office/drawing/2014/main" id="{B7A5B84B-5D16-41F8-A885-2A490A365046}"/>
              </a:ext>
            </a:extLst>
          </p:cNvPr>
          <p:cNvSpPr/>
          <p:nvPr/>
        </p:nvSpPr>
        <p:spPr bwMode="auto">
          <a:xfrm>
            <a:off x="384118" y="1460743"/>
            <a:ext cx="453112"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744</a:t>
            </a:r>
          </a:p>
        </p:txBody>
      </p:sp>
      <p:sp>
        <p:nvSpPr>
          <p:cNvPr id="25" name="ZoneTexte 24">
            <a:extLst>
              <a:ext uri="{FF2B5EF4-FFF2-40B4-BE49-F238E27FC236}">
                <a16:creationId xmlns:a16="http://schemas.microsoft.com/office/drawing/2014/main" id="{B8FA1EEB-1AEC-44DB-8843-AA493EF2AAFD}"/>
              </a:ext>
            </a:extLst>
          </p:cNvPr>
          <p:cNvSpPr txBox="1"/>
          <p:nvPr/>
        </p:nvSpPr>
        <p:spPr>
          <a:xfrm>
            <a:off x="837230" y="1495581"/>
            <a:ext cx="1468405"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Changements d’affectation </a:t>
            </a:r>
            <a:r>
              <a:rPr kumimoji="0" lang="fr-FR" sz="800" b="0" i="1" u="none" strike="noStrike" kern="1200" cap="none" spc="0" normalizeH="0" baseline="0" noProof="0" dirty="0">
                <a:ln>
                  <a:noFill/>
                </a:ln>
                <a:solidFill>
                  <a:prstClr val="black"/>
                </a:solidFill>
                <a:effectLst/>
                <a:uLnTx/>
                <a:uFillTx/>
                <a:latin typeface="Arial" charset="0"/>
                <a:ea typeface="+mn-ea"/>
                <a:cs typeface="Arial" charset="0"/>
              </a:rPr>
              <a:t>(</a:t>
            </a:r>
            <a:r>
              <a:rPr kumimoji="0" lang="fr-FR" sz="800" b="0" i="1" u="none" strike="noStrike" kern="1200" cap="none" spc="0" normalizeH="0" baseline="0" noProof="0" dirty="0" err="1">
                <a:ln>
                  <a:noFill/>
                </a:ln>
                <a:solidFill>
                  <a:prstClr val="black"/>
                </a:solidFill>
                <a:effectLst/>
                <a:uLnTx/>
                <a:uFillTx/>
                <a:latin typeface="Arial" charset="0"/>
                <a:ea typeface="+mn-ea"/>
                <a:cs typeface="Arial" charset="0"/>
              </a:rPr>
              <a:t>RenoiRH</a:t>
            </a:r>
            <a:r>
              <a:rPr kumimoji="0" lang="fr-FR" sz="800" b="0" i="1" u="none" strike="noStrike" kern="1200" cap="none" spc="0" normalizeH="0" baseline="0" noProof="0" dirty="0">
                <a:ln>
                  <a:noFill/>
                </a:ln>
                <a:solidFill>
                  <a:prstClr val="black"/>
                </a:solidFill>
                <a:effectLst/>
                <a:uLnTx/>
                <a:uFillTx/>
                <a:latin typeface="Arial" charset="0"/>
                <a:ea typeface="+mn-ea"/>
                <a:cs typeface="Arial" charset="0"/>
              </a:rPr>
              <a:t>)</a:t>
            </a:r>
          </a:p>
        </p:txBody>
      </p:sp>
      <p:sp>
        <p:nvSpPr>
          <p:cNvPr id="26" name="ZoneTexte 25">
            <a:extLst>
              <a:ext uri="{FF2B5EF4-FFF2-40B4-BE49-F238E27FC236}">
                <a16:creationId xmlns:a16="http://schemas.microsoft.com/office/drawing/2014/main" id="{A5B9594A-8AA3-4197-A888-3D1BC77A701B}"/>
              </a:ext>
            </a:extLst>
          </p:cNvPr>
          <p:cNvSpPr txBox="1"/>
          <p:nvPr/>
        </p:nvSpPr>
        <p:spPr>
          <a:xfrm>
            <a:off x="869118" y="2342671"/>
            <a:ext cx="1260586" cy="123880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Entrées externes (</a:t>
            </a:r>
            <a:r>
              <a:rPr kumimoji="0" lang="fr-FR" sz="800" b="1" i="0" u="none" strike="noStrike" kern="1200" cap="none" spc="0" normalizeH="0" baseline="0" noProof="0" dirty="0" err="1">
                <a:ln>
                  <a:noFill/>
                </a:ln>
                <a:solidFill>
                  <a:prstClr val="black"/>
                </a:solidFill>
                <a:effectLst/>
                <a:uLnTx/>
                <a:uFillTx/>
                <a:latin typeface="Arial" charset="0"/>
                <a:ea typeface="+mn-ea"/>
                <a:cs typeface="Arial" charset="0"/>
              </a:rPr>
              <a:t>RenoiRH</a:t>
            </a: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 </a:t>
            </a: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sym typeface="Wingdings" panose="05000000000000000000" pitchFamily="2" charset="2"/>
              </a:rPr>
              <a:t> </a:t>
            </a:r>
            <a:r>
              <a:rPr kumimoji="0" lang="fr-FR" sz="800" b="0" i="0" u="none" strike="noStrike" kern="1200" cap="none" spc="0" normalizeH="0" baseline="0" noProof="0" dirty="0">
                <a:ln>
                  <a:noFill/>
                </a:ln>
                <a:solidFill>
                  <a:prstClr val="black"/>
                </a:solidFill>
                <a:effectLst/>
                <a:uLnTx/>
                <a:uFillTx/>
                <a:latin typeface="Arial" charset="0"/>
                <a:ea typeface="+mn-ea"/>
                <a:cs typeface="Arial" charset="0"/>
              </a:rPr>
              <a:t>Autorisations de recrutements externes accordées aux AE y compris concours (suivi en CMRH) – 473 en 2018</a:t>
            </a:r>
          </a:p>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endParaRPr kumimoji="0" lang="fr-FR" sz="800" b="1"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27" name="Rectangle 26">
            <a:extLst>
              <a:ext uri="{FF2B5EF4-FFF2-40B4-BE49-F238E27FC236}">
                <a16:creationId xmlns:a16="http://schemas.microsoft.com/office/drawing/2014/main" id="{BD42397A-F68F-4E97-9084-69361FCD4F59}"/>
              </a:ext>
            </a:extLst>
          </p:cNvPr>
          <p:cNvSpPr/>
          <p:nvPr/>
        </p:nvSpPr>
        <p:spPr bwMode="auto">
          <a:xfrm>
            <a:off x="4196452" y="873301"/>
            <a:ext cx="3297084" cy="222598"/>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Emploi (T2)</a:t>
            </a:r>
          </a:p>
        </p:txBody>
      </p:sp>
      <p:sp>
        <p:nvSpPr>
          <p:cNvPr id="28" name="Rectangle 27">
            <a:extLst>
              <a:ext uri="{FF2B5EF4-FFF2-40B4-BE49-F238E27FC236}">
                <a16:creationId xmlns:a16="http://schemas.microsoft.com/office/drawing/2014/main" id="{29BF1AA2-B2CA-4F3F-8038-94CE1190D263}"/>
              </a:ext>
            </a:extLst>
          </p:cNvPr>
          <p:cNvSpPr/>
          <p:nvPr/>
        </p:nvSpPr>
        <p:spPr bwMode="auto">
          <a:xfrm>
            <a:off x="4192297" y="1140923"/>
            <a:ext cx="1859685" cy="1511791"/>
          </a:xfrm>
          <a:prstGeom prst="rect">
            <a:avLst/>
          </a:prstGeom>
          <a:solidFill>
            <a:srgbClr val="F5F5F5"/>
          </a:solidFill>
          <a:ln w="6350" algn="ctr">
            <a:noFill/>
            <a:round/>
            <a:headEnd/>
            <a:tailEnd/>
          </a:ln>
        </p:spPr>
        <p:txBody>
          <a:bodyPr lIns="89780" tIns="44889" rIns="89780" bIns="44889" rtlCol="0" anchor="t"/>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Affectation</a:t>
            </a: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p:txBody>
      </p:sp>
      <p:sp>
        <p:nvSpPr>
          <p:cNvPr id="29" name="Ellipse 28">
            <a:extLst>
              <a:ext uri="{FF2B5EF4-FFF2-40B4-BE49-F238E27FC236}">
                <a16:creationId xmlns:a16="http://schemas.microsoft.com/office/drawing/2014/main" id="{526AC781-5B98-4A61-899B-369D3D06BB1B}"/>
              </a:ext>
            </a:extLst>
          </p:cNvPr>
          <p:cNvSpPr/>
          <p:nvPr/>
        </p:nvSpPr>
        <p:spPr bwMode="auto">
          <a:xfrm>
            <a:off x="4293645" y="1387839"/>
            <a:ext cx="576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11 148</a:t>
            </a:r>
          </a:p>
        </p:txBody>
      </p:sp>
      <p:sp>
        <p:nvSpPr>
          <p:cNvPr id="30" name="Ellipse 29">
            <a:extLst>
              <a:ext uri="{FF2B5EF4-FFF2-40B4-BE49-F238E27FC236}">
                <a16:creationId xmlns:a16="http://schemas.microsoft.com/office/drawing/2014/main" id="{B3D44211-21B0-41D3-B12F-2AEEAB1D386C}"/>
              </a:ext>
            </a:extLst>
          </p:cNvPr>
          <p:cNvSpPr/>
          <p:nvPr/>
        </p:nvSpPr>
        <p:spPr bwMode="auto">
          <a:xfrm>
            <a:off x="4293645" y="1848806"/>
            <a:ext cx="576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10 900</a:t>
            </a:r>
          </a:p>
        </p:txBody>
      </p:sp>
      <p:sp>
        <p:nvSpPr>
          <p:cNvPr id="31" name="ZoneTexte 30">
            <a:extLst>
              <a:ext uri="{FF2B5EF4-FFF2-40B4-BE49-F238E27FC236}">
                <a16:creationId xmlns:a16="http://schemas.microsoft.com/office/drawing/2014/main" id="{F47A2783-C6BF-42DE-8BD7-F769AE2E01B8}"/>
              </a:ext>
            </a:extLst>
          </p:cNvPr>
          <p:cNvSpPr txBox="1"/>
          <p:nvPr/>
        </p:nvSpPr>
        <p:spPr>
          <a:xfrm>
            <a:off x="4869645" y="1457621"/>
            <a:ext cx="1080120" cy="907941"/>
          </a:xfrm>
          <a:prstGeom prst="rect">
            <a:avLst/>
          </a:prstGeom>
          <a:noFill/>
        </p:spPr>
        <p:txBody>
          <a:bodyPr wrap="square" rtlCol="0">
            <a:spAutoFit/>
          </a:bodyPr>
          <a:lstStyle/>
          <a:p>
            <a:pPr lvl="0" algn="just">
              <a:spcAft>
                <a:spcPts val="300"/>
              </a:spcAft>
              <a:buClr>
                <a:srgbClr val="A5A5A5">
                  <a:lumMod val="75000"/>
                </a:srgbClr>
              </a:buClr>
              <a:buSzPct val="65000"/>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Plafond d’emploi </a:t>
            </a:r>
            <a:r>
              <a:rPr lang="fr-FR" sz="800" i="1" dirty="0">
                <a:solidFill>
                  <a:prstClr val="black"/>
                </a:solidFill>
              </a:rPr>
              <a:t>(</a:t>
            </a:r>
            <a:r>
              <a:rPr lang="fr-FR" sz="800" i="1" dirty="0" err="1">
                <a:solidFill>
                  <a:prstClr val="black"/>
                </a:solidFill>
              </a:rPr>
              <a:t>RenoiRH</a:t>
            </a:r>
            <a:r>
              <a:rPr lang="fr-FR" sz="800" i="1" dirty="0">
                <a:solidFill>
                  <a:prstClr val="black"/>
                </a:solidFill>
              </a:rPr>
              <a:t>)</a:t>
            </a:r>
          </a:p>
          <a:p>
            <a:pPr lvl="0" algn="just">
              <a:spcAft>
                <a:spcPts val="300"/>
              </a:spcAft>
              <a:buClr>
                <a:srgbClr val="A5A5A5">
                  <a:lumMod val="75000"/>
                </a:srgbClr>
              </a:buClr>
              <a:buSzPct val="65000"/>
              <a:tabLst>
                <a:tab pos="274638" algn="l"/>
              </a:tabLst>
              <a:defRPr/>
            </a:pPr>
            <a:endParaRPr kumimoji="0" lang="fr-FR" sz="800" b="1"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Emplois pourvus / Consommation en 2018 </a:t>
            </a:r>
            <a:r>
              <a:rPr kumimoji="0" lang="fr-FR" sz="800" i="1" u="none" strike="noStrike" kern="1200" cap="none" spc="0" normalizeH="0" baseline="0" noProof="0" dirty="0">
                <a:ln>
                  <a:noFill/>
                </a:ln>
                <a:solidFill>
                  <a:prstClr val="black"/>
                </a:solidFill>
                <a:effectLst/>
                <a:uLnTx/>
                <a:uFillTx/>
                <a:latin typeface="Arial" charset="0"/>
                <a:ea typeface="+mn-ea"/>
                <a:cs typeface="Arial" charset="0"/>
              </a:rPr>
              <a:t>(</a:t>
            </a:r>
            <a:r>
              <a:rPr kumimoji="0" lang="fr-FR" sz="800" i="1" u="none" strike="noStrike" kern="1200" cap="none" spc="0" normalizeH="0" baseline="0" noProof="0" dirty="0" err="1">
                <a:ln>
                  <a:noFill/>
                </a:ln>
                <a:solidFill>
                  <a:prstClr val="black"/>
                </a:solidFill>
                <a:effectLst/>
                <a:uLnTx/>
                <a:uFillTx/>
                <a:latin typeface="Arial" charset="0"/>
                <a:ea typeface="+mn-ea"/>
                <a:cs typeface="Arial" charset="0"/>
              </a:rPr>
              <a:t>RenoiRH</a:t>
            </a:r>
            <a:r>
              <a:rPr kumimoji="0" lang="fr-FR" sz="800" i="1" u="none" strike="noStrike" kern="1200" cap="none" spc="0" normalizeH="0" baseline="0" noProof="0" dirty="0">
                <a:ln>
                  <a:noFill/>
                </a:ln>
                <a:solidFill>
                  <a:prstClr val="black"/>
                </a:solidFill>
                <a:effectLst/>
                <a:uLnTx/>
                <a:uFillTx/>
                <a:latin typeface="Arial" charset="0"/>
                <a:ea typeface="+mn-ea"/>
                <a:cs typeface="Arial" charset="0"/>
              </a:rPr>
              <a:t>)</a:t>
            </a:r>
          </a:p>
        </p:txBody>
      </p:sp>
      <p:sp>
        <p:nvSpPr>
          <p:cNvPr id="18" name="Rectangle 17">
            <a:extLst>
              <a:ext uri="{FF2B5EF4-FFF2-40B4-BE49-F238E27FC236}">
                <a16:creationId xmlns:a16="http://schemas.microsoft.com/office/drawing/2014/main" id="{759945E9-E4A2-4EA6-AEA4-5734F6663587}"/>
              </a:ext>
            </a:extLst>
          </p:cNvPr>
          <p:cNvSpPr/>
          <p:nvPr/>
        </p:nvSpPr>
        <p:spPr bwMode="auto">
          <a:xfrm>
            <a:off x="6099501" y="1140923"/>
            <a:ext cx="1394035" cy="2391906"/>
          </a:xfrm>
          <a:prstGeom prst="rect">
            <a:avLst/>
          </a:prstGeom>
          <a:solidFill>
            <a:srgbClr val="F5F5F5"/>
          </a:solidFill>
          <a:ln w="6350" algn="ctr">
            <a:noFill/>
            <a:round/>
            <a:headEnd/>
            <a:tailEnd/>
          </a:ln>
        </p:spPr>
        <p:txBody>
          <a:bodyPr lIns="89780" tIns="44889" rIns="89780" bIns="44889" rtlCol="0" anchor="t"/>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Dépenses</a:t>
            </a: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p:txBody>
      </p:sp>
      <p:cxnSp>
        <p:nvCxnSpPr>
          <p:cNvPr id="4" name="Connecteur droit 3">
            <a:extLst>
              <a:ext uri="{FF2B5EF4-FFF2-40B4-BE49-F238E27FC236}">
                <a16:creationId xmlns:a16="http://schemas.microsoft.com/office/drawing/2014/main" id="{C8A22CCE-F5E0-4021-B996-B1FAAAF06158}"/>
              </a:ext>
            </a:extLst>
          </p:cNvPr>
          <p:cNvCxnSpPr/>
          <p:nvPr/>
        </p:nvCxnSpPr>
        <p:spPr bwMode="auto">
          <a:xfrm flipH="1">
            <a:off x="2232000" y="1325184"/>
            <a:ext cx="18020" cy="2016306"/>
          </a:xfrm>
          <a:prstGeom prst="line">
            <a:avLst/>
          </a:prstGeom>
          <a:ln w="3175">
            <a:solidFill>
              <a:srgbClr val="C00000"/>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5" name="ZoneTexte 4">
            <a:extLst>
              <a:ext uri="{FF2B5EF4-FFF2-40B4-BE49-F238E27FC236}">
                <a16:creationId xmlns:a16="http://schemas.microsoft.com/office/drawing/2014/main" id="{FBBD04BA-2FC4-4495-8964-AD8E228CE1A6}"/>
              </a:ext>
            </a:extLst>
          </p:cNvPr>
          <p:cNvSpPr txBox="1"/>
          <p:nvPr/>
        </p:nvSpPr>
        <p:spPr bwMode="auto">
          <a:xfrm>
            <a:off x="501387" y="1916305"/>
            <a:ext cx="1592957" cy="264441"/>
          </a:xfrm>
          <a:prstGeom prst="rect">
            <a:avLst/>
          </a:prstGeom>
        </p:spPr>
        <p:txBody>
          <a:bodyPr wrap="none" lIns="94244" tIns="47122" rIns="94244" bIns="47122" rtlCol="0">
            <a:spAutoFit/>
          </a:bodyP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Recrutement externe</a:t>
            </a:r>
          </a:p>
        </p:txBody>
      </p:sp>
      <p:sp>
        <p:nvSpPr>
          <p:cNvPr id="37" name="ZoneTexte 36">
            <a:extLst>
              <a:ext uri="{FF2B5EF4-FFF2-40B4-BE49-F238E27FC236}">
                <a16:creationId xmlns:a16="http://schemas.microsoft.com/office/drawing/2014/main" id="{DBDFE83B-A2DB-41C6-B141-4CA638FE9399}"/>
              </a:ext>
            </a:extLst>
          </p:cNvPr>
          <p:cNvSpPr txBox="1"/>
          <p:nvPr/>
        </p:nvSpPr>
        <p:spPr bwMode="auto">
          <a:xfrm>
            <a:off x="608954" y="1167463"/>
            <a:ext cx="1229075" cy="264441"/>
          </a:xfrm>
          <a:prstGeom prst="rect">
            <a:avLst/>
          </a:prstGeom>
        </p:spPr>
        <p:txBody>
          <a:bodyPr wrap="none" lIns="94244" tIns="47122" rIns="94244" bIns="47122" rtlCol="0">
            <a:spAutoFit/>
          </a:bodyP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Mobilité interne</a:t>
            </a:r>
          </a:p>
        </p:txBody>
      </p:sp>
      <p:sp>
        <p:nvSpPr>
          <p:cNvPr id="38" name="ZoneTexte 37">
            <a:extLst>
              <a:ext uri="{FF2B5EF4-FFF2-40B4-BE49-F238E27FC236}">
                <a16:creationId xmlns:a16="http://schemas.microsoft.com/office/drawing/2014/main" id="{D2453A99-57DC-474D-B777-F616D032A1D7}"/>
              </a:ext>
            </a:extLst>
          </p:cNvPr>
          <p:cNvSpPr txBox="1"/>
          <p:nvPr/>
        </p:nvSpPr>
        <p:spPr bwMode="auto">
          <a:xfrm>
            <a:off x="2659618" y="1166701"/>
            <a:ext cx="905268" cy="264441"/>
          </a:xfrm>
          <a:prstGeom prst="rect">
            <a:avLst/>
          </a:prstGeom>
        </p:spPr>
        <p:txBody>
          <a:bodyPr wrap="none" lIns="94244" tIns="47122" rIns="94244" bIns="47122" rtlCol="0">
            <a:spAutoFit/>
          </a:bodyP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Concours*</a:t>
            </a:r>
          </a:p>
        </p:txBody>
      </p:sp>
      <p:sp>
        <p:nvSpPr>
          <p:cNvPr id="39" name="Ellipse 38">
            <a:extLst>
              <a:ext uri="{FF2B5EF4-FFF2-40B4-BE49-F238E27FC236}">
                <a16:creationId xmlns:a16="http://schemas.microsoft.com/office/drawing/2014/main" id="{DB88D1D9-681A-4A44-8A99-AEAB81F20FCF}"/>
              </a:ext>
            </a:extLst>
          </p:cNvPr>
          <p:cNvSpPr/>
          <p:nvPr/>
        </p:nvSpPr>
        <p:spPr bwMode="auto">
          <a:xfrm>
            <a:off x="2393708" y="2088322"/>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158</a:t>
            </a:r>
          </a:p>
        </p:txBody>
      </p:sp>
      <p:sp>
        <p:nvSpPr>
          <p:cNvPr id="40" name="ZoneTexte 39">
            <a:extLst>
              <a:ext uri="{FF2B5EF4-FFF2-40B4-BE49-F238E27FC236}">
                <a16:creationId xmlns:a16="http://schemas.microsoft.com/office/drawing/2014/main" id="{A8FD93A7-6E27-413B-8E56-D94E65D4F71F}"/>
              </a:ext>
            </a:extLst>
          </p:cNvPr>
          <p:cNvSpPr txBox="1"/>
          <p:nvPr/>
        </p:nvSpPr>
        <p:spPr>
          <a:xfrm>
            <a:off x="2789950" y="2146275"/>
            <a:ext cx="1131897" cy="219309"/>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Postes offerts</a:t>
            </a:r>
          </a:p>
        </p:txBody>
      </p:sp>
      <p:sp>
        <p:nvSpPr>
          <p:cNvPr id="41" name="Ellipse 40">
            <a:extLst>
              <a:ext uri="{FF2B5EF4-FFF2-40B4-BE49-F238E27FC236}">
                <a16:creationId xmlns:a16="http://schemas.microsoft.com/office/drawing/2014/main" id="{679D3C8A-3570-4E5D-A05F-C03596043BF4}"/>
              </a:ext>
            </a:extLst>
          </p:cNvPr>
          <p:cNvSpPr/>
          <p:nvPr/>
        </p:nvSpPr>
        <p:spPr bwMode="auto">
          <a:xfrm>
            <a:off x="2357708" y="2520370"/>
            <a:ext cx="432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3287</a:t>
            </a:r>
          </a:p>
        </p:txBody>
      </p:sp>
      <p:sp>
        <p:nvSpPr>
          <p:cNvPr id="42" name="ZoneTexte 41">
            <a:extLst>
              <a:ext uri="{FF2B5EF4-FFF2-40B4-BE49-F238E27FC236}">
                <a16:creationId xmlns:a16="http://schemas.microsoft.com/office/drawing/2014/main" id="{1C65A358-6FB0-455A-9D53-0CB8FAFBDB66}"/>
              </a:ext>
            </a:extLst>
          </p:cNvPr>
          <p:cNvSpPr txBox="1"/>
          <p:nvPr/>
        </p:nvSpPr>
        <p:spPr>
          <a:xfrm>
            <a:off x="2805863" y="2578324"/>
            <a:ext cx="1233533"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Inscrits</a:t>
            </a:r>
          </a:p>
        </p:txBody>
      </p:sp>
      <p:sp>
        <p:nvSpPr>
          <p:cNvPr id="43" name="Ellipse 42">
            <a:extLst>
              <a:ext uri="{FF2B5EF4-FFF2-40B4-BE49-F238E27FC236}">
                <a16:creationId xmlns:a16="http://schemas.microsoft.com/office/drawing/2014/main" id="{801586C8-F463-42B2-95F0-D2F73E05821F}"/>
              </a:ext>
            </a:extLst>
          </p:cNvPr>
          <p:cNvSpPr/>
          <p:nvPr/>
        </p:nvSpPr>
        <p:spPr bwMode="auto">
          <a:xfrm>
            <a:off x="2393708" y="2952418"/>
            <a:ext cx="396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152</a:t>
            </a:r>
          </a:p>
        </p:txBody>
      </p:sp>
      <p:sp>
        <p:nvSpPr>
          <p:cNvPr id="44" name="ZoneTexte 43">
            <a:extLst>
              <a:ext uri="{FF2B5EF4-FFF2-40B4-BE49-F238E27FC236}">
                <a16:creationId xmlns:a16="http://schemas.microsoft.com/office/drawing/2014/main" id="{76A8C347-77F8-4D2E-9386-E64A5AD7BE43}"/>
              </a:ext>
            </a:extLst>
          </p:cNvPr>
          <p:cNvSpPr txBox="1"/>
          <p:nvPr/>
        </p:nvSpPr>
        <p:spPr>
          <a:xfrm>
            <a:off x="2805863" y="3020557"/>
            <a:ext cx="1204800"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Admis</a:t>
            </a:r>
          </a:p>
        </p:txBody>
      </p:sp>
      <p:sp>
        <p:nvSpPr>
          <p:cNvPr id="45" name="Rectangle 44">
            <a:extLst>
              <a:ext uri="{FF2B5EF4-FFF2-40B4-BE49-F238E27FC236}">
                <a16:creationId xmlns:a16="http://schemas.microsoft.com/office/drawing/2014/main" id="{DDA6B29D-6414-4BD8-8087-C447DA32C556}"/>
              </a:ext>
            </a:extLst>
          </p:cNvPr>
          <p:cNvSpPr/>
          <p:nvPr/>
        </p:nvSpPr>
        <p:spPr bwMode="auto">
          <a:xfrm>
            <a:off x="3028441" y="3746839"/>
            <a:ext cx="2990286" cy="202957"/>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Dialogue social (T2 + T3)</a:t>
            </a:r>
          </a:p>
        </p:txBody>
      </p:sp>
      <p:sp>
        <p:nvSpPr>
          <p:cNvPr id="46" name="Rectangle 45">
            <a:extLst>
              <a:ext uri="{FF2B5EF4-FFF2-40B4-BE49-F238E27FC236}">
                <a16:creationId xmlns:a16="http://schemas.microsoft.com/office/drawing/2014/main" id="{FAD8326C-0EED-4B6A-8701-17116EBC3B5E}"/>
              </a:ext>
            </a:extLst>
          </p:cNvPr>
          <p:cNvSpPr/>
          <p:nvPr/>
        </p:nvSpPr>
        <p:spPr bwMode="auto">
          <a:xfrm>
            <a:off x="3028440" y="4032498"/>
            <a:ext cx="2991680" cy="2236768"/>
          </a:xfrm>
          <a:prstGeom prst="rect">
            <a:avLst/>
          </a:prstGeom>
          <a:solidFill>
            <a:srgbClr val="F2F2F2"/>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51" name="Rectangle 50">
            <a:extLst>
              <a:ext uri="{FF2B5EF4-FFF2-40B4-BE49-F238E27FC236}">
                <a16:creationId xmlns:a16="http://schemas.microsoft.com/office/drawing/2014/main" id="{57312BA1-1CB5-4F26-8083-834F05ADEE41}"/>
              </a:ext>
            </a:extLst>
          </p:cNvPr>
          <p:cNvSpPr/>
          <p:nvPr/>
        </p:nvSpPr>
        <p:spPr bwMode="auto">
          <a:xfrm>
            <a:off x="7656951" y="1140923"/>
            <a:ext cx="2135889" cy="2368748"/>
          </a:xfrm>
          <a:prstGeom prst="rect">
            <a:avLst/>
          </a:prstGeom>
          <a:solidFill>
            <a:srgbClr val="F5F5F5"/>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52" name="Ellipse 51">
            <a:extLst>
              <a:ext uri="{FF2B5EF4-FFF2-40B4-BE49-F238E27FC236}">
                <a16:creationId xmlns:a16="http://schemas.microsoft.com/office/drawing/2014/main" id="{C7432C6F-230F-4524-B6B2-0CB21A4A971D}"/>
              </a:ext>
            </a:extLst>
          </p:cNvPr>
          <p:cNvSpPr/>
          <p:nvPr/>
        </p:nvSpPr>
        <p:spPr bwMode="auto">
          <a:xfrm>
            <a:off x="7769582" y="1243711"/>
            <a:ext cx="4356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362</a:t>
            </a:r>
          </a:p>
        </p:txBody>
      </p:sp>
      <p:sp>
        <p:nvSpPr>
          <p:cNvPr id="53" name="Rectangle 52">
            <a:extLst>
              <a:ext uri="{FF2B5EF4-FFF2-40B4-BE49-F238E27FC236}">
                <a16:creationId xmlns:a16="http://schemas.microsoft.com/office/drawing/2014/main" id="{17D48892-F366-4ACC-90A6-2CA0224703D9}"/>
              </a:ext>
            </a:extLst>
          </p:cNvPr>
          <p:cNvSpPr/>
          <p:nvPr/>
        </p:nvSpPr>
        <p:spPr bwMode="auto">
          <a:xfrm>
            <a:off x="6134881" y="3746839"/>
            <a:ext cx="1377199" cy="216024"/>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Contentieux</a:t>
            </a:r>
          </a:p>
        </p:txBody>
      </p:sp>
      <p:sp>
        <p:nvSpPr>
          <p:cNvPr id="54" name="Rectangle 53">
            <a:extLst>
              <a:ext uri="{FF2B5EF4-FFF2-40B4-BE49-F238E27FC236}">
                <a16:creationId xmlns:a16="http://schemas.microsoft.com/office/drawing/2014/main" id="{34423BAD-68AF-4C30-982B-A34373A1CE85}"/>
              </a:ext>
            </a:extLst>
          </p:cNvPr>
          <p:cNvSpPr/>
          <p:nvPr/>
        </p:nvSpPr>
        <p:spPr bwMode="auto">
          <a:xfrm>
            <a:off x="6134881" y="4032498"/>
            <a:ext cx="1377199" cy="2236768"/>
          </a:xfrm>
          <a:prstGeom prst="rect">
            <a:avLst/>
          </a:prstGeom>
          <a:solidFill>
            <a:srgbClr val="F2F2F2"/>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56" name="ZoneTexte 55">
            <a:extLst>
              <a:ext uri="{FF2B5EF4-FFF2-40B4-BE49-F238E27FC236}">
                <a16:creationId xmlns:a16="http://schemas.microsoft.com/office/drawing/2014/main" id="{1DE3AAE2-E045-4007-870A-ADADA4965C38}"/>
              </a:ext>
            </a:extLst>
          </p:cNvPr>
          <p:cNvSpPr txBox="1"/>
          <p:nvPr/>
        </p:nvSpPr>
        <p:spPr>
          <a:xfrm>
            <a:off x="8252359" y="1250649"/>
            <a:ext cx="1324235"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Pensions pré liquidées en 2018</a:t>
            </a:r>
          </a:p>
        </p:txBody>
      </p:sp>
      <p:sp>
        <p:nvSpPr>
          <p:cNvPr id="57" name="Ellipse 56">
            <a:extLst>
              <a:ext uri="{FF2B5EF4-FFF2-40B4-BE49-F238E27FC236}">
                <a16:creationId xmlns:a16="http://schemas.microsoft.com/office/drawing/2014/main" id="{60824970-1CCD-49B0-8389-5AE552EEB2B8}"/>
              </a:ext>
            </a:extLst>
          </p:cNvPr>
          <p:cNvSpPr/>
          <p:nvPr/>
        </p:nvSpPr>
        <p:spPr bwMode="auto">
          <a:xfrm>
            <a:off x="7735374" y="1761490"/>
            <a:ext cx="491087"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1861</a:t>
            </a:r>
          </a:p>
        </p:txBody>
      </p:sp>
      <p:sp>
        <p:nvSpPr>
          <p:cNvPr id="58" name="ZoneTexte 57">
            <a:extLst>
              <a:ext uri="{FF2B5EF4-FFF2-40B4-BE49-F238E27FC236}">
                <a16:creationId xmlns:a16="http://schemas.microsoft.com/office/drawing/2014/main" id="{0EB31906-3FB6-407C-9832-26000DB0B59C}"/>
              </a:ext>
            </a:extLst>
          </p:cNvPr>
          <p:cNvSpPr txBox="1"/>
          <p:nvPr/>
        </p:nvSpPr>
        <p:spPr>
          <a:xfrm>
            <a:off x="8233997" y="1668428"/>
            <a:ext cx="1524102" cy="707886"/>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Dossiers à apurer sur les certificats de validations de services auxiliaires </a:t>
            </a:r>
            <a:r>
              <a:rPr kumimoji="0" lang="fr-FR" sz="800" b="0" i="1" u="none" strike="noStrike" kern="1200" cap="none" spc="0" normalizeH="0" baseline="0" noProof="0" dirty="0">
                <a:ln>
                  <a:noFill/>
                </a:ln>
                <a:solidFill>
                  <a:prstClr val="black"/>
                </a:solidFill>
                <a:effectLst/>
                <a:uLnTx/>
                <a:uFillTx/>
                <a:latin typeface="Arial" charset="0"/>
                <a:ea typeface="+mn-ea"/>
                <a:cs typeface="Arial" charset="0"/>
              </a:rPr>
              <a:t>(2018 – stock arrêté au 1</a:t>
            </a:r>
            <a:r>
              <a:rPr kumimoji="0" lang="fr-FR" sz="800" b="0" i="1" u="none" strike="noStrike" kern="1200" cap="none" spc="0" normalizeH="0" baseline="30000" noProof="0" dirty="0">
                <a:ln>
                  <a:noFill/>
                </a:ln>
                <a:solidFill>
                  <a:prstClr val="black"/>
                </a:solidFill>
                <a:effectLst/>
                <a:uLnTx/>
                <a:uFillTx/>
                <a:latin typeface="Arial" charset="0"/>
                <a:ea typeface="+mn-ea"/>
                <a:cs typeface="Arial" charset="0"/>
              </a:rPr>
              <a:t>er</a:t>
            </a:r>
            <a:r>
              <a:rPr kumimoji="0" lang="fr-FR" sz="800" b="0" i="1" u="none" strike="noStrike" kern="1200" cap="none" spc="0" normalizeH="0" baseline="0" noProof="0" dirty="0">
                <a:ln>
                  <a:noFill/>
                </a:ln>
                <a:solidFill>
                  <a:prstClr val="black"/>
                </a:solidFill>
                <a:effectLst/>
                <a:uLnTx/>
                <a:uFillTx/>
                <a:latin typeface="Arial" charset="0"/>
                <a:ea typeface="+mn-ea"/>
                <a:cs typeface="Arial" charset="0"/>
              </a:rPr>
              <a:t> janvier 2013)</a:t>
            </a:r>
          </a:p>
        </p:txBody>
      </p:sp>
      <p:sp>
        <p:nvSpPr>
          <p:cNvPr id="59" name="ZoneTexte 58">
            <a:extLst>
              <a:ext uri="{FF2B5EF4-FFF2-40B4-BE49-F238E27FC236}">
                <a16:creationId xmlns:a16="http://schemas.microsoft.com/office/drawing/2014/main" id="{AC395A67-1412-4A9B-B7E9-5C33C50E377A}"/>
              </a:ext>
            </a:extLst>
          </p:cNvPr>
          <p:cNvSpPr txBox="1"/>
          <p:nvPr/>
        </p:nvSpPr>
        <p:spPr>
          <a:xfrm>
            <a:off x="7663588" y="2500689"/>
            <a:ext cx="2094511"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Transfert d’activité vers le Service des Retraites de l’Etat d’ici 2021</a:t>
            </a:r>
          </a:p>
        </p:txBody>
      </p:sp>
      <p:sp>
        <p:nvSpPr>
          <p:cNvPr id="61" name="Ellipse 60">
            <a:extLst>
              <a:ext uri="{FF2B5EF4-FFF2-40B4-BE49-F238E27FC236}">
                <a16:creationId xmlns:a16="http://schemas.microsoft.com/office/drawing/2014/main" id="{DD5665BF-8910-45A9-B9D5-255B3E84DA30}"/>
              </a:ext>
            </a:extLst>
          </p:cNvPr>
          <p:cNvSpPr/>
          <p:nvPr/>
        </p:nvSpPr>
        <p:spPr bwMode="auto">
          <a:xfrm>
            <a:off x="6166565" y="4250772"/>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23</a:t>
            </a:r>
          </a:p>
        </p:txBody>
      </p:sp>
      <p:sp>
        <p:nvSpPr>
          <p:cNvPr id="62" name="ZoneTexte 61">
            <a:extLst>
              <a:ext uri="{FF2B5EF4-FFF2-40B4-BE49-F238E27FC236}">
                <a16:creationId xmlns:a16="http://schemas.microsoft.com/office/drawing/2014/main" id="{7DEB4117-6C7E-44DF-B1BE-745B8BEB3454}"/>
              </a:ext>
            </a:extLst>
          </p:cNvPr>
          <p:cNvSpPr txBox="1"/>
          <p:nvPr/>
        </p:nvSpPr>
        <p:spPr>
          <a:xfrm>
            <a:off x="6482702" y="4261495"/>
            <a:ext cx="928319"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Affaires jugées en 2017</a:t>
            </a:r>
          </a:p>
        </p:txBody>
      </p:sp>
      <p:sp>
        <p:nvSpPr>
          <p:cNvPr id="63" name="Ellipse 62">
            <a:extLst>
              <a:ext uri="{FF2B5EF4-FFF2-40B4-BE49-F238E27FC236}">
                <a16:creationId xmlns:a16="http://schemas.microsoft.com/office/drawing/2014/main" id="{6E9F4429-0934-4E87-B203-272E4E2228A9}"/>
              </a:ext>
            </a:extLst>
          </p:cNvPr>
          <p:cNvSpPr/>
          <p:nvPr/>
        </p:nvSpPr>
        <p:spPr bwMode="auto">
          <a:xfrm>
            <a:off x="6152045" y="4696020"/>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33</a:t>
            </a:r>
          </a:p>
        </p:txBody>
      </p:sp>
      <p:sp>
        <p:nvSpPr>
          <p:cNvPr id="64" name="ZoneTexte 63">
            <a:extLst>
              <a:ext uri="{FF2B5EF4-FFF2-40B4-BE49-F238E27FC236}">
                <a16:creationId xmlns:a16="http://schemas.microsoft.com/office/drawing/2014/main" id="{22D56C1A-E4F4-4146-B151-19D6BA142B44}"/>
              </a:ext>
            </a:extLst>
          </p:cNvPr>
          <p:cNvSpPr txBox="1"/>
          <p:nvPr/>
        </p:nvSpPr>
        <p:spPr>
          <a:xfrm>
            <a:off x="6488871" y="4706743"/>
            <a:ext cx="1071721"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Dossiers gérés en 2017 </a:t>
            </a:r>
            <a:r>
              <a:rPr kumimoji="0" lang="fr-FR" sz="800" b="0" i="0" u="none" strike="noStrike" kern="1200" cap="none" spc="0" normalizeH="0" baseline="0" noProof="0" dirty="0">
                <a:ln>
                  <a:noFill/>
                </a:ln>
                <a:solidFill>
                  <a:prstClr val="black"/>
                </a:solidFill>
                <a:effectLst/>
                <a:uLnTx/>
                <a:uFillTx/>
                <a:latin typeface="Arial" charset="0"/>
                <a:ea typeface="+mn-ea"/>
                <a:cs typeface="Arial" charset="0"/>
              </a:rPr>
              <a:t>(42 en 2018)</a:t>
            </a:r>
          </a:p>
        </p:txBody>
      </p:sp>
      <p:sp>
        <p:nvSpPr>
          <p:cNvPr id="65" name="Ellipse 64">
            <a:extLst>
              <a:ext uri="{FF2B5EF4-FFF2-40B4-BE49-F238E27FC236}">
                <a16:creationId xmlns:a16="http://schemas.microsoft.com/office/drawing/2014/main" id="{3EA88F67-DC14-4C10-820B-783C98CEBA20}"/>
              </a:ext>
            </a:extLst>
          </p:cNvPr>
          <p:cNvSpPr/>
          <p:nvPr/>
        </p:nvSpPr>
        <p:spPr bwMode="auto">
          <a:xfrm>
            <a:off x="6224945" y="1656234"/>
            <a:ext cx="1170496"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668,7 M€</a:t>
            </a:r>
          </a:p>
        </p:txBody>
      </p:sp>
      <p:sp>
        <p:nvSpPr>
          <p:cNvPr id="66" name="ZoneTexte 65">
            <a:extLst>
              <a:ext uri="{FF2B5EF4-FFF2-40B4-BE49-F238E27FC236}">
                <a16:creationId xmlns:a16="http://schemas.microsoft.com/office/drawing/2014/main" id="{DCA213E7-2094-433B-AD55-6C16114CC403}"/>
              </a:ext>
            </a:extLst>
          </p:cNvPr>
          <p:cNvSpPr txBox="1"/>
          <p:nvPr/>
        </p:nvSpPr>
        <p:spPr>
          <a:xfrm>
            <a:off x="6134310" y="1417072"/>
            <a:ext cx="1359226" cy="21544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Masse salariale 2016</a:t>
            </a:r>
          </a:p>
        </p:txBody>
      </p:sp>
      <p:sp>
        <p:nvSpPr>
          <p:cNvPr id="71" name="Ellipse 70">
            <a:extLst>
              <a:ext uri="{FF2B5EF4-FFF2-40B4-BE49-F238E27FC236}">
                <a16:creationId xmlns:a16="http://schemas.microsoft.com/office/drawing/2014/main" id="{80088F63-17B9-4B37-84F9-E1E69483F8FC}"/>
              </a:ext>
            </a:extLst>
          </p:cNvPr>
          <p:cNvSpPr/>
          <p:nvPr/>
        </p:nvSpPr>
        <p:spPr bwMode="auto">
          <a:xfrm>
            <a:off x="3084393" y="4130717"/>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11</a:t>
            </a:r>
          </a:p>
        </p:txBody>
      </p:sp>
      <p:sp>
        <p:nvSpPr>
          <p:cNvPr id="72" name="ZoneTexte 71">
            <a:extLst>
              <a:ext uri="{FF2B5EF4-FFF2-40B4-BE49-F238E27FC236}">
                <a16:creationId xmlns:a16="http://schemas.microsoft.com/office/drawing/2014/main" id="{3BCAB84D-3C1E-4F98-B005-685A7CCB8BB7}"/>
              </a:ext>
            </a:extLst>
          </p:cNvPr>
          <p:cNvSpPr txBox="1"/>
          <p:nvPr/>
        </p:nvSpPr>
        <p:spPr>
          <a:xfrm>
            <a:off x="3444433" y="4202995"/>
            <a:ext cx="1009534"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CTM (9 en 2017)</a:t>
            </a:r>
            <a:endParaRPr kumimoji="0" lang="fr-FR" sz="7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73" name="Ellipse 72">
            <a:extLst>
              <a:ext uri="{FF2B5EF4-FFF2-40B4-BE49-F238E27FC236}">
                <a16:creationId xmlns:a16="http://schemas.microsoft.com/office/drawing/2014/main" id="{21917353-0A1B-48E5-B1F4-09B8CF1F97CA}"/>
              </a:ext>
            </a:extLst>
          </p:cNvPr>
          <p:cNvSpPr/>
          <p:nvPr/>
        </p:nvSpPr>
        <p:spPr bwMode="auto">
          <a:xfrm>
            <a:off x="3084393" y="4536554"/>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5</a:t>
            </a:r>
          </a:p>
        </p:txBody>
      </p:sp>
      <p:sp>
        <p:nvSpPr>
          <p:cNvPr id="74" name="ZoneTexte 73">
            <a:extLst>
              <a:ext uri="{FF2B5EF4-FFF2-40B4-BE49-F238E27FC236}">
                <a16:creationId xmlns:a16="http://schemas.microsoft.com/office/drawing/2014/main" id="{E617110C-2368-4204-8AB3-7001BAF1205E}"/>
              </a:ext>
            </a:extLst>
          </p:cNvPr>
          <p:cNvSpPr txBox="1"/>
          <p:nvPr/>
        </p:nvSpPr>
        <p:spPr>
          <a:xfrm>
            <a:off x="3444433" y="4608832"/>
            <a:ext cx="1089332"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CTAC (3 en 2017)</a:t>
            </a:r>
            <a:endParaRPr kumimoji="0" lang="fr-FR" sz="7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76" name="Rectangle 75">
            <a:extLst>
              <a:ext uri="{FF2B5EF4-FFF2-40B4-BE49-F238E27FC236}">
                <a16:creationId xmlns:a16="http://schemas.microsoft.com/office/drawing/2014/main" id="{E97170F1-AC4F-46EE-A310-C100B49C55B0}"/>
              </a:ext>
            </a:extLst>
          </p:cNvPr>
          <p:cNvSpPr/>
          <p:nvPr/>
        </p:nvSpPr>
        <p:spPr bwMode="auto">
          <a:xfrm>
            <a:off x="4190905" y="2749865"/>
            <a:ext cx="1862471" cy="782964"/>
          </a:xfrm>
          <a:prstGeom prst="rect">
            <a:avLst/>
          </a:prstGeom>
          <a:solidFill>
            <a:srgbClr val="F5F5F5"/>
          </a:solidFill>
          <a:ln w="6350" algn="ctr">
            <a:noFill/>
            <a:round/>
            <a:headEnd/>
            <a:tailEnd/>
          </a:ln>
        </p:spPr>
        <p:txBody>
          <a:bodyPr lIns="89780" tIns="44889" rIns="89780" bIns="44889" rtlCol="0" anchor="t"/>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Sorties</a:t>
            </a:r>
          </a:p>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srgbClr val="C00000"/>
              </a:solidFill>
              <a:effectLst/>
              <a:uLnTx/>
              <a:uFillTx/>
              <a:latin typeface="Arial" pitchFamily="34" charset="0"/>
              <a:ea typeface="+mn-ea"/>
              <a:cs typeface="Arial" charset="0"/>
            </a:endParaRPr>
          </a:p>
        </p:txBody>
      </p:sp>
      <p:sp>
        <p:nvSpPr>
          <p:cNvPr id="77" name="Ellipse 76">
            <a:extLst>
              <a:ext uri="{FF2B5EF4-FFF2-40B4-BE49-F238E27FC236}">
                <a16:creationId xmlns:a16="http://schemas.microsoft.com/office/drawing/2014/main" id="{5AEFCE80-35EB-4C28-8547-E822411B982E}"/>
              </a:ext>
            </a:extLst>
          </p:cNvPr>
          <p:cNvSpPr/>
          <p:nvPr/>
        </p:nvSpPr>
        <p:spPr bwMode="auto">
          <a:xfrm>
            <a:off x="4230876" y="3032423"/>
            <a:ext cx="701538" cy="309067"/>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775</a:t>
            </a:r>
          </a:p>
        </p:txBody>
      </p:sp>
      <p:sp>
        <p:nvSpPr>
          <p:cNvPr id="78" name="ZoneTexte 77">
            <a:extLst>
              <a:ext uri="{FF2B5EF4-FFF2-40B4-BE49-F238E27FC236}">
                <a16:creationId xmlns:a16="http://schemas.microsoft.com/office/drawing/2014/main" id="{D12A1B2C-3637-4F33-95E8-17D8179D6CCA}"/>
              </a:ext>
            </a:extLst>
          </p:cNvPr>
          <p:cNvSpPr txBox="1"/>
          <p:nvPr/>
        </p:nvSpPr>
        <p:spPr>
          <a:xfrm>
            <a:off x="4984117" y="3025774"/>
            <a:ext cx="1069260" cy="46166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Sorties définitives des effectifs en 2016</a:t>
            </a:r>
          </a:p>
        </p:txBody>
      </p:sp>
      <p:sp>
        <p:nvSpPr>
          <p:cNvPr id="83" name="Rectangle 82">
            <a:extLst>
              <a:ext uri="{FF2B5EF4-FFF2-40B4-BE49-F238E27FC236}">
                <a16:creationId xmlns:a16="http://schemas.microsoft.com/office/drawing/2014/main" id="{D3464015-2905-4764-AB7C-D63DEB250C0C}"/>
              </a:ext>
            </a:extLst>
          </p:cNvPr>
          <p:cNvSpPr/>
          <p:nvPr/>
        </p:nvSpPr>
        <p:spPr bwMode="auto">
          <a:xfrm>
            <a:off x="7656950" y="873300"/>
            <a:ext cx="2123653" cy="221221"/>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Pensions (T2+T3)</a:t>
            </a:r>
          </a:p>
        </p:txBody>
      </p:sp>
      <p:sp>
        <p:nvSpPr>
          <p:cNvPr id="88" name="ZoneTexte 87">
            <a:extLst>
              <a:ext uri="{FF2B5EF4-FFF2-40B4-BE49-F238E27FC236}">
                <a16:creationId xmlns:a16="http://schemas.microsoft.com/office/drawing/2014/main" id="{9333396D-7D6A-4B88-AFF6-0E44587E6600}"/>
              </a:ext>
            </a:extLst>
          </p:cNvPr>
          <p:cNvSpPr txBox="1"/>
          <p:nvPr/>
        </p:nvSpPr>
        <p:spPr bwMode="auto">
          <a:xfrm>
            <a:off x="1493915" y="6694304"/>
            <a:ext cx="3375730" cy="464496"/>
          </a:xfrm>
          <a:prstGeom prst="rect">
            <a:avLst/>
          </a:prstGeom>
        </p:spPr>
        <p:txBody>
          <a:bodyPr wrap="square" lIns="94244" tIns="47122" rIns="94244" bIns="47122"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fr-FR" sz="800" b="0" i="0" u="none" strike="noStrike" kern="1200" cap="none" spc="0" normalizeH="0" baseline="0" noProof="0" dirty="0">
                <a:ln>
                  <a:noFill/>
                </a:ln>
                <a:solidFill>
                  <a:srgbClr val="346A7F"/>
                </a:solidFill>
                <a:effectLst/>
                <a:uLnTx/>
                <a:uFillTx/>
                <a:latin typeface="Arial" charset="0"/>
                <a:ea typeface="+mn-ea"/>
                <a:cs typeface="Arial" charset="0"/>
              </a:rPr>
              <a:t>*</a:t>
            </a:r>
            <a:r>
              <a:rPr kumimoji="0" lang="fr-FR" sz="800" b="0" i="0" u="sng" strike="noStrike" kern="1200" cap="none" spc="0" normalizeH="0" baseline="0" noProof="0" dirty="0">
                <a:ln>
                  <a:noFill/>
                </a:ln>
                <a:solidFill>
                  <a:srgbClr val="346A7F"/>
                </a:solidFill>
                <a:effectLst/>
                <a:uLnTx/>
                <a:uFillTx/>
                <a:latin typeface="Arial" charset="0"/>
                <a:ea typeface="+mn-ea"/>
                <a:cs typeface="Arial" charset="0"/>
              </a:rPr>
              <a:t>Sources</a:t>
            </a:r>
            <a:r>
              <a:rPr kumimoji="0" lang="fr-FR" sz="800" b="0" i="0" u="none" strike="noStrike" kern="1200" cap="none" spc="0" normalizeH="0" baseline="0" noProof="0" dirty="0">
                <a:ln>
                  <a:noFill/>
                </a:ln>
                <a:solidFill>
                  <a:srgbClr val="346A7F"/>
                </a:solidFill>
                <a:effectLst/>
                <a:uLnTx/>
                <a:uFillTx/>
                <a:latin typeface="Arial" charset="0"/>
                <a:ea typeface="+mn-ea"/>
                <a:cs typeface="Arial" charset="0"/>
              </a:rPr>
              <a:t> : (i) bilan social 2016 ; (ii) Tableau de bord 2018 – BER, BAT, Pension ; statistiques concours 2016 ; (iii) AC Stratège – état des lieux de la fonction RH ; (iv) extraction </a:t>
            </a:r>
            <a:r>
              <a:rPr kumimoji="0" lang="fr-FR" sz="800" b="0" i="0" u="none" strike="noStrike" kern="1200" cap="none" spc="0" normalizeH="0" baseline="0" noProof="0" dirty="0" err="1">
                <a:ln>
                  <a:noFill/>
                </a:ln>
                <a:solidFill>
                  <a:srgbClr val="346A7F"/>
                </a:solidFill>
                <a:effectLst/>
                <a:uLnTx/>
                <a:uFillTx/>
                <a:latin typeface="Arial" charset="0"/>
                <a:ea typeface="+mn-ea"/>
                <a:cs typeface="Arial" charset="0"/>
              </a:rPr>
              <a:t>RenoiRH</a:t>
            </a:r>
            <a:r>
              <a:rPr kumimoji="0" lang="fr-FR" sz="800" b="0" i="0" u="none" strike="noStrike" kern="1200" cap="none" spc="0" normalizeH="0" baseline="0" noProof="0" dirty="0">
                <a:ln>
                  <a:noFill/>
                </a:ln>
                <a:solidFill>
                  <a:srgbClr val="346A7F"/>
                </a:solidFill>
                <a:effectLst/>
                <a:uLnTx/>
                <a:uFillTx/>
                <a:latin typeface="Arial" charset="0"/>
                <a:ea typeface="+mn-ea"/>
                <a:cs typeface="Arial" charset="0"/>
              </a:rPr>
              <a:t> 2018</a:t>
            </a:r>
          </a:p>
        </p:txBody>
      </p:sp>
      <p:sp>
        <p:nvSpPr>
          <p:cNvPr id="101" name="Ellipse 100">
            <a:extLst>
              <a:ext uri="{FF2B5EF4-FFF2-40B4-BE49-F238E27FC236}">
                <a16:creationId xmlns:a16="http://schemas.microsoft.com/office/drawing/2014/main" id="{9EB083A5-5DFB-4D23-AF86-C13BB0F21666}"/>
              </a:ext>
            </a:extLst>
          </p:cNvPr>
          <p:cNvSpPr/>
          <p:nvPr/>
        </p:nvSpPr>
        <p:spPr bwMode="auto">
          <a:xfrm>
            <a:off x="3084393" y="4938162"/>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8</a:t>
            </a:r>
          </a:p>
        </p:txBody>
      </p:sp>
      <p:sp>
        <p:nvSpPr>
          <p:cNvPr id="102" name="ZoneTexte 101">
            <a:extLst>
              <a:ext uri="{FF2B5EF4-FFF2-40B4-BE49-F238E27FC236}">
                <a16:creationId xmlns:a16="http://schemas.microsoft.com/office/drawing/2014/main" id="{2ABE936E-0780-4C1E-A453-EDF30F74FF42}"/>
              </a:ext>
            </a:extLst>
          </p:cNvPr>
          <p:cNvSpPr txBox="1"/>
          <p:nvPr/>
        </p:nvSpPr>
        <p:spPr>
          <a:xfrm>
            <a:off x="3444433" y="5018667"/>
            <a:ext cx="1009534"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CHSCT-M/AC</a:t>
            </a:r>
            <a:endParaRPr kumimoji="0" lang="fr-FR" sz="7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03" name="Rectangle 102">
            <a:extLst>
              <a:ext uri="{FF2B5EF4-FFF2-40B4-BE49-F238E27FC236}">
                <a16:creationId xmlns:a16="http://schemas.microsoft.com/office/drawing/2014/main" id="{242A10C6-A993-4547-974B-DB4A844659B3}"/>
              </a:ext>
            </a:extLst>
          </p:cNvPr>
          <p:cNvSpPr/>
          <p:nvPr/>
        </p:nvSpPr>
        <p:spPr bwMode="auto">
          <a:xfrm>
            <a:off x="287783" y="4032498"/>
            <a:ext cx="2557549" cy="2236297"/>
          </a:xfrm>
          <a:prstGeom prst="rect">
            <a:avLst/>
          </a:prstGeom>
          <a:solidFill>
            <a:srgbClr val="F2F2F2"/>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104" name="Ellipse 103">
            <a:extLst>
              <a:ext uri="{FF2B5EF4-FFF2-40B4-BE49-F238E27FC236}">
                <a16:creationId xmlns:a16="http://schemas.microsoft.com/office/drawing/2014/main" id="{2CFB47AC-B57E-4C9F-9EDE-AF43CAAFCCA9}"/>
              </a:ext>
            </a:extLst>
          </p:cNvPr>
          <p:cNvSpPr/>
          <p:nvPr/>
        </p:nvSpPr>
        <p:spPr bwMode="auto">
          <a:xfrm>
            <a:off x="424584" y="4714306"/>
            <a:ext cx="579784" cy="245885"/>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effectLst/>
                <a:uLnTx/>
                <a:uFillTx/>
                <a:latin typeface="Arial" pitchFamily="34" charset="0"/>
                <a:ea typeface="+mn-ea"/>
                <a:cs typeface="Arial" charset="0"/>
              </a:rPr>
              <a:t>10 537</a:t>
            </a:r>
          </a:p>
        </p:txBody>
      </p:sp>
      <p:sp>
        <p:nvSpPr>
          <p:cNvPr id="105" name="ZoneTexte 104">
            <a:extLst>
              <a:ext uri="{FF2B5EF4-FFF2-40B4-BE49-F238E27FC236}">
                <a16:creationId xmlns:a16="http://schemas.microsoft.com/office/drawing/2014/main" id="{BF5E6E56-18B4-44DC-A816-BA040CA37AB0}"/>
              </a:ext>
            </a:extLst>
          </p:cNvPr>
          <p:cNvSpPr txBox="1"/>
          <p:nvPr/>
        </p:nvSpPr>
        <p:spPr>
          <a:xfrm>
            <a:off x="1038425" y="4680570"/>
            <a:ext cx="1802295" cy="46166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Actes de gestion administrative réalisés en 2017 </a:t>
            </a:r>
            <a:r>
              <a:rPr kumimoji="0" lang="fr-FR" sz="800" b="0" i="1" u="none" strike="noStrike" kern="1200" cap="none" spc="0" normalizeH="0" baseline="0" noProof="0" dirty="0">
                <a:ln>
                  <a:noFill/>
                </a:ln>
                <a:solidFill>
                  <a:prstClr val="black"/>
                </a:solidFill>
                <a:effectLst/>
                <a:uLnTx/>
                <a:uFillTx/>
                <a:latin typeface="Arial" charset="0"/>
                <a:ea typeface="+mn-ea"/>
                <a:cs typeface="Arial" charset="0"/>
              </a:rPr>
              <a:t>(</a:t>
            </a:r>
            <a:r>
              <a:rPr kumimoji="0" lang="fr-FR" sz="800" b="0" i="1" u="none" strike="noStrike" kern="1200" cap="none" spc="0" normalizeH="0" baseline="0" noProof="0" dirty="0">
                <a:ln>
                  <a:noFill/>
                </a:ln>
                <a:effectLst/>
                <a:uLnTx/>
                <a:uFillTx/>
                <a:latin typeface="Arial" charset="0"/>
                <a:ea typeface="+mn-ea"/>
                <a:cs typeface="Arial" charset="0"/>
              </a:rPr>
              <a:t>extraits de </a:t>
            </a:r>
            <a:r>
              <a:rPr kumimoji="0" lang="fr-FR" sz="800" b="0" i="1" u="none" strike="noStrike" kern="1200" cap="none" spc="0" normalizeH="0" baseline="0" noProof="0" dirty="0" err="1">
                <a:ln>
                  <a:noFill/>
                </a:ln>
                <a:effectLst/>
                <a:uLnTx/>
                <a:uFillTx/>
                <a:latin typeface="Arial" charset="0"/>
                <a:ea typeface="+mn-ea"/>
                <a:cs typeface="Arial" charset="0"/>
              </a:rPr>
              <a:t>Renoirh</a:t>
            </a:r>
            <a:r>
              <a:rPr kumimoji="0" lang="fr-FR" sz="800" b="0" i="1" u="none" strike="noStrike" kern="1200" cap="none" spc="0" normalizeH="0" baseline="0" noProof="0" dirty="0">
                <a:ln>
                  <a:noFill/>
                </a:ln>
                <a:effectLst/>
                <a:uLnTx/>
                <a:uFillTx/>
                <a:latin typeface="Arial" charset="0"/>
                <a:ea typeface="+mn-ea"/>
                <a:cs typeface="Arial" charset="0"/>
              </a:rPr>
              <a:t> uniquement)**</a:t>
            </a:r>
            <a:endParaRPr kumimoji="0" lang="fr-FR" sz="900" b="0" i="1" u="none" strike="noStrike" kern="1200" cap="none" spc="0" normalizeH="0" baseline="0" noProof="0" dirty="0">
              <a:ln>
                <a:noFill/>
              </a:ln>
              <a:effectLst/>
              <a:uLnTx/>
              <a:uFillTx/>
              <a:latin typeface="Arial" charset="0"/>
              <a:ea typeface="+mn-ea"/>
              <a:cs typeface="Arial" charset="0"/>
            </a:endParaRPr>
          </a:p>
        </p:txBody>
      </p:sp>
      <p:sp>
        <p:nvSpPr>
          <p:cNvPr id="106" name="Ellipse 105">
            <a:extLst>
              <a:ext uri="{FF2B5EF4-FFF2-40B4-BE49-F238E27FC236}">
                <a16:creationId xmlns:a16="http://schemas.microsoft.com/office/drawing/2014/main" id="{C5CC793A-7E81-4A8C-AD21-101CB5C7C870}"/>
              </a:ext>
            </a:extLst>
          </p:cNvPr>
          <p:cNvSpPr/>
          <p:nvPr/>
        </p:nvSpPr>
        <p:spPr bwMode="auto">
          <a:xfrm>
            <a:off x="431800" y="4164863"/>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24</a:t>
            </a:r>
          </a:p>
        </p:txBody>
      </p:sp>
      <p:sp>
        <p:nvSpPr>
          <p:cNvPr id="107" name="ZoneTexte 106">
            <a:extLst>
              <a:ext uri="{FF2B5EF4-FFF2-40B4-BE49-F238E27FC236}">
                <a16:creationId xmlns:a16="http://schemas.microsoft.com/office/drawing/2014/main" id="{D71BAFF6-C63E-4D6D-A10A-731C76E20076}"/>
              </a:ext>
            </a:extLst>
          </p:cNvPr>
          <p:cNvSpPr txBox="1"/>
          <p:nvPr/>
        </p:nvSpPr>
        <p:spPr>
          <a:xfrm>
            <a:off x="1018800" y="4188531"/>
            <a:ext cx="611480" cy="21544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Corps</a:t>
            </a:r>
            <a:endParaRPr kumimoji="0" lang="fr-FR" sz="800" b="0" i="1"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09" name="Rectangle 108">
            <a:extLst>
              <a:ext uri="{FF2B5EF4-FFF2-40B4-BE49-F238E27FC236}">
                <a16:creationId xmlns:a16="http://schemas.microsoft.com/office/drawing/2014/main" id="{780CA316-045E-4CEB-AE54-794F23B7D6A4}"/>
              </a:ext>
            </a:extLst>
          </p:cNvPr>
          <p:cNvSpPr/>
          <p:nvPr/>
        </p:nvSpPr>
        <p:spPr bwMode="auto">
          <a:xfrm>
            <a:off x="287784" y="3746839"/>
            <a:ext cx="2557548" cy="203722"/>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Gestion administrative (T2 + T3)</a:t>
            </a:r>
          </a:p>
        </p:txBody>
      </p:sp>
      <p:sp>
        <p:nvSpPr>
          <p:cNvPr id="87" name="ZoneTexte 86">
            <a:extLst>
              <a:ext uri="{FF2B5EF4-FFF2-40B4-BE49-F238E27FC236}">
                <a16:creationId xmlns:a16="http://schemas.microsoft.com/office/drawing/2014/main" id="{4EF4E680-26AF-498D-9670-DF3CDC79169D}"/>
              </a:ext>
            </a:extLst>
          </p:cNvPr>
          <p:cNvSpPr txBox="1"/>
          <p:nvPr/>
        </p:nvSpPr>
        <p:spPr>
          <a:xfrm>
            <a:off x="312403" y="5648358"/>
            <a:ext cx="2477547" cy="523220"/>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700" b="1" i="0" u="none" strike="noStrike" kern="1200" cap="none" spc="0" normalizeH="0" baseline="0" noProof="0" dirty="0">
                <a:ln>
                  <a:noFill/>
                </a:ln>
                <a:solidFill>
                  <a:prstClr val="black"/>
                </a:solidFill>
                <a:effectLst/>
                <a:uLnTx/>
                <a:uFillTx/>
                <a:latin typeface="Arial" charset="0"/>
                <a:ea typeface="+mn-ea"/>
                <a:cs typeface="Arial" charset="0"/>
              </a:rPr>
              <a:t>Un accompagnement à réaliser auprès des DRAC dans le cadre de l’application du décret portant à leur charge la réalisation de certains actes de gestion ne nécessitant pas de passage en CAP.  </a:t>
            </a:r>
            <a:endParaRPr kumimoji="0" lang="fr-FR" sz="800" b="0" i="0"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10" name="Ellipse 109">
            <a:extLst>
              <a:ext uri="{FF2B5EF4-FFF2-40B4-BE49-F238E27FC236}">
                <a16:creationId xmlns:a16="http://schemas.microsoft.com/office/drawing/2014/main" id="{FCEAB95A-99A3-4A0C-B8EC-9D2B5611E300}"/>
              </a:ext>
            </a:extLst>
          </p:cNvPr>
          <p:cNvSpPr/>
          <p:nvPr/>
        </p:nvSpPr>
        <p:spPr bwMode="auto">
          <a:xfrm>
            <a:off x="3915900" y="5616505"/>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22</a:t>
            </a:r>
          </a:p>
        </p:txBody>
      </p:sp>
      <p:sp>
        <p:nvSpPr>
          <p:cNvPr id="111" name="ZoneTexte 110">
            <a:extLst>
              <a:ext uri="{FF2B5EF4-FFF2-40B4-BE49-F238E27FC236}">
                <a16:creationId xmlns:a16="http://schemas.microsoft.com/office/drawing/2014/main" id="{19D457CD-49C1-46FB-BC88-34A214108BF8}"/>
              </a:ext>
            </a:extLst>
          </p:cNvPr>
          <p:cNvSpPr txBox="1"/>
          <p:nvPr/>
        </p:nvSpPr>
        <p:spPr>
          <a:xfrm>
            <a:off x="3241459" y="5617617"/>
            <a:ext cx="611480" cy="24622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1000" b="1" i="0" u="none" strike="noStrike" kern="1200" cap="none" spc="0" normalizeH="0" baseline="0" noProof="0" dirty="0">
                <a:ln>
                  <a:noFill/>
                </a:ln>
                <a:solidFill>
                  <a:prstClr val="black"/>
                </a:solidFill>
                <a:effectLst/>
                <a:uLnTx/>
                <a:uFillTx/>
                <a:latin typeface="Arial" charset="0"/>
                <a:ea typeface="+mn-ea"/>
                <a:cs typeface="Arial" charset="0"/>
              </a:rPr>
              <a:t>CAP</a:t>
            </a:r>
            <a:endParaRPr kumimoji="0" lang="fr-FR" sz="1000" b="0" i="1"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12" name="Ellipse 111">
            <a:extLst>
              <a:ext uri="{FF2B5EF4-FFF2-40B4-BE49-F238E27FC236}">
                <a16:creationId xmlns:a16="http://schemas.microsoft.com/office/drawing/2014/main" id="{587F5FAA-DA11-43FC-8136-EF0A920D2DAA}"/>
              </a:ext>
            </a:extLst>
          </p:cNvPr>
          <p:cNvSpPr/>
          <p:nvPr/>
        </p:nvSpPr>
        <p:spPr bwMode="auto">
          <a:xfrm>
            <a:off x="3915900" y="5922264"/>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5</a:t>
            </a:r>
          </a:p>
        </p:txBody>
      </p:sp>
      <p:sp>
        <p:nvSpPr>
          <p:cNvPr id="113" name="ZoneTexte 112">
            <a:extLst>
              <a:ext uri="{FF2B5EF4-FFF2-40B4-BE49-F238E27FC236}">
                <a16:creationId xmlns:a16="http://schemas.microsoft.com/office/drawing/2014/main" id="{79DD46C2-8B94-4B17-A0A3-A8149E4CE9B8}"/>
              </a:ext>
            </a:extLst>
          </p:cNvPr>
          <p:cNvSpPr txBox="1"/>
          <p:nvPr/>
        </p:nvSpPr>
        <p:spPr>
          <a:xfrm>
            <a:off x="3241459" y="5935653"/>
            <a:ext cx="611480" cy="246221"/>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1000" b="1" i="0" u="none" strike="noStrike" kern="1200" cap="none" spc="0" normalizeH="0" baseline="0" noProof="0" dirty="0">
                <a:ln>
                  <a:noFill/>
                </a:ln>
                <a:solidFill>
                  <a:prstClr val="black"/>
                </a:solidFill>
                <a:effectLst/>
                <a:uLnTx/>
                <a:uFillTx/>
                <a:latin typeface="Arial" charset="0"/>
                <a:ea typeface="+mn-ea"/>
                <a:cs typeface="Arial" charset="0"/>
              </a:rPr>
              <a:t>CCP</a:t>
            </a:r>
            <a:endParaRPr kumimoji="0" lang="fr-FR" sz="1000" b="0" i="1"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117" name="Ellipse 116">
            <a:extLst>
              <a:ext uri="{FF2B5EF4-FFF2-40B4-BE49-F238E27FC236}">
                <a16:creationId xmlns:a16="http://schemas.microsoft.com/office/drawing/2014/main" id="{1C40488D-DE25-4437-A32A-E8FCC28C4D6D}"/>
              </a:ext>
            </a:extLst>
          </p:cNvPr>
          <p:cNvSpPr/>
          <p:nvPr/>
        </p:nvSpPr>
        <p:spPr bwMode="auto">
          <a:xfrm>
            <a:off x="6216765" y="2858924"/>
            <a:ext cx="1170496"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14,5 M€</a:t>
            </a:r>
          </a:p>
        </p:txBody>
      </p:sp>
      <p:sp>
        <p:nvSpPr>
          <p:cNvPr id="118" name="ZoneTexte 117">
            <a:extLst>
              <a:ext uri="{FF2B5EF4-FFF2-40B4-BE49-F238E27FC236}">
                <a16:creationId xmlns:a16="http://schemas.microsoft.com/office/drawing/2014/main" id="{D29B9C85-E555-42FB-B9BE-E7294D1B4296}"/>
              </a:ext>
            </a:extLst>
          </p:cNvPr>
          <p:cNvSpPr txBox="1"/>
          <p:nvPr/>
        </p:nvSpPr>
        <p:spPr>
          <a:xfrm>
            <a:off x="6038264" y="2232298"/>
            <a:ext cx="1501778" cy="58477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Dépenses de fonctionnement et d’intervention RH du ministère </a:t>
            </a:r>
            <a:r>
              <a:rPr kumimoji="0" lang="fr-FR" sz="800" i="1" u="none" strike="noStrike" kern="1200" cap="none" spc="0" normalizeH="0" baseline="0" noProof="0" dirty="0">
                <a:ln>
                  <a:noFill/>
                </a:ln>
                <a:solidFill>
                  <a:prstClr val="black"/>
                </a:solidFill>
                <a:effectLst/>
                <a:uLnTx/>
                <a:uFillTx/>
                <a:latin typeface="Arial" charset="0"/>
                <a:ea typeface="+mn-ea"/>
                <a:cs typeface="Arial" charset="0"/>
              </a:rPr>
              <a:t>(notification 2018)</a:t>
            </a:r>
          </a:p>
        </p:txBody>
      </p:sp>
      <p:sp>
        <p:nvSpPr>
          <p:cNvPr id="68" name="Rectangle 67">
            <a:extLst>
              <a:ext uri="{FF2B5EF4-FFF2-40B4-BE49-F238E27FC236}">
                <a16:creationId xmlns:a16="http://schemas.microsoft.com/office/drawing/2014/main" id="{7D980583-81A4-4716-8CA0-736B213227A9}"/>
              </a:ext>
            </a:extLst>
          </p:cNvPr>
          <p:cNvSpPr/>
          <p:nvPr/>
        </p:nvSpPr>
        <p:spPr bwMode="auto">
          <a:xfrm>
            <a:off x="7663588" y="3746839"/>
            <a:ext cx="2117016" cy="212978"/>
          </a:xfrm>
          <a:prstGeom prst="rect">
            <a:avLst/>
          </a:prstGeom>
          <a:noFill/>
          <a:ln w="3175">
            <a:solidFill>
              <a:srgbClr val="99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200" b="1" i="1" u="none" strike="noStrike" kern="1200" cap="none" spc="0" normalizeH="0" baseline="0" noProof="0" dirty="0">
                <a:ln>
                  <a:noFill/>
                </a:ln>
                <a:solidFill>
                  <a:srgbClr val="C00000"/>
                </a:solidFill>
                <a:effectLst/>
                <a:uLnTx/>
                <a:uFillTx/>
                <a:latin typeface="Arial"/>
                <a:ea typeface="+mn-ea"/>
                <a:cs typeface="+mn-cs"/>
              </a:rPr>
              <a:t>Sécurité au travail</a:t>
            </a:r>
          </a:p>
        </p:txBody>
      </p:sp>
      <p:sp>
        <p:nvSpPr>
          <p:cNvPr id="69" name="Rectangle 68">
            <a:extLst>
              <a:ext uri="{FF2B5EF4-FFF2-40B4-BE49-F238E27FC236}">
                <a16:creationId xmlns:a16="http://schemas.microsoft.com/office/drawing/2014/main" id="{56998EE7-D6D8-4101-AE19-79A094463D5D}"/>
              </a:ext>
            </a:extLst>
          </p:cNvPr>
          <p:cNvSpPr/>
          <p:nvPr/>
        </p:nvSpPr>
        <p:spPr bwMode="auto">
          <a:xfrm>
            <a:off x="7660660" y="4032498"/>
            <a:ext cx="2132180" cy="2236768"/>
          </a:xfrm>
          <a:prstGeom prst="rect">
            <a:avLst/>
          </a:prstGeom>
          <a:solidFill>
            <a:srgbClr val="F2F2F2"/>
          </a:solidFill>
          <a:ln w="6350" algn="ctr">
            <a:noFill/>
            <a:round/>
            <a:headEnd/>
            <a:tailEnd/>
          </a:ln>
        </p:spPr>
        <p:txBody>
          <a:bodyPr lIns="89780" tIns="44889" rIns="89780" bIns="44889" rtlCol="0" anchor="ct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79" name="Ellipse 78">
            <a:extLst>
              <a:ext uri="{FF2B5EF4-FFF2-40B4-BE49-F238E27FC236}">
                <a16:creationId xmlns:a16="http://schemas.microsoft.com/office/drawing/2014/main" id="{507B9019-E94F-4340-98B9-761EB4D90832}"/>
              </a:ext>
            </a:extLst>
          </p:cNvPr>
          <p:cNvSpPr/>
          <p:nvPr/>
        </p:nvSpPr>
        <p:spPr bwMode="auto">
          <a:xfrm>
            <a:off x="7704648" y="4211277"/>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578</a:t>
            </a:r>
          </a:p>
        </p:txBody>
      </p:sp>
      <p:sp>
        <p:nvSpPr>
          <p:cNvPr id="80" name="ZoneTexte 79">
            <a:extLst>
              <a:ext uri="{FF2B5EF4-FFF2-40B4-BE49-F238E27FC236}">
                <a16:creationId xmlns:a16="http://schemas.microsoft.com/office/drawing/2014/main" id="{4AEA1A59-944B-464F-9865-7232DD0C5239}"/>
              </a:ext>
            </a:extLst>
          </p:cNvPr>
          <p:cNvSpPr txBox="1"/>
          <p:nvPr/>
        </p:nvSpPr>
        <p:spPr>
          <a:xfrm>
            <a:off x="8020660" y="4182787"/>
            <a:ext cx="1744290" cy="46166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Accidents de travail recensés en 2016 ayant entraîné 7782 journées d’arrêt</a:t>
            </a:r>
          </a:p>
        </p:txBody>
      </p:sp>
      <p:sp>
        <p:nvSpPr>
          <p:cNvPr id="90" name="Ellipse 89">
            <a:extLst>
              <a:ext uri="{FF2B5EF4-FFF2-40B4-BE49-F238E27FC236}">
                <a16:creationId xmlns:a16="http://schemas.microsoft.com/office/drawing/2014/main" id="{6198726F-71F5-40B3-958D-85AB4788C173}"/>
              </a:ext>
            </a:extLst>
          </p:cNvPr>
          <p:cNvSpPr/>
          <p:nvPr/>
        </p:nvSpPr>
        <p:spPr bwMode="auto">
          <a:xfrm>
            <a:off x="2393708" y="1440210"/>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50" b="1" i="0" u="none" strike="noStrike" kern="0" cap="none" spc="0" normalizeH="0" baseline="0" noProof="0" dirty="0">
                <a:ln>
                  <a:noFill/>
                </a:ln>
                <a:solidFill>
                  <a:prstClr val="black"/>
                </a:solidFill>
                <a:effectLst/>
                <a:uLnTx/>
                <a:uFillTx/>
                <a:latin typeface="Arial" pitchFamily="34" charset="0"/>
                <a:ea typeface="+mn-ea"/>
                <a:cs typeface="Arial" charset="0"/>
              </a:rPr>
              <a:t>78</a:t>
            </a:r>
          </a:p>
        </p:txBody>
      </p:sp>
      <p:sp>
        <p:nvSpPr>
          <p:cNvPr id="91" name="ZoneTexte 90">
            <a:extLst>
              <a:ext uri="{FF2B5EF4-FFF2-40B4-BE49-F238E27FC236}">
                <a16:creationId xmlns:a16="http://schemas.microsoft.com/office/drawing/2014/main" id="{3D50F39A-D9AD-4615-AFDA-7ACF8DB1F699}"/>
              </a:ext>
            </a:extLst>
          </p:cNvPr>
          <p:cNvSpPr txBox="1"/>
          <p:nvPr/>
        </p:nvSpPr>
        <p:spPr>
          <a:xfrm>
            <a:off x="2790035" y="1498163"/>
            <a:ext cx="1248526" cy="500137"/>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Procédures ouvertes</a:t>
            </a:r>
          </a:p>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lang="fr-FR" sz="800" i="1" dirty="0">
                <a:solidFill>
                  <a:prstClr val="black"/>
                </a:solidFill>
              </a:rPr>
              <a:t>(internes, externes, déclinés par profil)</a:t>
            </a:r>
            <a:endParaRPr kumimoji="0" lang="fr-FR" sz="800" i="1"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3" name="Espace réservé du numéro de diapositive 2">
            <a:extLst>
              <a:ext uri="{FF2B5EF4-FFF2-40B4-BE49-F238E27FC236}">
                <a16:creationId xmlns:a16="http://schemas.microsoft.com/office/drawing/2014/main" id="{5FD69D00-BD09-4A4B-BC1B-51FAE8B974D5}"/>
              </a:ext>
            </a:extLst>
          </p:cNvPr>
          <p:cNvSpPr>
            <a:spLocks noGrp="1"/>
          </p:cNvSpPr>
          <p:nvPr>
            <p:ph type="sldNum" sz="quarter" idx="4"/>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6E45CC93-4638-4233-B9BC-972767238533}" type="slidenum">
              <a:rPr kumimoji="0" lang="en-GB" sz="10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en-GB" sz="10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75" name="Ellipse 74">
            <a:extLst>
              <a:ext uri="{FF2B5EF4-FFF2-40B4-BE49-F238E27FC236}">
                <a16:creationId xmlns:a16="http://schemas.microsoft.com/office/drawing/2014/main" id="{B58F609A-F51A-42B4-BF60-7D87DA286FCA}"/>
              </a:ext>
            </a:extLst>
          </p:cNvPr>
          <p:cNvSpPr/>
          <p:nvPr/>
        </p:nvSpPr>
        <p:spPr bwMode="auto">
          <a:xfrm>
            <a:off x="7704648" y="5257054"/>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609</a:t>
            </a:r>
          </a:p>
        </p:txBody>
      </p:sp>
      <p:sp>
        <p:nvSpPr>
          <p:cNvPr id="81" name="ZoneTexte 80">
            <a:extLst>
              <a:ext uri="{FF2B5EF4-FFF2-40B4-BE49-F238E27FC236}">
                <a16:creationId xmlns:a16="http://schemas.microsoft.com/office/drawing/2014/main" id="{0E53C0CB-B1E6-4446-9C71-0CD8937C0261}"/>
              </a:ext>
            </a:extLst>
          </p:cNvPr>
          <p:cNvSpPr txBox="1"/>
          <p:nvPr/>
        </p:nvSpPr>
        <p:spPr>
          <a:xfrm>
            <a:off x="8036010" y="5278500"/>
            <a:ext cx="1735749"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Visites sur demande au médecin de prévention en 2016</a:t>
            </a:r>
          </a:p>
        </p:txBody>
      </p:sp>
      <p:sp>
        <p:nvSpPr>
          <p:cNvPr id="82" name="Ellipse 81">
            <a:extLst>
              <a:ext uri="{FF2B5EF4-FFF2-40B4-BE49-F238E27FC236}">
                <a16:creationId xmlns:a16="http://schemas.microsoft.com/office/drawing/2014/main" id="{07C4BF08-00FB-47ED-B586-BA22B542A25E}"/>
              </a:ext>
            </a:extLst>
          </p:cNvPr>
          <p:cNvSpPr/>
          <p:nvPr/>
        </p:nvSpPr>
        <p:spPr bwMode="auto">
          <a:xfrm>
            <a:off x="7696107" y="5707051"/>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20</a:t>
            </a:r>
          </a:p>
        </p:txBody>
      </p:sp>
      <p:sp>
        <p:nvSpPr>
          <p:cNvPr id="84" name="ZoneTexte 83">
            <a:extLst>
              <a:ext uri="{FF2B5EF4-FFF2-40B4-BE49-F238E27FC236}">
                <a16:creationId xmlns:a16="http://schemas.microsoft.com/office/drawing/2014/main" id="{DF495300-441A-4E9B-92DB-FB302C9509DB}"/>
              </a:ext>
            </a:extLst>
          </p:cNvPr>
          <p:cNvSpPr txBox="1"/>
          <p:nvPr/>
        </p:nvSpPr>
        <p:spPr>
          <a:xfrm>
            <a:off x="8039594" y="5717774"/>
            <a:ext cx="1706422"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Actes de violence physique envers le personnel en 2016</a:t>
            </a:r>
          </a:p>
        </p:txBody>
      </p:sp>
      <p:sp>
        <p:nvSpPr>
          <p:cNvPr id="86" name="Ellipse 85">
            <a:extLst>
              <a:ext uri="{FF2B5EF4-FFF2-40B4-BE49-F238E27FC236}">
                <a16:creationId xmlns:a16="http://schemas.microsoft.com/office/drawing/2014/main" id="{38AC880B-2951-4117-B6C3-6564AB4CEA94}"/>
              </a:ext>
            </a:extLst>
          </p:cNvPr>
          <p:cNvSpPr/>
          <p:nvPr/>
        </p:nvSpPr>
        <p:spPr bwMode="auto">
          <a:xfrm>
            <a:off x="7693358" y="4740927"/>
            <a:ext cx="360000" cy="360000"/>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14</a:t>
            </a:r>
          </a:p>
        </p:txBody>
      </p:sp>
      <p:sp>
        <p:nvSpPr>
          <p:cNvPr id="92" name="ZoneTexte 91">
            <a:extLst>
              <a:ext uri="{FF2B5EF4-FFF2-40B4-BE49-F238E27FC236}">
                <a16:creationId xmlns:a16="http://schemas.microsoft.com/office/drawing/2014/main" id="{7E5D87F0-E7C2-494D-BAA1-FC9AE5C7B099}"/>
              </a:ext>
            </a:extLst>
          </p:cNvPr>
          <p:cNvSpPr txBox="1"/>
          <p:nvPr/>
        </p:nvSpPr>
        <p:spPr>
          <a:xfrm>
            <a:off x="8029202" y="4749954"/>
            <a:ext cx="1727207" cy="46166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Maladies professionnelles recensées en 2016 ayant entraîné 606 journées d’arrêt</a:t>
            </a:r>
          </a:p>
        </p:txBody>
      </p:sp>
      <p:sp>
        <p:nvSpPr>
          <p:cNvPr id="93" name="ZoneTexte 92">
            <a:extLst>
              <a:ext uri="{FF2B5EF4-FFF2-40B4-BE49-F238E27FC236}">
                <a16:creationId xmlns:a16="http://schemas.microsoft.com/office/drawing/2014/main" id="{3001D772-84A5-4593-85A2-1B9BD3D75040}"/>
              </a:ext>
            </a:extLst>
          </p:cNvPr>
          <p:cNvSpPr txBox="1"/>
          <p:nvPr/>
        </p:nvSpPr>
        <p:spPr bwMode="auto">
          <a:xfrm>
            <a:off x="3528144" y="5360507"/>
            <a:ext cx="2675084" cy="472191"/>
          </a:xfrm>
          <a:prstGeom prst="rect">
            <a:avLst/>
          </a:prstGeom>
        </p:spPr>
        <p:txBody>
          <a:bodyPr wrap="square" lIns="94244" tIns="47122" rIns="94244" bIns="47122" rtlCol="0">
            <a:spAutoFit/>
          </a:bodyPr>
          <a:lstStyle/>
          <a:p>
            <a:pPr marL="0" marR="0" lvl="0" indent="0" algn="l"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Catégories**   |  </a:t>
            </a:r>
            <a:r>
              <a:rPr kumimoji="0" lang="fr-FR" sz="1050" b="1" i="0" u="none" strike="noStrike" kern="0" cap="none" spc="0" normalizeH="0" baseline="0" noProof="0" dirty="0">
                <a:ln>
                  <a:noFill/>
                </a:ln>
                <a:solidFill>
                  <a:srgbClr val="C00000"/>
                </a:solidFill>
                <a:effectLst/>
                <a:uLnTx/>
                <a:uFillTx/>
                <a:latin typeface="Arial" pitchFamily="34" charset="0"/>
                <a:ea typeface="+mn-ea"/>
                <a:cs typeface="Arial" charset="0"/>
              </a:rPr>
              <a:t>Volume</a:t>
            </a: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 d’instances</a:t>
            </a:r>
          </a:p>
          <a:p>
            <a:pPr marL="0" marR="0" lvl="0" indent="0" algn="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100" b="1" i="0" u="none" strike="noStrike" kern="0" cap="none" spc="0" normalizeH="0" baseline="0" noProof="0" dirty="0">
                <a:ln>
                  <a:noFill/>
                </a:ln>
                <a:solidFill>
                  <a:srgbClr val="C00000"/>
                </a:solidFill>
                <a:effectLst/>
                <a:uLnTx/>
                <a:uFillTx/>
                <a:latin typeface="Arial" pitchFamily="34" charset="0"/>
                <a:ea typeface="+mn-ea"/>
                <a:cs typeface="Arial" charset="0"/>
              </a:rPr>
              <a:t> </a:t>
            </a:r>
            <a:endParaRPr kumimoji="0" lang="fr-FR" sz="800" b="1" i="0" u="none" strike="noStrike" kern="0" cap="none" spc="0" normalizeH="0" baseline="0" noProof="0" dirty="0">
              <a:ln>
                <a:noFill/>
              </a:ln>
              <a:solidFill>
                <a:prstClr val="black"/>
              </a:solidFill>
              <a:effectLst/>
              <a:uLnTx/>
              <a:uFillTx/>
              <a:latin typeface="Arial" pitchFamily="34" charset="0"/>
              <a:ea typeface="+mn-ea"/>
              <a:cs typeface="Arial" charset="0"/>
            </a:endParaRPr>
          </a:p>
        </p:txBody>
      </p:sp>
      <p:sp>
        <p:nvSpPr>
          <p:cNvPr id="94" name="Ellipse 93">
            <a:extLst>
              <a:ext uri="{FF2B5EF4-FFF2-40B4-BE49-F238E27FC236}">
                <a16:creationId xmlns:a16="http://schemas.microsoft.com/office/drawing/2014/main" id="{647273B1-593A-4570-9EC3-BB6381172265}"/>
              </a:ext>
            </a:extLst>
          </p:cNvPr>
          <p:cNvSpPr/>
          <p:nvPr/>
        </p:nvSpPr>
        <p:spPr bwMode="auto">
          <a:xfrm>
            <a:off x="4781015" y="5604777"/>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52</a:t>
            </a:r>
          </a:p>
        </p:txBody>
      </p:sp>
      <p:sp>
        <p:nvSpPr>
          <p:cNvPr id="95" name="Ellipse 94">
            <a:extLst>
              <a:ext uri="{FF2B5EF4-FFF2-40B4-BE49-F238E27FC236}">
                <a16:creationId xmlns:a16="http://schemas.microsoft.com/office/drawing/2014/main" id="{044FA43A-E6A4-4FF2-9B59-1B68D61C3E6C}"/>
              </a:ext>
            </a:extLst>
          </p:cNvPr>
          <p:cNvSpPr/>
          <p:nvPr/>
        </p:nvSpPr>
        <p:spPr bwMode="auto">
          <a:xfrm>
            <a:off x="4788313" y="5918695"/>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7</a:t>
            </a:r>
          </a:p>
        </p:txBody>
      </p:sp>
      <p:sp>
        <p:nvSpPr>
          <p:cNvPr id="97" name="Ellipse 96">
            <a:extLst>
              <a:ext uri="{FF2B5EF4-FFF2-40B4-BE49-F238E27FC236}">
                <a16:creationId xmlns:a16="http://schemas.microsoft.com/office/drawing/2014/main" id="{86783077-7292-40A0-8179-30E11D22172A}"/>
              </a:ext>
            </a:extLst>
          </p:cNvPr>
          <p:cNvSpPr/>
          <p:nvPr/>
        </p:nvSpPr>
        <p:spPr bwMode="auto">
          <a:xfrm>
            <a:off x="424584" y="5229387"/>
            <a:ext cx="594216" cy="270474"/>
          </a:xfrm>
          <a:prstGeom prst="ellipse">
            <a:avLst/>
          </a:prstGeom>
          <a:solidFill>
            <a:schemeClr val="bg1"/>
          </a:solidFill>
          <a:ln w="6350" algn="ctr">
            <a:noFill/>
            <a:round/>
            <a:headEnd/>
            <a:tailEnd/>
          </a:ln>
        </p:spPr>
        <p:txBody>
          <a:bodyPr lIns="0" tIns="0" rIns="0" bIns="0" rtlCol="0" anchor="ctr"/>
          <a:lstStyle/>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000" b="1" i="0" u="none" strike="noStrike" kern="0" cap="none" spc="0" normalizeH="0" baseline="0" noProof="0" dirty="0">
                <a:ln>
                  <a:noFill/>
                </a:ln>
                <a:solidFill>
                  <a:prstClr val="black"/>
                </a:solidFill>
                <a:effectLst/>
                <a:uLnTx/>
                <a:uFillTx/>
                <a:latin typeface="Arial" pitchFamily="34" charset="0"/>
                <a:ea typeface="+mn-ea"/>
                <a:cs typeface="Arial" charset="0"/>
              </a:rPr>
              <a:t>3 437</a:t>
            </a:r>
          </a:p>
        </p:txBody>
      </p:sp>
      <p:sp>
        <p:nvSpPr>
          <p:cNvPr id="98" name="ZoneTexte 97">
            <a:extLst>
              <a:ext uri="{FF2B5EF4-FFF2-40B4-BE49-F238E27FC236}">
                <a16:creationId xmlns:a16="http://schemas.microsoft.com/office/drawing/2014/main" id="{657CA563-D4C0-4218-B699-728F9A842E15}"/>
              </a:ext>
            </a:extLst>
          </p:cNvPr>
          <p:cNvSpPr txBox="1"/>
          <p:nvPr/>
        </p:nvSpPr>
        <p:spPr>
          <a:xfrm>
            <a:off x="1047455" y="5206112"/>
            <a:ext cx="1758408" cy="338554"/>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
                <a:srgbClr val="A5A5A5">
                  <a:lumMod val="75000"/>
                </a:srgbClr>
              </a:buClr>
              <a:buSzPct val="65000"/>
              <a:buFontTx/>
              <a:buNone/>
              <a:tabLst>
                <a:tab pos="274638" algn="l"/>
              </a:tabLst>
              <a:defRPr/>
            </a:pPr>
            <a:r>
              <a:rPr kumimoji="0" lang="fr-FR" sz="800" b="1" i="0" u="none" strike="noStrike" kern="1200" cap="none" spc="0" normalizeH="0" baseline="0" noProof="0" dirty="0">
                <a:ln>
                  <a:noFill/>
                </a:ln>
                <a:solidFill>
                  <a:prstClr val="black"/>
                </a:solidFill>
                <a:effectLst/>
                <a:uLnTx/>
                <a:uFillTx/>
                <a:latin typeface="Arial" charset="0"/>
                <a:ea typeface="+mn-ea"/>
                <a:cs typeface="Arial" charset="0"/>
              </a:rPr>
              <a:t>Fiches de poste publiées sur la BIEP en 2017</a:t>
            </a:r>
            <a:endParaRPr kumimoji="0" lang="fr-FR" sz="800" b="1" i="1" u="none" strike="noStrike" kern="1200" cap="none" spc="0" normalizeH="0" baseline="0" noProof="0" dirty="0">
              <a:ln>
                <a:noFill/>
              </a:ln>
              <a:solidFill>
                <a:prstClr val="black"/>
              </a:solidFill>
              <a:effectLst/>
              <a:uLnTx/>
              <a:uFillTx/>
              <a:latin typeface="Arial" charset="0"/>
              <a:ea typeface="+mn-ea"/>
              <a:cs typeface="Arial" charset="0"/>
            </a:endParaRPr>
          </a:p>
        </p:txBody>
      </p:sp>
      <p:sp>
        <p:nvSpPr>
          <p:cNvPr id="7" name="Rectangle 6">
            <a:extLst>
              <a:ext uri="{FF2B5EF4-FFF2-40B4-BE49-F238E27FC236}">
                <a16:creationId xmlns:a16="http://schemas.microsoft.com/office/drawing/2014/main" id="{8A227449-56C4-41CC-A1FB-D75F6A3C5C92}"/>
              </a:ext>
            </a:extLst>
          </p:cNvPr>
          <p:cNvSpPr/>
          <p:nvPr/>
        </p:nvSpPr>
        <p:spPr>
          <a:xfrm>
            <a:off x="5165233" y="4019564"/>
            <a:ext cx="839113" cy="584775"/>
          </a:xfrm>
          <a:prstGeom prst="rect">
            <a:avLst/>
          </a:prstGeom>
        </p:spPr>
        <p:txBody>
          <a:bodyPr wrap="square">
            <a:spAutoFit/>
          </a:bodyPr>
          <a:lstStyle/>
          <a:p>
            <a:r>
              <a:rPr lang="fr-FR" sz="800" i="1" dirty="0">
                <a:solidFill>
                  <a:prstClr val="black"/>
                </a:solidFill>
              </a:rPr>
              <a:t>Données issues du bilan social 2016</a:t>
            </a:r>
            <a:endParaRPr lang="fr-FR" dirty="0"/>
          </a:p>
        </p:txBody>
      </p:sp>
      <p:sp>
        <p:nvSpPr>
          <p:cNvPr id="85" name="ZoneTexte 84">
            <a:extLst>
              <a:ext uri="{FF2B5EF4-FFF2-40B4-BE49-F238E27FC236}">
                <a16:creationId xmlns:a16="http://schemas.microsoft.com/office/drawing/2014/main" id="{9333396D-7D6A-4B88-AFF6-0E44587E6600}"/>
              </a:ext>
            </a:extLst>
          </p:cNvPr>
          <p:cNvSpPr txBox="1"/>
          <p:nvPr/>
        </p:nvSpPr>
        <p:spPr bwMode="auto">
          <a:xfrm>
            <a:off x="5767521" y="6673979"/>
            <a:ext cx="2514420" cy="341386"/>
          </a:xfrm>
          <a:prstGeom prst="rect">
            <a:avLst/>
          </a:prstGeom>
        </p:spPr>
        <p:txBody>
          <a:bodyPr wrap="square" lIns="94244" tIns="47122" rIns="94244" bIns="47122"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fr-FR" sz="800" b="0" i="0" strike="noStrike" kern="1200" cap="none" spc="0" normalizeH="0" baseline="0" noProof="0" dirty="0">
                <a:ln>
                  <a:noFill/>
                </a:ln>
                <a:solidFill>
                  <a:srgbClr val="346A7F"/>
                </a:solidFill>
                <a:effectLst/>
                <a:uLnTx/>
                <a:uFillTx/>
                <a:latin typeface="Arial" charset="0"/>
                <a:ea typeface="+mn-ea"/>
                <a:cs typeface="Arial" charset="0"/>
              </a:rPr>
              <a:t>** Les actes de gestion et les </a:t>
            </a:r>
            <a:r>
              <a:rPr lang="fr-FR" sz="800" dirty="0">
                <a:solidFill>
                  <a:srgbClr val="346A7F"/>
                </a:solidFill>
              </a:rPr>
              <a:t>CAP </a:t>
            </a:r>
            <a:r>
              <a:rPr kumimoji="0" lang="fr-FR" sz="800" b="0" i="0" strike="noStrike" kern="1200" cap="none" spc="0" normalizeH="0" baseline="0" noProof="0" dirty="0">
                <a:ln>
                  <a:noFill/>
                </a:ln>
                <a:solidFill>
                  <a:srgbClr val="346A7F"/>
                </a:solidFill>
                <a:effectLst/>
                <a:uLnTx/>
                <a:uFillTx/>
                <a:latin typeface="Arial" charset="0"/>
                <a:ea typeface="+mn-ea"/>
                <a:cs typeface="Arial" charset="0"/>
              </a:rPr>
              <a:t>font l’objet d’un focus spécifique en annexe</a:t>
            </a:r>
          </a:p>
        </p:txBody>
      </p:sp>
      <p:graphicFrame>
        <p:nvGraphicFramePr>
          <p:cNvPr id="89" name="Tableau 88">
            <a:extLst>
              <a:ext uri="{FF2B5EF4-FFF2-40B4-BE49-F238E27FC236}">
                <a16:creationId xmlns:a16="http://schemas.microsoft.com/office/drawing/2014/main" id="{47579932-73F8-4885-91F6-70B50E639778}"/>
              </a:ext>
            </a:extLst>
          </p:cNvPr>
          <p:cNvGraphicFramePr>
            <a:graphicFrameLocks noGrp="1"/>
          </p:cNvGraphicFramePr>
          <p:nvPr>
            <p:extLst>
              <p:ext uri="{D42A27DB-BD31-4B8C-83A1-F6EECF244321}">
                <p14:modId xmlns:p14="http://schemas.microsoft.com/office/powerpoint/2010/main" val="287041772"/>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1" dirty="0">
                          <a:solidFill>
                            <a:schemeClr val="tx2"/>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dirty="0">
                          <a:solidFill>
                            <a:schemeClr val="tx2"/>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721522405"/>
                  </a:ext>
                </a:extLst>
              </a:tr>
              <a:tr h="0">
                <a:tc>
                  <a:txBody>
                    <a:bodyPr/>
                    <a:lstStyle/>
                    <a:p>
                      <a:r>
                        <a:rPr lang="fr-FR" sz="700" b="0" i="1" dirty="0">
                          <a:solidFill>
                            <a:schemeClr val="bg1">
                              <a:lumMod val="50000"/>
                            </a:schemeClr>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127096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2.1. Synthèse du diagnostic</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6</a:t>
            </a:fld>
            <a:endParaRPr lang="en-GB" dirty="0">
              <a:solidFill>
                <a:prstClr val="black"/>
              </a:solidFill>
            </a:endParaRPr>
          </a:p>
        </p:txBody>
      </p:sp>
      <p:sp>
        <p:nvSpPr>
          <p:cNvPr id="20" name="Rectangle 19">
            <a:extLst>
              <a:ext uri="{FF2B5EF4-FFF2-40B4-BE49-F238E27FC236}">
                <a16:creationId xmlns:a16="http://schemas.microsoft.com/office/drawing/2014/main" id="{8358C360-789B-4217-9ACE-FD6046401FC7}"/>
              </a:ext>
            </a:extLst>
          </p:cNvPr>
          <p:cNvSpPr/>
          <p:nvPr/>
        </p:nvSpPr>
        <p:spPr>
          <a:xfrm>
            <a:off x="1789889" y="1318979"/>
            <a:ext cx="7989981" cy="5593839"/>
          </a:xfrm>
          <a:prstGeom prst="rect">
            <a:avLst/>
          </a:prstGeom>
        </p:spPr>
        <p:txBody>
          <a:bodyPr wrap="square">
            <a:spAutoFit/>
          </a:bodyPr>
          <a:lstStyle/>
          <a:p>
            <a:pPr marL="342900" lvl="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Une couverture fonctionnelle de la fonction RH qui reste à compléter </a:t>
            </a:r>
            <a:r>
              <a:rPr lang="fr-FR" sz="1050" i="1" dirty="0"/>
              <a:t>(pilotage de la performance et des services ; GPEC ; etc.)</a:t>
            </a:r>
          </a:p>
          <a:p>
            <a:pPr marL="621981" lvl="1" indent="-171450" algn="just" defTabSz="928569" fontAlgn="auto">
              <a:spcBef>
                <a:spcPts val="1200"/>
              </a:spcBef>
              <a:spcAft>
                <a:spcPts val="0"/>
              </a:spcAft>
              <a:buClr>
                <a:srgbClr val="C00000"/>
              </a:buClr>
              <a:buSzPct val="120000"/>
              <a:buFontTx/>
              <a:buChar char="-"/>
            </a:pPr>
            <a:endParaRPr lang="fr-FR" sz="1050" dirty="0"/>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 manque de maturité en matière de stratégie RH </a:t>
            </a:r>
            <a:r>
              <a:rPr lang="fr-FR" sz="1050" i="1" dirty="0"/>
              <a:t>(doctrine d’emploi et politique de rémunération ; prospective métiers ; usages liés aux services RH)</a:t>
            </a:r>
          </a:p>
          <a:p>
            <a:pPr marL="621981" lvl="1" indent="-171450" algn="just" defTabSz="928569" fontAlgn="auto">
              <a:spcBef>
                <a:spcPts val="1200"/>
              </a:spcBef>
              <a:spcAft>
                <a:spcPts val="0"/>
              </a:spcAft>
              <a:buClr>
                <a:srgbClr val="C00000"/>
              </a:buClr>
              <a:buSzPct val="120000"/>
              <a:buFontTx/>
              <a:buChar char="-"/>
            </a:pPr>
            <a:endParaRPr lang="fr-FR" sz="1400" b="1" cap="small" dirty="0">
              <a:solidFill>
                <a:srgbClr val="346A7F"/>
              </a:solidFill>
              <a:latin typeface="Arial"/>
              <a:cs typeface="+mn-cs"/>
            </a:endParaRP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 manque de clarté entre le périmètre de responsabilité du SRH et des Autorités d’emploi (AE)</a:t>
            </a: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 déficit de coordination et de transversalité dans la gestion des processus</a:t>
            </a:r>
          </a:p>
          <a:p>
            <a:pPr marL="342900" indent="-342900" algn="just" defTabSz="928569" fontAlgn="auto">
              <a:spcBef>
                <a:spcPts val="1200"/>
              </a:spcBef>
              <a:spcAft>
                <a:spcPts val="0"/>
              </a:spcAft>
              <a:buClr>
                <a:srgbClr val="C00000"/>
              </a:buClr>
              <a:buSzPct val="120000"/>
              <a:buFont typeface="+mj-lt"/>
              <a:buAutoNum type="arabicParenR"/>
            </a:pPr>
            <a:endParaRPr lang="fr-FR" sz="1400" b="1" cap="small" dirty="0">
              <a:solidFill>
                <a:srgbClr val="346A7F"/>
              </a:solidFill>
              <a:latin typeface="Arial"/>
              <a:cs typeface="+mn-cs"/>
            </a:endParaRP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rPr>
              <a:t>Une offre de services qui n’est pas formalisée</a:t>
            </a: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 pilotage des activités limité,</a:t>
            </a:r>
            <a:r>
              <a:rPr lang="fr-FR" sz="1400" b="1" cap="small" dirty="0">
                <a:solidFill>
                  <a:srgbClr val="346A7F"/>
                </a:solidFill>
              </a:rPr>
              <a:t> notamment au niveau des relations avec les AE</a:t>
            </a:r>
            <a:endParaRPr lang="fr-FR" sz="1400" b="1" cap="small" dirty="0">
              <a:solidFill>
                <a:srgbClr val="346A7F"/>
              </a:solidFill>
              <a:latin typeface="Arial"/>
              <a:cs typeface="+mn-cs"/>
            </a:endParaRPr>
          </a:p>
          <a:p>
            <a:pPr marL="342900" indent="-342900" algn="just" defTabSz="928569" fontAlgn="auto">
              <a:spcBef>
                <a:spcPts val="1200"/>
              </a:spcBef>
              <a:spcAft>
                <a:spcPts val="0"/>
              </a:spcAft>
              <a:buClr>
                <a:srgbClr val="C00000"/>
              </a:buClr>
              <a:buSzPct val="120000"/>
              <a:buFont typeface="+mj-lt"/>
              <a:buAutoNum type="arabicParenR"/>
            </a:pPr>
            <a:endParaRPr lang="fr-FR" sz="1400" b="1" cap="small" dirty="0">
              <a:solidFill>
                <a:srgbClr val="346A7F"/>
              </a:solidFill>
              <a:latin typeface="Arial"/>
              <a:cs typeface="+mn-cs"/>
            </a:endParaRP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Une activité de gestion semblable à celle d’autres administrations</a:t>
            </a: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rPr>
              <a:t>Une mobilisation importante du management sur le dialogue social</a:t>
            </a:r>
          </a:p>
          <a:p>
            <a:pPr marL="342900" indent="-342900" algn="just" defTabSz="928569" fontAlgn="auto">
              <a:spcBef>
                <a:spcPts val="1200"/>
              </a:spcBef>
              <a:spcAft>
                <a:spcPts val="0"/>
              </a:spcAft>
              <a:buClr>
                <a:srgbClr val="C00000"/>
              </a:buClr>
              <a:buSzPct val="120000"/>
              <a:buFont typeface="+mj-lt"/>
              <a:buAutoNum type="arabicParenR"/>
            </a:pPr>
            <a:r>
              <a:rPr lang="fr-FR" sz="1400" b="1" cap="small" dirty="0">
                <a:solidFill>
                  <a:srgbClr val="346A7F"/>
                </a:solidFill>
                <a:latin typeface="Arial"/>
                <a:cs typeface="+mn-cs"/>
              </a:rPr>
              <a:t>Une besoin de formalisation des processus et pratiques RH</a:t>
            </a:r>
          </a:p>
          <a:p>
            <a:pPr marL="342900" lvl="0" indent="-342900" algn="just" defTabSz="928569" fontAlgn="auto">
              <a:spcBef>
                <a:spcPts val="1200"/>
              </a:spcBef>
              <a:spcAft>
                <a:spcPts val="0"/>
              </a:spcAft>
              <a:buClr>
                <a:srgbClr val="C00000"/>
              </a:buClr>
              <a:buSzPct val="120000"/>
              <a:buFont typeface="Wingdings" panose="05000000000000000000" pitchFamily="2" charset="2"/>
              <a:buChar char="§"/>
            </a:pPr>
            <a:endParaRPr lang="fr-FR" sz="1400" b="1" cap="small" dirty="0">
              <a:solidFill>
                <a:srgbClr val="346A7F"/>
              </a:solidFill>
              <a:latin typeface="Arial"/>
              <a:cs typeface="+mn-cs"/>
            </a:endParaRPr>
          </a:p>
        </p:txBody>
      </p:sp>
      <p:cxnSp>
        <p:nvCxnSpPr>
          <p:cNvPr id="6" name="Connecteur droit 5">
            <a:extLst>
              <a:ext uri="{FF2B5EF4-FFF2-40B4-BE49-F238E27FC236}">
                <a16:creationId xmlns:a16="http://schemas.microsoft.com/office/drawing/2014/main" id="{885475B1-1DF8-49FA-94DE-A63B3AB432DA}"/>
              </a:ext>
            </a:extLst>
          </p:cNvPr>
          <p:cNvCxnSpPr/>
          <p:nvPr/>
        </p:nvCxnSpPr>
        <p:spPr bwMode="auto">
          <a:xfrm>
            <a:off x="643670" y="1108046"/>
            <a:ext cx="9005154" cy="0"/>
          </a:xfrm>
          <a:prstGeom prst="line">
            <a:avLst/>
          </a:prstGeom>
          <a:solidFill>
            <a:srgbClr val="FFFFFF"/>
          </a:solidFill>
          <a:ln w="19050" cap="flat" cmpd="sng" algn="ctr">
            <a:solidFill>
              <a:srgbClr val="C00000"/>
            </a:solidFill>
            <a:prstDash val="solid"/>
            <a:round/>
            <a:headEnd type="diamond" w="med" len="med"/>
            <a:tailEnd type="diamond" w="med" len="med"/>
          </a:ln>
          <a:effectLst/>
        </p:spPr>
      </p:cxnSp>
      <p:sp>
        <p:nvSpPr>
          <p:cNvPr id="7" name="ZoneTexte 6">
            <a:extLst>
              <a:ext uri="{FF2B5EF4-FFF2-40B4-BE49-F238E27FC236}">
                <a16:creationId xmlns:a16="http://schemas.microsoft.com/office/drawing/2014/main" id="{A27980DE-2D50-496E-AE05-25E5503A25C9}"/>
              </a:ext>
            </a:extLst>
          </p:cNvPr>
          <p:cNvSpPr txBox="1"/>
          <p:nvPr/>
        </p:nvSpPr>
        <p:spPr bwMode="auto">
          <a:xfrm>
            <a:off x="4197051" y="967977"/>
            <a:ext cx="1898393" cy="279830"/>
          </a:xfrm>
          <a:prstGeom prst="rect">
            <a:avLst/>
          </a:prstGeom>
          <a:solidFill>
            <a:schemeClr val="bg1"/>
          </a:solidFill>
        </p:spPr>
        <p:txBody>
          <a:bodyPr wrap="square" lIns="94244" tIns="47122" rIns="94244" bIns="47122" rtlCol="0">
            <a:spAutoFit/>
          </a:bodyPr>
          <a:lstStyle/>
          <a:p>
            <a:pPr algn="ctr"/>
            <a:r>
              <a:rPr lang="fr-FR" sz="1200" b="1" dirty="0">
                <a:solidFill>
                  <a:srgbClr val="C00000"/>
                </a:solidFill>
              </a:rPr>
              <a:t>EN SYNTHESE</a:t>
            </a:r>
          </a:p>
        </p:txBody>
      </p:sp>
      <p:sp>
        <p:nvSpPr>
          <p:cNvPr id="8" name="ZoneTexte 7">
            <a:extLst>
              <a:ext uri="{FF2B5EF4-FFF2-40B4-BE49-F238E27FC236}">
                <a16:creationId xmlns:a16="http://schemas.microsoft.com/office/drawing/2014/main" id="{EFE028EA-B561-4C96-B05D-D5D06F2731FE}"/>
              </a:ext>
            </a:extLst>
          </p:cNvPr>
          <p:cNvSpPr txBox="1"/>
          <p:nvPr/>
        </p:nvSpPr>
        <p:spPr bwMode="auto">
          <a:xfrm>
            <a:off x="384026" y="1368202"/>
            <a:ext cx="1271910" cy="5034978"/>
          </a:xfrm>
          <a:prstGeom prst="rect">
            <a:avLst/>
          </a:prstGeom>
        </p:spPr>
        <p:txBody>
          <a:bodyPr wrap="square" lIns="94244" tIns="47122" rIns="94244" bIns="47122" rtlCol="0">
            <a:spAutoFit/>
          </a:bodyPr>
          <a:lstStyle/>
          <a:p>
            <a:pPr algn="ctr">
              <a:spcBef>
                <a:spcPts val="600"/>
              </a:spcBef>
              <a:spcAft>
                <a:spcPts val="0"/>
              </a:spcAft>
            </a:pPr>
            <a:r>
              <a:rPr lang="fr-FR" sz="1100" i="1" dirty="0">
                <a:solidFill>
                  <a:prstClr val="white">
                    <a:lumMod val="50000"/>
                  </a:prstClr>
                </a:solidFill>
                <a:latin typeface="Arial"/>
              </a:rPr>
              <a:t>Périmètre fonctionnel</a:t>
            </a:r>
          </a:p>
          <a:p>
            <a:pPr algn="ctr">
              <a:spcBef>
                <a:spcPts val="600"/>
              </a:spcBef>
              <a:spcAft>
                <a:spcPts val="0"/>
              </a:spcAft>
            </a:pPr>
            <a:endParaRPr lang="fr-FR" sz="1100" i="1" dirty="0">
              <a:solidFill>
                <a:prstClr val="white">
                  <a:lumMod val="50000"/>
                </a:prstClr>
              </a:solidFill>
              <a:latin typeface="Arial"/>
            </a:endParaRPr>
          </a:p>
          <a:p>
            <a:pPr algn="ctr">
              <a:spcBef>
                <a:spcPts val="600"/>
              </a:spcBef>
              <a:spcAft>
                <a:spcPts val="0"/>
              </a:spcAft>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r>
              <a:rPr lang="fr-FR" sz="1100" i="1" dirty="0">
                <a:solidFill>
                  <a:prstClr val="white">
                    <a:lumMod val="50000"/>
                  </a:prstClr>
                </a:solidFill>
                <a:latin typeface="Arial"/>
              </a:rPr>
              <a:t>Stratégie</a:t>
            </a: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algn="ctr" defTabSz="928569" fontAlgn="auto">
              <a:spcBef>
                <a:spcPts val="600"/>
              </a:spcBef>
              <a:spcAft>
                <a:spcPts val="0"/>
              </a:spcAft>
              <a:buClr>
                <a:srgbClr val="C00000"/>
              </a:buClr>
              <a:buSzPct val="120000"/>
              <a:defRPr/>
            </a:pPr>
            <a:r>
              <a:rPr lang="fr-FR" sz="1100" i="1" dirty="0">
                <a:solidFill>
                  <a:prstClr val="white">
                    <a:lumMod val="50000"/>
                  </a:prstClr>
                </a:solidFill>
                <a:latin typeface="Arial"/>
              </a:rPr>
              <a:t>Organisation</a:t>
            </a: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algn="ctr" defTabSz="928569" fontAlgn="auto">
              <a:spcBef>
                <a:spcPts val="600"/>
              </a:spcBef>
              <a:spcAft>
                <a:spcPts val="0"/>
              </a:spcAft>
              <a:buClr>
                <a:srgbClr val="C00000"/>
              </a:buClr>
              <a:buSzPct val="120000"/>
              <a:defRPr/>
            </a:pPr>
            <a:r>
              <a:rPr lang="fr-FR" sz="1100" i="1" dirty="0">
                <a:solidFill>
                  <a:prstClr val="white">
                    <a:lumMod val="50000"/>
                  </a:prstClr>
                </a:solidFill>
                <a:latin typeface="Arial"/>
              </a:rPr>
              <a:t>Pilotage</a:t>
            </a: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a:p>
            <a:pPr lvl="0" algn="ctr" defTabSz="928569" fontAlgn="auto">
              <a:spcBef>
                <a:spcPts val="600"/>
              </a:spcBef>
              <a:spcAft>
                <a:spcPts val="0"/>
              </a:spcAft>
              <a:buClr>
                <a:srgbClr val="C00000"/>
              </a:buClr>
              <a:buSzPct val="120000"/>
              <a:defRPr/>
            </a:pPr>
            <a:r>
              <a:rPr lang="fr-FR" sz="1100" i="1" dirty="0">
                <a:solidFill>
                  <a:prstClr val="white">
                    <a:lumMod val="50000"/>
                  </a:prstClr>
                </a:solidFill>
                <a:latin typeface="Arial"/>
              </a:rPr>
              <a:t>Gestion des activités</a:t>
            </a:r>
          </a:p>
          <a:p>
            <a:pPr lvl="0" algn="ctr" defTabSz="928569" fontAlgn="auto">
              <a:spcBef>
                <a:spcPts val="600"/>
              </a:spcBef>
              <a:spcAft>
                <a:spcPts val="0"/>
              </a:spcAft>
              <a:buClr>
                <a:srgbClr val="C00000"/>
              </a:buClr>
              <a:buSzPct val="120000"/>
              <a:defRPr/>
            </a:pPr>
            <a:endParaRPr lang="fr-FR" sz="1100" i="1" dirty="0">
              <a:solidFill>
                <a:prstClr val="white">
                  <a:lumMod val="50000"/>
                </a:prstClr>
              </a:solidFill>
              <a:latin typeface="Arial"/>
            </a:endParaRPr>
          </a:p>
        </p:txBody>
      </p:sp>
      <p:graphicFrame>
        <p:nvGraphicFramePr>
          <p:cNvPr id="9" name="Tableau 8">
            <a:extLst>
              <a:ext uri="{FF2B5EF4-FFF2-40B4-BE49-F238E27FC236}">
                <a16:creationId xmlns:a16="http://schemas.microsoft.com/office/drawing/2014/main" id="{26C052EA-66C6-455C-9EBE-EDA97D7B852D}"/>
              </a:ext>
            </a:extLst>
          </p:cNvPr>
          <p:cNvGraphicFramePr>
            <a:graphicFrameLocks noGrp="1"/>
          </p:cNvGraphicFramePr>
          <p:nvPr>
            <p:extLst>
              <p:ext uri="{D42A27DB-BD31-4B8C-83A1-F6EECF244321}">
                <p14:modId xmlns:p14="http://schemas.microsoft.com/office/powerpoint/2010/main" val="668532528"/>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387501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2.2. Présentation des grands constats (1/5)</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7</a:t>
            </a:fld>
            <a:endParaRPr lang="en-GB" dirty="0">
              <a:solidFill>
                <a:prstClr val="black"/>
              </a:solidFill>
            </a:endParaRPr>
          </a:p>
        </p:txBody>
      </p:sp>
      <p:graphicFrame>
        <p:nvGraphicFramePr>
          <p:cNvPr id="3" name="Tableau 2">
            <a:extLst>
              <a:ext uri="{FF2B5EF4-FFF2-40B4-BE49-F238E27FC236}">
                <a16:creationId xmlns:a16="http://schemas.microsoft.com/office/drawing/2014/main" id="{4E7F06A6-462D-4C41-8756-AEB4957AA916}"/>
              </a:ext>
            </a:extLst>
          </p:cNvPr>
          <p:cNvGraphicFramePr>
            <a:graphicFrameLocks noGrp="1"/>
          </p:cNvGraphicFramePr>
          <p:nvPr>
            <p:extLst>
              <p:ext uri="{D42A27DB-BD31-4B8C-83A1-F6EECF244321}">
                <p14:modId xmlns:p14="http://schemas.microsoft.com/office/powerpoint/2010/main" val="2975633634"/>
              </p:ext>
            </p:extLst>
          </p:nvPr>
        </p:nvGraphicFramePr>
        <p:xfrm>
          <a:off x="643670" y="941482"/>
          <a:ext cx="9221178" cy="457200"/>
        </p:xfrm>
        <a:graphic>
          <a:graphicData uri="http://schemas.openxmlformats.org/drawingml/2006/table">
            <a:tbl>
              <a:tblPr firstRow="1" bandRow="1">
                <a:tableStyleId>{5C22544A-7EE6-4342-B048-85BDC9FD1C3A}</a:tableStyleId>
              </a:tblPr>
              <a:tblGrid>
                <a:gridCol w="1156282">
                  <a:extLst>
                    <a:ext uri="{9D8B030D-6E8A-4147-A177-3AD203B41FA5}">
                      <a16:colId xmlns:a16="http://schemas.microsoft.com/office/drawing/2014/main" val="4022063692"/>
                    </a:ext>
                  </a:extLst>
                </a:gridCol>
                <a:gridCol w="8064896">
                  <a:extLst>
                    <a:ext uri="{9D8B030D-6E8A-4147-A177-3AD203B41FA5}">
                      <a16:colId xmlns:a16="http://schemas.microsoft.com/office/drawing/2014/main" val="1899629959"/>
                    </a:ext>
                  </a:extLst>
                </a:gridCol>
              </a:tblGrid>
              <a:tr h="370840">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i="1" dirty="0">
                          <a:solidFill>
                            <a:schemeClr val="bg1"/>
                          </a:solidFill>
                          <a:latin typeface="+mn-lt"/>
                        </a:rPr>
                        <a:t>Périmètre fonctionnel</a:t>
                      </a:r>
                    </a:p>
                  </a:txBody>
                  <a:tcPr anchor="ctr">
                    <a:solidFill>
                      <a:srgbClr val="C00000"/>
                    </a:solidFill>
                  </a:tcPr>
                </a:tc>
                <a:tc>
                  <a:txBody>
                    <a:bodyPr/>
                    <a:lstStyle/>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Une couverture fonctionnelle </a:t>
                      </a:r>
                      <a:r>
                        <a:rPr lang="fr-FR" sz="1200" b="1" cap="small" dirty="0">
                          <a:solidFill>
                            <a:srgbClr val="346A7F"/>
                          </a:solidFill>
                          <a:latin typeface="+mn-lt"/>
                          <a:cs typeface="+mn-cs"/>
                        </a:rPr>
                        <a:t>de la fonction RH qui reste </a:t>
                      </a:r>
                      <a:r>
                        <a:rPr kumimoji="0" lang="fr-FR" sz="1200" b="1" i="0" u="none" strike="noStrike" kern="1200" cap="small" spc="0" normalizeH="0" baseline="0" noProof="0" dirty="0">
                          <a:ln>
                            <a:noFill/>
                          </a:ln>
                          <a:solidFill>
                            <a:srgbClr val="346A7F"/>
                          </a:solidFill>
                          <a:effectLst/>
                          <a:uLnTx/>
                          <a:uFillTx/>
                          <a:latin typeface="+mn-lt"/>
                          <a:ea typeface="+mn-ea"/>
                          <a:cs typeface="Arial" charset="0"/>
                        </a:rPr>
                        <a:t>à compléter</a:t>
                      </a:r>
                    </a:p>
                  </a:txBody>
                  <a:tcPr anchor="ctr">
                    <a:solidFill>
                      <a:schemeClr val="bg1">
                        <a:lumMod val="95000"/>
                      </a:schemeClr>
                    </a:solidFill>
                  </a:tcPr>
                </a:tc>
                <a:extLst>
                  <a:ext uri="{0D108BD9-81ED-4DB2-BD59-A6C34878D82A}">
                    <a16:rowId xmlns:a16="http://schemas.microsoft.com/office/drawing/2014/main" val="399123581"/>
                  </a:ext>
                </a:extLst>
              </a:tr>
            </a:tbl>
          </a:graphicData>
        </a:graphic>
      </p:graphicFrame>
      <p:graphicFrame>
        <p:nvGraphicFramePr>
          <p:cNvPr id="5" name="Tableau 4">
            <a:extLst>
              <a:ext uri="{FF2B5EF4-FFF2-40B4-BE49-F238E27FC236}">
                <a16:creationId xmlns:a16="http://schemas.microsoft.com/office/drawing/2014/main" id="{03C0A4BA-046C-4F97-92F3-14C6C7DB1C4A}"/>
              </a:ext>
            </a:extLst>
          </p:cNvPr>
          <p:cNvGraphicFramePr>
            <a:graphicFrameLocks noGrp="1"/>
          </p:cNvGraphicFramePr>
          <p:nvPr>
            <p:extLst>
              <p:ext uri="{D42A27DB-BD31-4B8C-83A1-F6EECF244321}">
                <p14:modId xmlns:p14="http://schemas.microsoft.com/office/powerpoint/2010/main" val="3239006627"/>
              </p:ext>
            </p:extLst>
          </p:nvPr>
        </p:nvGraphicFramePr>
        <p:xfrm>
          <a:off x="643670" y="1872258"/>
          <a:ext cx="9221178" cy="3261360"/>
        </p:xfrm>
        <a:graphic>
          <a:graphicData uri="http://schemas.openxmlformats.org/drawingml/2006/table">
            <a:tbl>
              <a:tblPr firstRow="1" bandRow="1">
                <a:tableStyleId>{5C22544A-7EE6-4342-B048-85BDC9FD1C3A}</a:tableStyleId>
              </a:tblPr>
              <a:tblGrid>
                <a:gridCol w="6052826">
                  <a:extLst>
                    <a:ext uri="{9D8B030D-6E8A-4147-A177-3AD203B41FA5}">
                      <a16:colId xmlns:a16="http://schemas.microsoft.com/office/drawing/2014/main" val="2325479244"/>
                    </a:ext>
                  </a:extLst>
                </a:gridCol>
                <a:gridCol w="3168352">
                  <a:extLst>
                    <a:ext uri="{9D8B030D-6E8A-4147-A177-3AD203B41FA5}">
                      <a16:colId xmlns:a16="http://schemas.microsoft.com/office/drawing/2014/main" val="912032505"/>
                    </a:ext>
                  </a:extLst>
                </a:gridCol>
              </a:tblGrid>
              <a:tr h="0">
                <a:tc>
                  <a:txBody>
                    <a:bodyPr/>
                    <a:lstStyle/>
                    <a:p>
                      <a:pPr algn="ctr"/>
                      <a:r>
                        <a:rPr lang="fr-FR" sz="1200" u="none" dirty="0"/>
                        <a:t>Observations</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ctr"/>
                      <a:r>
                        <a:rPr lang="fr-FR" sz="1200" u="none" dirty="0"/>
                        <a:t>Chiffres &amp; Constats clés</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07150150"/>
                  </a:ext>
                </a:extLst>
              </a:tr>
              <a:tr h="0">
                <a:tc>
                  <a:txBody>
                    <a:bodyPr/>
                    <a:lstStyle/>
                    <a:p>
                      <a:pPr marL="171450" indent="-171450" algn="just">
                        <a:buClr>
                          <a:schemeClr val="accent3"/>
                        </a:buClr>
                        <a:buFont typeface="Wingdings" panose="05000000000000000000" pitchFamily="2" charset="2"/>
                        <a:buChar char="§"/>
                      </a:pPr>
                      <a:r>
                        <a:rPr lang="fr-FR" sz="1200" b="1" dirty="0"/>
                        <a:t>Des fonctions non couvertes </a:t>
                      </a:r>
                      <a:r>
                        <a:rPr lang="fr-FR" sz="1200" dirty="0"/>
                        <a:t>: pilotage de la performance et des services ; gestion des temps (existant dans certains EP)</a:t>
                      </a:r>
                    </a:p>
                    <a:p>
                      <a:pPr marL="171450" indent="-171450" algn="just" defTabSz="928569" fontAlgn="auto">
                        <a:spcBef>
                          <a:spcPts val="300"/>
                        </a:spcBef>
                        <a:spcAft>
                          <a:spcPts val="0"/>
                        </a:spcAft>
                        <a:buFont typeface="Wingdings" panose="05000000000000000000" pitchFamily="2" charset="2"/>
                        <a:buChar char="§"/>
                      </a:pPr>
                      <a:r>
                        <a:rPr lang="fr-FR" sz="1200" dirty="0"/>
                        <a:t>La gestion prévisionnelle des entrées / sorties est réalisée sur le volume global des effectifs, indépendamment des compétences. En revanche, a</a:t>
                      </a:r>
                      <a:r>
                        <a:rPr lang="fr-FR" sz="1200" b="1" dirty="0"/>
                        <a:t>ucune gestion prévisionnelle des métiers et compétences </a:t>
                      </a:r>
                      <a:r>
                        <a:rPr lang="fr-FR" sz="1200" b="0" dirty="0"/>
                        <a:t>n’est </a:t>
                      </a:r>
                      <a:r>
                        <a:rPr lang="fr-FR" sz="1200" dirty="0"/>
                        <a:t>assurée ni par le SRH, ni par les autorités d’emploi </a:t>
                      </a:r>
                      <a:r>
                        <a:rPr lang="fr-FR" sz="1200" i="1" dirty="0"/>
                        <a:t>(gestion des compétences peu répandue au sein des différents Ministères, en revanche la gestion prévisionnelle des emplois et métiers est parfois très développée – MASS notamment)</a:t>
                      </a:r>
                    </a:p>
                    <a:p>
                      <a:pPr marL="171450" indent="-171450" algn="just" defTabSz="928569" fontAlgn="auto">
                        <a:spcBef>
                          <a:spcPts val="300"/>
                        </a:spcBef>
                        <a:spcAft>
                          <a:spcPts val="0"/>
                        </a:spcAft>
                        <a:buFont typeface="Wingdings" panose="05000000000000000000" pitchFamily="2" charset="2"/>
                        <a:buChar char="§"/>
                      </a:pPr>
                      <a:r>
                        <a:rPr lang="fr-FR" sz="1200" dirty="0"/>
                        <a:t>Pas de fonction de pilotage de la performance et de pilotage de la relation avec les AE clairement identifiée au sein du SRH</a:t>
                      </a:r>
                    </a:p>
                    <a:p>
                      <a:pPr marL="171450" indent="-171450" algn="just" defTabSz="928569" fontAlgn="auto">
                        <a:spcBef>
                          <a:spcPts val="300"/>
                        </a:spcBef>
                        <a:spcAft>
                          <a:spcPts val="0"/>
                        </a:spcAft>
                        <a:buFont typeface="Wingdings" panose="05000000000000000000" pitchFamily="2" charset="2"/>
                        <a:buChar char="§"/>
                      </a:pPr>
                      <a:r>
                        <a:rPr lang="fr-FR" sz="1200" dirty="0"/>
                        <a:t>La notion de vivier d’emplois et de compétences n’est pas traitée en central au-delà de la gestion des concours</a:t>
                      </a:r>
                    </a:p>
                    <a:p>
                      <a:pPr marL="171450" indent="-171450" algn="just" defTabSz="928569" fontAlgn="auto">
                        <a:spcBef>
                          <a:spcPts val="300"/>
                        </a:spcBef>
                        <a:spcAft>
                          <a:spcPts val="0"/>
                        </a:spcAft>
                        <a:buFont typeface="Wingdings" panose="05000000000000000000" pitchFamily="2" charset="2"/>
                        <a:buChar char="§"/>
                      </a:pPr>
                      <a:r>
                        <a:rPr lang="fr-FR" sz="1200" dirty="0"/>
                        <a:t>Les activités de « </a:t>
                      </a:r>
                      <a:r>
                        <a:rPr lang="fr-FR" sz="1200" dirty="0" err="1"/>
                        <a:t>sourcing</a:t>
                      </a:r>
                      <a:r>
                        <a:rPr lang="fr-FR" sz="1200" dirty="0"/>
                        <a:t> » sont gérées directement au niveau des établissements</a:t>
                      </a:r>
                    </a:p>
                    <a:p>
                      <a:pPr marL="171450" indent="-171450" algn="just">
                        <a:buClr>
                          <a:schemeClr val="accent3"/>
                        </a:buClr>
                        <a:buFont typeface="Wingdings" panose="05000000000000000000" pitchFamily="2" charset="2"/>
                        <a:buChar char="§"/>
                      </a:pPr>
                      <a:endParaRPr lang="fr-FR" sz="1200" dirty="0"/>
                    </a:p>
                    <a:p>
                      <a:pPr marL="171450" indent="-171450" algn="just">
                        <a:buClr>
                          <a:schemeClr val="accent3"/>
                        </a:buClr>
                        <a:buFont typeface="Wingdings" panose="05000000000000000000" pitchFamily="2" charset="2"/>
                        <a:buChar char="§"/>
                      </a:pPr>
                      <a:endParaRPr lang="fr-FR" sz="12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noFill/>
                  </a:tcPr>
                </a:tc>
                <a:tc>
                  <a:txBody>
                    <a:bodyPr/>
                    <a:lstStyle/>
                    <a:p>
                      <a:pPr marL="0" indent="0" algn="ctr">
                        <a:buFontTx/>
                        <a:buNone/>
                      </a:pPr>
                      <a:r>
                        <a:rPr lang="fr-FR" sz="1200" dirty="0"/>
                        <a:t>Aucun dispositif et outil de gestion des temps</a:t>
                      </a:r>
                    </a:p>
                    <a:p>
                      <a:pPr marL="0" indent="0" algn="ctr">
                        <a:buFontTx/>
                        <a:buNone/>
                      </a:pPr>
                      <a:endParaRPr lang="fr-FR" sz="1200" dirty="0"/>
                    </a:p>
                    <a:p>
                      <a:pPr marL="0" indent="0" algn="ctr">
                        <a:buFontTx/>
                        <a:buNone/>
                      </a:pPr>
                      <a:r>
                        <a:rPr lang="fr-FR" sz="1200" dirty="0"/>
                        <a:t>Aucun dispositif et outil de GPEC</a:t>
                      </a:r>
                    </a:p>
                    <a:p>
                      <a:pPr marL="171450" indent="-171450">
                        <a:buFontTx/>
                        <a:buChar char="-"/>
                      </a:pPr>
                      <a:endParaRPr lang="fr-FR" sz="120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noFill/>
                  </a:tcPr>
                </a:tc>
                <a:extLst>
                  <a:ext uri="{0D108BD9-81ED-4DB2-BD59-A6C34878D82A}">
                    <a16:rowId xmlns:a16="http://schemas.microsoft.com/office/drawing/2014/main" val="3733516485"/>
                  </a:ext>
                </a:extLst>
              </a:tr>
            </a:tbl>
          </a:graphicData>
        </a:graphic>
      </p:graphicFrame>
      <p:graphicFrame>
        <p:nvGraphicFramePr>
          <p:cNvPr id="8" name="Tableau 7">
            <a:extLst>
              <a:ext uri="{FF2B5EF4-FFF2-40B4-BE49-F238E27FC236}">
                <a16:creationId xmlns:a16="http://schemas.microsoft.com/office/drawing/2014/main" id="{4E2C1AC0-2395-41F2-B704-07A2A0C1AAD3}"/>
              </a:ext>
            </a:extLst>
          </p:cNvPr>
          <p:cNvGraphicFramePr>
            <a:graphicFrameLocks noGrp="1"/>
          </p:cNvGraphicFramePr>
          <p:nvPr>
            <p:extLst>
              <p:ext uri="{D42A27DB-BD31-4B8C-83A1-F6EECF244321}">
                <p14:modId xmlns:p14="http://schemas.microsoft.com/office/powerpoint/2010/main" val="387399853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206031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2.2. Présentation des grands constats (2/5)</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8</a:t>
            </a:fld>
            <a:endParaRPr lang="en-GB" dirty="0">
              <a:solidFill>
                <a:prstClr val="black"/>
              </a:solidFill>
            </a:endParaRPr>
          </a:p>
        </p:txBody>
      </p:sp>
      <p:graphicFrame>
        <p:nvGraphicFramePr>
          <p:cNvPr id="3" name="Tableau 2">
            <a:extLst>
              <a:ext uri="{FF2B5EF4-FFF2-40B4-BE49-F238E27FC236}">
                <a16:creationId xmlns:a16="http://schemas.microsoft.com/office/drawing/2014/main" id="{4E7F06A6-462D-4C41-8756-AEB4957AA916}"/>
              </a:ext>
            </a:extLst>
          </p:cNvPr>
          <p:cNvGraphicFramePr>
            <a:graphicFrameLocks noGrp="1"/>
          </p:cNvGraphicFramePr>
          <p:nvPr>
            <p:extLst>
              <p:ext uri="{D42A27DB-BD31-4B8C-83A1-F6EECF244321}">
                <p14:modId xmlns:p14="http://schemas.microsoft.com/office/powerpoint/2010/main" val="2505581290"/>
              </p:ext>
            </p:extLst>
          </p:nvPr>
        </p:nvGraphicFramePr>
        <p:xfrm>
          <a:off x="643670" y="941482"/>
          <a:ext cx="9221178" cy="370840"/>
        </p:xfrm>
        <a:graphic>
          <a:graphicData uri="http://schemas.openxmlformats.org/drawingml/2006/table">
            <a:tbl>
              <a:tblPr firstRow="1" bandRow="1">
                <a:tableStyleId>{5C22544A-7EE6-4342-B048-85BDC9FD1C3A}</a:tableStyleId>
              </a:tblPr>
              <a:tblGrid>
                <a:gridCol w="1156282">
                  <a:extLst>
                    <a:ext uri="{9D8B030D-6E8A-4147-A177-3AD203B41FA5}">
                      <a16:colId xmlns:a16="http://schemas.microsoft.com/office/drawing/2014/main" val="4022063692"/>
                    </a:ext>
                  </a:extLst>
                </a:gridCol>
                <a:gridCol w="8064896">
                  <a:extLst>
                    <a:ext uri="{9D8B030D-6E8A-4147-A177-3AD203B41FA5}">
                      <a16:colId xmlns:a16="http://schemas.microsoft.com/office/drawing/2014/main" val="1899629959"/>
                    </a:ext>
                  </a:extLst>
                </a:gridCol>
              </a:tblGrid>
              <a:tr h="370840">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i="1" dirty="0">
                          <a:solidFill>
                            <a:schemeClr val="bg1"/>
                          </a:solidFill>
                          <a:latin typeface="+mn-lt"/>
                        </a:rPr>
                        <a:t>Stratégie</a:t>
                      </a:r>
                    </a:p>
                  </a:txBody>
                  <a:tcPr anchor="ctr">
                    <a:solidFill>
                      <a:srgbClr val="C00000"/>
                    </a:solidFill>
                  </a:tcPr>
                </a:tc>
                <a:tc>
                  <a:txBody>
                    <a:bodyPr/>
                    <a:lstStyle/>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 manque de maturité en matière de stratégie RH</a:t>
                      </a:r>
                    </a:p>
                  </a:txBody>
                  <a:tcPr anchor="ctr">
                    <a:solidFill>
                      <a:schemeClr val="bg1">
                        <a:lumMod val="95000"/>
                      </a:schemeClr>
                    </a:solidFill>
                  </a:tcPr>
                </a:tc>
                <a:extLst>
                  <a:ext uri="{0D108BD9-81ED-4DB2-BD59-A6C34878D82A}">
                    <a16:rowId xmlns:a16="http://schemas.microsoft.com/office/drawing/2014/main" val="399123581"/>
                  </a:ext>
                </a:extLst>
              </a:tr>
            </a:tbl>
          </a:graphicData>
        </a:graphic>
      </p:graphicFrame>
      <p:graphicFrame>
        <p:nvGraphicFramePr>
          <p:cNvPr id="5" name="Tableau 4">
            <a:extLst>
              <a:ext uri="{FF2B5EF4-FFF2-40B4-BE49-F238E27FC236}">
                <a16:creationId xmlns:a16="http://schemas.microsoft.com/office/drawing/2014/main" id="{03C0A4BA-046C-4F97-92F3-14C6C7DB1C4A}"/>
              </a:ext>
            </a:extLst>
          </p:cNvPr>
          <p:cNvGraphicFramePr>
            <a:graphicFrameLocks noGrp="1"/>
          </p:cNvGraphicFramePr>
          <p:nvPr>
            <p:extLst>
              <p:ext uri="{D42A27DB-BD31-4B8C-83A1-F6EECF244321}">
                <p14:modId xmlns:p14="http://schemas.microsoft.com/office/powerpoint/2010/main" val="2153482455"/>
              </p:ext>
            </p:extLst>
          </p:nvPr>
        </p:nvGraphicFramePr>
        <p:xfrm>
          <a:off x="643670" y="1872258"/>
          <a:ext cx="9221178" cy="2827020"/>
        </p:xfrm>
        <a:graphic>
          <a:graphicData uri="http://schemas.openxmlformats.org/drawingml/2006/table">
            <a:tbl>
              <a:tblPr firstRow="1" bandRow="1">
                <a:tableStyleId>{5C22544A-7EE6-4342-B048-85BDC9FD1C3A}</a:tableStyleId>
              </a:tblPr>
              <a:tblGrid>
                <a:gridCol w="6052826">
                  <a:extLst>
                    <a:ext uri="{9D8B030D-6E8A-4147-A177-3AD203B41FA5}">
                      <a16:colId xmlns:a16="http://schemas.microsoft.com/office/drawing/2014/main" val="2325479244"/>
                    </a:ext>
                  </a:extLst>
                </a:gridCol>
                <a:gridCol w="3168352">
                  <a:extLst>
                    <a:ext uri="{9D8B030D-6E8A-4147-A177-3AD203B41FA5}">
                      <a16:colId xmlns:a16="http://schemas.microsoft.com/office/drawing/2014/main" val="912032505"/>
                    </a:ext>
                  </a:extLst>
                </a:gridCol>
              </a:tblGrid>
              <a:tr h="0">
                <a:tc>
                  <a:txBody>
                    <a:bodyPr/>
                    <a:lstStyle/>
                    <a:p>
                      <a:pPr algn="ctr"/>
                      <a:r>
                        <a:rPr lang="fr-FR" sz="1200" u="none" dirty="0"/>
                        <a:t>Observations</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ctr"/>
                      <a:r>
                        <a:rPr lang="fr-FR" sz="1200" u="none" dirty="0"/>
                        <a:t>Chiffres &amp; Constats clés</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07150150"/>
                  </a:ext>
                </a:extLst>
              </a:tr>
              <a:tr h="0">
                <a:tc>
                  <a:txBody>
                    <a:bodyPr/>
                    <a:lstStyle/>
                    <a:p>
                      <a:pPr marL="171450" marR="0" lvl="0" indent="-171450" algn="just"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r>
                        <a:rPr lang="fr-FR" sz="1200" b="1" dirty="0"/>
                        <a:t>La stratégie </a:t>
                      </a:r>
                      <a:r>
                        <a:rPr lang="fr-FR" sz="1200" dirty="0"/>
                        <a:t>de la fonction RH, précisant les enjeux, l’ambition et les chantiers à mener </a:t>
                      </a:r>
                      <a:r>
                        <a:rPr lang="fr-FR" sz="1200" b="1" dirty="0"/>
                        <a:t>n’est pas formalisée ni connue des agents,</a:t>
                      </a:r>
                      <a:r>
                        <a:rPr lang="fr-FR" sz="1200" b="0" dirty="0"/>
                        <a:t> (exceptée l’agenda social qui est quant à lui clairement défini)</a:t>
                      </a:r>
                    </a:p>
                    <a:p>
                      <a:pPr marL="171450" indent="-171450" algn="just">
                        <a:buClr>
                          <a:schemeClr val="accent3"/>
                        </a:buClr>
                        <a:buFont typeface="Wingdings" panose="05000000000000000000" pitchFamily="2" charset="2"/>
                        <a:buChar char="§"/>
                      </a:pPr>
                      <a:r>
                        <a:rPr lang="fr-FR" sz="1200" dirty="0"/>
                        <a:t>En revanche, des notes à destination du cabinet sont réalisées sur certains constats et orientations (au cas par cas).</a:t>
                      </a:r>
                    </a:p>
                    <a:p>
                      <a:pPr marL="171450" indent="-171450" algn="just">
                        <a:buClr>
                          <a:schemeClr val="accent3"/>
                        </a:buClr>
                        <a:buFont typeface="Wingdings" panose="05000000000000000000" pitchFamily="2" charset="2"/>
                        <a:buChar char="§"/>
                      </a:pPr>
                      <a:endParaRPr lang="fr-FR" sz="1200" dirty="0"/>
                    </a:p>
                    <a:p>
                      <a:pPr marL="171450" indent="-171450" algn="just">
                        <a:buClr>
                          <a:schemeClr val="accent3"/>
                        </a:buClr>
                        <a:buFont typeface="Wingdings" panose="05000000000000000000" pitchFamily="2" charset="2"/>
                        <a:buChar char="§"/>
                      </a:pPr>
                      <a:endParaRPr lang="fr-FR" sz="12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noFill/>
                  </a:tcPr>
                </a:tc>
                <a:tc>
                  <a:txBody>
                    <a:bodyPr/>
                    <a:lstStyle/>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Aucun</a:t>
                      </a:r>
                      <a:r>
                        <a:rPr lang="fr-FR" sz="1200" b="1" kern="0" dirty="0">
                          <a:solidFill>
                            <a:prstClr val="black"/>
                          </a:solidFill>
                          <a:latin typeface="Arial" pitchFamily="34" charset="0"/>
                          <a:sym typeface="Wingdings" panose="05000000000000000000" pitchFamily="2" charset="2"/>
                        </a:rPr>
                        <a:t> </a:t>
                      </a:r>
                    </a:p>
                    <a:p>
                      <a:pPr lvl="0" algn="ctr" defTabSz="970541" fontAlgn="auto">
                        <a:spcBef>
                          <a:spcPts val="300"/>
                        </a:spcBef>
                        <a:spcAft>
                          <a:spcPts val="0"/>
                        </a:spcAft>
                        <a:buClr>
                          <a:srgbClr val="004167"/>
                        </a:buClr>
                        <a:buSzPts val="1200"/>
                      </a:pPr>
                      <a:r>
                        <a:rPr lang="fr-FR" sz="1200" kern="0" dirty="0">
                          <a:solidFill>
                            <a:prstClr val="black"/>
                          </a:solidFill>
                          <a:latin typeface="Arial" pitchFamily="34" charset="0"/>
                          <a:sym typeface="Wingdings" panose="05000000000000000000" pitchFamily="2" charset="2"/>
                        </a:rPr>
                        <a:t>document de référence sur la stratégie RH en 2018 </a:t>
                      </a:r>
                      <a:r>
                        <a:rPr lang="fr-FR" sz="1200" i="1" kern="0" dirty="0">
                          <a:solidFill>
                            <a:prstClr val="black"/>
                          </a:solidFill>
                          <a:latin typeface="Arial" pitchFamily="34" charset="0"/>
                          <a:sym typeface="Wingdings" panose="05000000000000000000" pitchFamily="2" charset="2"/>
                        </a:rPr>
                        <a:t>(schéma directeur ou plan stratégique ou note d’orientation)</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lang="fr-FR" sz="1200" b="0" i="1" dirty="0"/>
                        <a:t>A noter, un document stratégique élaboré en 2016 pour la DGAFP</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lang="fr-FR" sz="1200" b="1" dirty="0">
                          <a:solidFill>
                            <a:schemeClr val="accent2"/>
                          </a:solidFill>
                          <a:sym typeface="Wingdings" panose="05000000000000000000" pitchFamily="2" charset="2"/>
                        </a:rPr>
                        <a:t>1 agenda social </a:t>
                      </a:r>
                      <a:r>
                        <a:rPr lang="fr-FR" sz="1200" kern="0" dirty="0">
                          <a:solidFill>
                            <a:prstClr val="black"/>
                          </a:solidFill>
                          <a:latin typeface="Arial" pitchFamily="34" charset="0"/>
                          <a:sym typeface="Wingdings" panose="05000000000000000000" pitchFamily="2" charset="2"/>
                        </a:rPr>
                        <a:t>réalisé sur le BDSES</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dirty="0"/>
                        <a:t>1</a:t>
                      </a:r>
                      <a:r>
                        <a:rPr lang="fr-FR" sz="1200" baseline="30000" dirty="0"/>
                        <a:t>er</a:t>
                      </a:r>
                      <a:r>
                        <a:rPr lang="fr-FR" sz="1200" dirty="0"/>
                        <a:t> ministère à obtenir les deux labels Diversité et Egalité en 2017</a:t>
                      </a: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noFill/>
                  </a:tcPr>
                </a:tc>
                <a:extLst>
                  <a:ext uri="{0D108BD9-81ED-4DB2-BD59-A6C34878D82A}">
                    <a16:rowId xmlns:a16="http://schemas.microsoft.com/office/drawing/2014/main" val="3733516485"/>
                  </a:ext>
                </a:extLst>
              </a:tr>
            </a:tbl>
          </a:graphicData>
        </a:graphic>
      </p:graphicFrame>
      <p:graphicFrame>
        <p:nvGraphicFramePr>
          <p:cNvPr id="8" name="Tableau 7">
            <a:extLst>
              <a:ext uri="{FF2B5EF4-FFF2-40B4-BE49-F238E27FC236}">
                <a16:creationId xmlns:a16="http://schemas.microsoft.com/office/drawing/2014/main" id="{47E4B08F-1A7D-4C93-9791-BF6F50991A08}"/>
              </a:ext>
            </a:extLst>
          </p:cNvPr>
          <p:cNvGraphicFramePr>
            <a:graphicFrameLocks noGrp="1"/>
          </p:cNvGraphicFramePr>
          <p:nvPr>
            <p:extLst>
              <p:ext uri="{D42A27DB-BD31-4B8C-83A1-F6EECF244321}">
                <p14:modId xmlns:p14="http://schemas.microsoft.com/office/powerpoint/2010/main" val="387399853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237833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0" i="1" dirty="0">
                <a:solidFill>
                  <a:schemeClr val="accent3"/>
                </a:solidFill>
                <a:latin typeface="Calibri" panose="020F0502020204030204" pitchFamily="34" charset="0"/>
                <a:cs typeface="Arial" panose="020B0604020202020204" pitchFamily="34" charset="0"/>
              </a:rPr>
              <a:t>2.2. Présentation des grands constats (3/5)</a:t>
            </a:r>
            <a:endParaRPr lang="fr-FR" sz="2000" i="1" dirty="0">
              <a:solidFill>
                <a:schemeClr val="accent3"/>
              </a:solidFill>
              <a:latin typeface="Calibri" panose="020F0502020204030204" pitchFamily="34" charset="0"/>
              <a:cs typeface="Arial" panose="020B0604020202020204" pitchFamily="34" charset="0"/>
            </a:endParaRPr>
          </a:p>
        </p:txBody>
      </p:sp>
      <p:sp>
        <p:nvSpPr>
          <p:cNvPr id="12" name="Espace réservé du numéro de diapositive 2">
            <a:extLst>
              <a:ext uri="{FF2B5EF4-FFF2-40B4-BE49-F238E27FC236}">
                <a16:creationId xmlns:a16="http://schemas.microsoft.com/office/drawing/2014/main" id="{DC39CED1-7E02-4EC1-B17A-7B0837801CAD}"/>
              </a:ext>
            </a:extLst>
          </p:cNvPr>
          <p:cNvSpPr>
            <a:spLocks noGrp="1"/>
          </p:cNvSpPr>
          <p:nvPr>
            <p:ph type="sldNum" sz="quarter" idx="4"/>
          </p:nvPr>
        </p:nvSpPr>
        <p:spPr>
          <a:xfrm>
            <a:off x="4368031" y="6673979"/>
            <a:ext cx="1344563" cy="384175"/>
          </a:xfrm>
        </p:spPr>
        <p:txBody>
          <a:bodyPr/>
          <a:lstStyle/>
          <a:p>
            <a:fld id="{6E45CC93-4638-4233-B9BC-972767238533}" type="slidenum">
              <a:rPr lang="en-GB" smtClean="0">
                <a:solidFill>
                  <a:prstClr val="black"/>
                </a:solidFill>
              </a:rPr>
              <a:pPr/>
              <a:t>9</a:t>
            </a:fld>
            <a:endParaRPr lang="en-GB" dirty="0">
              <a:solidFill>
                <a:prstClr val="black"/>
              </a:solidFill>
            </a:endParaRPr>
          </a:p>
        </p:txBody>
      </p:sp>
      <p:graphicFrame>
        <p:nvGraphicFramePr>
          <p:cNvPr id="3" name="Tableau 2">
            <a:extLst>
              <a:ext uri="{FF2B5EF4-FFF2-40B4-BE49-F238E27FC236}">
                <a16:creationId xmlns:a16="http://schemas.microsoft.com/office/drawing/2014/main" id="{4E7F06A6-462D-4C41-8756-AEB4957AA916}"/>
              </a:ext>
            </a:extLst>
          </p:cNvPr>
          <p:cNvGraphicFramePr>
            <a:graphicFrameLocks noGrp="1"/>
          </p:cNvGraphicFramePr>
          <p:nvPr>
            <p:extLst>
              <p:ext uri="{D42A27DB-BD31-4B8C-83A1-F6EECF244321}">
                <p14:modId xmlns:p14="http://schemas.microsoft.com/office/powerpoint/2010/main" val="2859405071"/>
              </p:ext>
            </p:extLst>
          </p:nvPr>
        </p:nvGraphicFramePr>
        <p:xfrm>
          <a:off x="643670" y="941482"/>
          <a:ext cx="9221178" cy="533400"/>
        </p:xfrm>
        <a:graphic>
          <a:graphicData uri="http://schemas.openxmlformats.org/drawingml/2006/table">
            <a:tbl>
              <a:tblPr firstRow="1" bandRow="1">
                <a:tableStyleId>{5C22544A-7EE6-4342-B048-85BDC9FD1C3A}</a:tableStyleId>
              </a:tblPr>
              <a:tblGrid>
                <a:gridCol w="1156282">
                  <a:extLst>
                    <a:ext uri="{9D8B030D-6E8A-4147-A177-3AD203B41FA5}">
                      <a16:colId xmlns:a16="http://schemas.microsoft.com/office/drawing/2014/main" val="4022063692"/>
                    </a:ext>
                  </a:extLst>
                </a:gridCol>
                <a:gridCol w="8064896">
                  <a:extLst>
                    <a:ext uri="{9D8B030D-6E8A-4147-A177-3AD203B41FA5}">
                      <a16:colId xmlns:a16="http://schemas.microsoft.com/office/drawing/2014/main" val="1899629959"/>
                    </a:ext>
                  </a:extLst>
                </a:gridCol>
              </a:tblGrid>
              <a:tr h="370840">
                <a:tc>
                  <a:txBody>
                    <a:bodyPr/>
                    <a:lstStyle/>
                    <a:p>
                      <a:pPr marL="0" marR="0" lvl="0" indent="0" algn="ctr" defTabSz="928569" rtl="0" eaLnBrk="1" fontAlgn="auto" latinLnBrk="0" hangingPunct="1">
                        <a:lnSpc>
                          <a:spcPct val="100000"/>
                        </a:lnSpc>
                        <a:spcBef>
                          <a:spcPts val="0"/>
                        </a:spcBef>
                        <a:spcAft>
                          <a:spcPts val="0"/>
                        </a:spcAft>
                        <a:buClrTx/>
                        <a:buSzTx/>
                        <a:buFontTx/>
                        <a:buNone/>
                        <a:tabLst/>
                        <a:defRPr/>
                      </a:pPr>
                      <a:r>
                        <a:rPr lang="fr-FR" sz="1200" i="1" dirty="0" err="1">
                          <a:solidFill>
                            <a:schemeClr val="bg1"/>
                          </a:solidFill>
                          <a:latin typeface="+mn-lt"/>
                        </a:rPr>
                        <a:t>Organisa-tion</a:t>
                      </a:r>
                      <a:endParaRPr lang="fr-FR" sz="1200" i="1" dirty="0">
                        <a:solidFill>
                          <a:schemeClr val="bg1"/>
                        </a:solidFill>
                        <a:latin typeface="+mn-lt"/>
                      </a:endParaRPr>
                    </a:p>
                  </a:txBody>
                  <a:tcPr anchor="ctr">
                    <a:solidFill>
                      <a:srgbClr val="C00000"/>
                    </a:solidFill>
                  </a:tcPr>
                </a:tc>
                <a:tc>
                  <a:txBody>
                    <a:bodyPr/>
                    <a:lstStyle/>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 manque de clarté entre le périmètre de responsabilité du SRH et des Autorités d’emploi (AE)</a:t>
                      </a:r>
                    </a:p>
                    <a:p>
                      <a:pPr marL="0" marR="0" lvl="0" indent="0" algn="just" defTabSz="928569" rtl="0" eaLnBrk="1" fontAlgn="auto" latinLnBrk="0" hangingPunct="1">
                        <a:lnSpc>
                          <a:spcPct val="100000"/>
                        </a:lnSpc>
                        <a:spcBef>
                          <a:spcPts val="600"/>
                        </a:spcBef>
                        <a:spcAft>
                          <a:spcPts val="0"/>
                        </a:spcAft>
                        <a:buClr>
                          <a:srgbClr val="C00000"/>
                        </a:buClr>
                        <a:buSzPct val="120000"/>
                        <a:buFont typeface="+mj-lt"/>
                        <a:buNone/>
                        <a:tabLst/>
                        <a:defRPr/>
                      </a:pPr>
                      <a:r>
                        <a:rPr kumimoji="0" lang="fr-FR" sz="1200" b="1" i="0" u="none" strike="noStrike" kern="1200" cap="small" spc="0" normalizeH="0" baseline="0" noProof="0" dirty="0">
                          <a:ln>
                            <a:noFill/>
                          </a:ln>
                          <a:solidFill>
                            <a:srgbClr val="346A7F"/>
                          </a:solidFill>
                          <a:effectLst/>
                          <a:uLnTx/>
                          <a:uFillTx/>
                          <a:latin typeface="+mn-lt"/>
                          <a:ea typeface="+mn-ea"/>
                          <a:cs typeface="Arial" charset="0"/>
                        </a:rPr>
                        <a:t>Un déficit de coordination et de transversalité dans la gestion des processus</a:t>
                      </a:r>
                    </a:p>
                  </a:txBody>
                  <a:tcPr anchor="ctr">
                    <a:solidFill>
                      <a:schemeClr val="bg1">
                        <a:lumMod val="95000"/>
                      </a:schemeClr>
                    </a:solidFill>
                  </a:tcPr>
                </a:tc>
                <a:extLst>
                  <a:ext uri="{0D108BD9-81ED-4DB2-BD59-A6C34878D82A}">
                    <a16:rowId xmlns:a16="http://schemas.microsoft.com/office/drawing/2014/main" val="399123581"/>
                  </a:ext>
                </a:extLst>
              </a:tr>
            </a:tbl>
          </a:graphicData>
        </a:graphic>
      </p:graphicFrame>
      <p:graphicFrame>
        <p:nvGraphicFramePr>
          <p:cNvPr id="5" name="Tableau 4">
            <a:extLst>
              <a:ext uri="{FF2B5EF4-FFF2-40B4-BE49-F238E27FC236}">
                <a16:creationId xmlns:a16="http://schemas.microsoft.com/office/drawing/2014/main" id="{03C0A4BA-046C-4F97-92F3-14C6C7DB1C4A}"/>
              </a:ext>
            </a:extLst>
          </p:cNvPr>
          <p:cNvGraphicFramePr>
            <a:graphicFrameLocks noGrp="1"/>
          </p:cNvGraphicFramePr>
          <p:nvPr>
            <p:extLst>
              <p:ext uri="{D42A27DB-BD31-4B8C-83A1-F6EECF244321}">
                <p14:modId xmlns:p14="http://schemas.microsoft.com/office/powerpoint/2010/main" val="2389558547"/>
              </p:ext>
            </p:extLst>
          </p:nvPr>
        </p:nvGraphicFramePr>
        <p:xfrm>
          <a:off x="643670" y="1872258"/>
          <a:ext cx="9221178" cy="4000500"/>
        </p:xfrm>
        <a:graphic>
          <a:graphicData uri="http://schemas.openxmlformats.org/drawingml/2006/table">
            <a:tbl>
              <a:tblPr firstRow="1" bandRow="1">
                <a:tableStyleId>{5C22544A-7EE6-4342-B048-85BDC9FD1C3A}</a:tableStyleId>
              </a:tblPr>
              <a:tblGrid>
                <a:gridCol w="6052826">
                  <a:extLst>
                    <a:ext uri="{9D8B030D-6E8A-4147-A177-3AD203B41FA5}">
                      <a16:colId xmlns:a16="http://schemas.microsoft.com/office/drawing/2014/main" val="2325479244"/>
                    </a:ext>
                  </a:extLst>
                </a:gridCol>
                <a:gridCol w="3168352">
                  <a:extLst>
                    <a:ext uri="{9D8B030D-6E8A-4147-A177-3AD203B41FA5}">
                      <a16:colId xmlns:a16="http://schemas.microsoft.com/office/drawing/2014/main" val="912032505"/>
                    </a:ext>
                  </a:extLst>
                </a:gridCol>
              </a:tblGrid>
              <a:tr h="0">
                <a:tc>
                  <a:txBody>
                    <a:bodyPr/>
                    <a:lstStyle/>
                    <a:p>
                      <a:pPr algn="ctr"/>
                      <a:r>
                        <a:rPr lang="fr-FR" sz="1200" u="none" dirty="0"/>
                        <a:t>Observations</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ctr"/>
                      <a:r>
                        <a:rPr lang="fr-FR" sz="1200" u="none" dirty="0"/>
                        <a:t>Chiffres &amp; Constats clés</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07150150"/>
                  </a:ext>
                </a:extLst>
              </a:tr>
              <a:tr h="0">
                <a:tc>
                  <a:txBody>
                    <a:bodyPr/>
                    <a:lstStyle/>
                    <a:p>
                      <a:pPr marL="171450" indent="-171450" algn="just">
                        <a:buClr>
                          <a:schemeClr val="accent3"/>
                        </a:buClr>
                        <a:buFont typeface="Wingdings" panose="05000000000000000000" pitchFamily="2" charset="2"/>
                        <a:buChar char="§"/>
                      </a:pPr>
                      <a:r>
                        <a:rPr lang="fr-FR" sz="1200" b="1" dirty="0"/>
                        <a:t>Une organisation des activités du SRH sur les fonctions de gestion globalement opérationnelle </a:t>
                      </a:r>
                      <a:r>
                        <a:rPr lang="fr-FR" sz="1200" dirty="0"/>
                        <a:t>et similaire aux autres ministères</a:t>
                      </a:r>
                    </a:p>
                    <a:p>
                      <a:pPr marL="171450" marR="0" lvl="0" indent="-171450" algn="just"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r>
                        <a:rPr lang="fr-FR" sz="1200" b="1" dirty="0"/>
                        <a:t>Un périmètre du BAT à questionner </a:t>
                      </a:r>
                      <a:r>
                        <a:rPr lang="fr-FR" sz="1200" dirty="0"/>
                        <a:t>tant sur la cohérence de son périmètre que sur ses adhérences fortes avec les autres bureaux (</a:t>
                      </a:r>
                      <a:r>
                        <a:rPr lang="fr-FR" sz="1200" kern="0" dirty="0">
                          <a:solidFill>
                            <a:prstClr val="black"/>
                          </a:solidFill>
                          <a:latin typeface="Arial" pitchFamily="34" charset="0"/>
                          <a:sym typeface="Wingdings" panose="05000000000000000000" pitchFamily="2" charset="2"/>
                        </a:rPr>
                        <a:t>BDSES</a:t>
                      </a:r>
                      <a:r>
                        <a:rPr lang="fr-FR" sz="1200" dirty="0"/>
                        <a:t> et BER notamment)</a:t>
                      </a:r>
                    </a:p>
                    <a:p>
                      <a:pPr marL="171450" indent="-171450" algn="just">
                        <a:buClr>
                          <a:schemeClr val="accent3"/>
                        </a:buClr>
                        <a:buFont typeface="Wingdings" panose="05000000000000000000" pitchFamily="2" charset="2"/>
                        <a:buChar char="§"/>
                      </a:pPr>
                      <a:endParaRPr lang="fr-FR" sz="1200" dirty="0">
                        <a:solidFill>
                          <a:schemeClr val="tx1"/>
                        </a:solidFill>
                      </a:endParaRPr>
                    </a:p>
                    <a:p>
                      <a:pPr marL="171450" indent="-171450" algn="just">
                        <a:buClr>
                          <a:schemeClr val="accent3"/>
                        </a:buClr>
                        <a:buFont typeface="Wingdings" panose="05000000000000000000" pitchFamily="2" charset="2"/>
                        <a:buChar char="§"/>
                      </a:pPr>
                      <a:r>
                        <a:rPr lang="fr-FR" sz="1200" b="1" dirty="0">
                          <a:solidFill>
                            <a:schemeClr val="tx1"/>
                          </a:solidFill>
                        </a:rPr>
                        <a:t>Un manque de formalisation et d’harmonisation des pratiques</a:t>
                      </a:r>
                    </a:p>
                    <a:p>
                      <a:pPr marL="171450" indent="-171450" algn="just">
                        <a:buClr>
                          <a:schemeClr val="accent3"/>
                        </a:buClr>
                        <a:buFont typeface="Wingdings" panose="05000000000000000000" pitchFamily="2" charset="2"/>
                        <a:buChar char="§"/>
                      </a:pPr>
                      <a:r>
                        <a:rPr lang="fr-FR" sz="1200" b="1" dirty="0">
                          <a:solidFill>
                            <a:schemeClr val="tx1"/>
                          </a:solidFill>
                        </a:rPr>
                        <a:t>Un</a:t>
                      </a:r>
                      <a:r>
                        <a:rPr lang="fr-FR" sz="1200" dirty="0">
                          <a:solidFill>
                            <a:schemeClr val="tx1"/>
                          </a:solidFill>
                        </a:rPr>
                        <a:t> </a:t>
                      </a:r>
                      <a:r>
                        <a:rPr lang="fr-FR" sz="1200" b="1" dirty="0">
                          <a:solidFill>
                            <a:schemeClr val="tx1"/>
                          </a:solidFill>
                        </a:rPr>
                        <a:t>manque de coordination entre les bureaux </a:t>
                      </a:r>
                      <a:r>
                        <a:rPr lang="fr-FR" sz="1200" dirty="0">
                          <a:solidFill>
                            <a:schemeClr val="tx1"/>
                          </a:solidFill>
                        </a:rPr>
                        <a:t>mais également </a:t>
                      </a:r>
                      <a:r>
                        <a:rPr lang="fr-FR" sz="1200" b="1" dirty="0">
                          <a:solidFill>
                            <a:schemeClr val="tx1"/>
                          </a:solidFill>
                        </a:rPr>
                        <a:t>entre le SRH et les AE</a:t>
                      </a:r>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b="1" dirty="0"/>
                        <a:t>Des difficultés à identifier l’interlocuteur du SRH à solliciter et des difficultés à traiter les demandes concernant plusieurs entités</a:t>
                      </a:r>
                    </a:p>
                    <a:p>
                      <a:pPr marL="171450" indent="-171450" algn="just" defTabSz="928569" fontAlgn="auto">
                        <a:spcBef>
                          <a:spcPts val="300"/>
                        </a:spcBef>
                        <a:spcAft>
                          <a:spcPts val="0"/>
                        </a:spcAft>
                        <a:buFont typeface="Wingdings" panose="05000000000000000000" pitchFamily="2" charset="2"/>
                        <a:buChar char="§"/>
                      </a:pPr>
                      <a:endParaRPr lang="fr-FR" sz="1200" dirty="0"/>
                    </a:p>
                    <a:p>
                      <a:pPr marL="171450" marR="0" lvl="0" indent="-171450" algn="just" defTabSz="928569" rtl="0" eaLnBrk="1" fontAlgn="auto" latinLnBrk="0" hangingPunct="1">
                        <a:lnSpc>
                          <a:spcPct val="100000"/>
                        </a:lnSpc>
                        <a:spcBef>
                          <a:spcPts val="300"/>
                        </a:spcBef>
                        <a:spcAft>
                          <a:spcPts val="0"/>
                        </a:spcAft>
                        <a:buClrTx/>
                        <a:buSzTx/>
                        <a:buFont typeface="Wingdings" panose="05000000000000000000" pitchFamily="2" charset="2"/>
                        <a:buChar char="§"/>
                        <a:tabLst/>
                        <a:defRPr/>
                      </a:pPr>
                      <a:r>
                        <a:rPr lang="fr-FR" sz="1200" dirty="0"/>
                        <a:t>Une activité et des </a:t>
                      </a:r>
                      <a:r>
                        <a:rPr lang="fr-FR" sz="1200" b="1" dirty="0"/>
                        <a:t>temps de préparation et de suivi des CAP importants</a:t>
                      </a:r>
                    </a:p>
                    <a:p>
                      <a:pPr marL="171450" indent="-171450" algn="just" defTabSz="928569" fontAlgn="auto">
                        <a:spcBef>
                          <a:spcPts val="300"/>
                        </a:spcBef>
                        <a:spcAft>
                          <a:spcPts val="0"/>
                        </a:spcAft>
                        <a:buFont typeface="Wingdings" panose="05000000000000000000" pitchFamily="2" charset="2"/>
                        <a:buChar char="§"/>
                      </a:pPr>
                      <a:r>
                        <a:rPr lang="fr-FR" sz="1200" dirty="0"/>
                        <a:t>Une temps de </a:t>
                      </a:r>
                      <a:r>
                        <a:rPr lang="fr-FR" sz="1200" b="1" dirty="0"/>
                        <a:t>mobilisation très important sur le dialogue social, en particulier au niveau de l’encadrement</a:t>
                      </a:r>
                    </a:p>
                    <a:p>
                      <a:pPr marL="171450" indent="-171450" algn="just">
                        <a:buClr>
                          <a:schemeClr val="accent3"/>
                        </a:buClr>
                        <a:buFont typeface="Wingdings" panose="05000000000000000000" pitchFamily="2" charset="2"/>
                        <a:buChar char="§"/>
                      </a:pPr>
                      <a:endParaRPr lang="fr-FR" sz="1200" b="1" dirty="0">
                        <a:solidFill>
                          <a:schemeClr val="tx1"/>
                        </a:solidFill>
                      </a:endParaRPr>
                    </a:p>
                    <a:p>
                      <a:pPr marL="171450" marR="0" lvl="0" indent="-171450" algn="just" defTabSz="928569" rtl="0" eaLnBrk="1" fontAlgn="auto" latinLnBrk="0" hangingPunct="1">
                        <a:lnSpc>
                          <a:spcPct val="100000"/>
                        </a:lnSpc>
                        <a:spcBef>
                          <a:spcPts val="0"/>
                        </a:spcBef>
                        <a:spcAft>
                          <a:spcPts val="0"/>
                        </a:spcAft>
                        <a:buClr>
                          <a:schemeClr val="accent3"/>
                        </a:buClr>
                        <a:buSzTx/>
                        <a:buFont typeface="Wingdings" panose="05000000000000000000" pitchFamily="2" charset="2"/>
                        <a:buChar char="§"/>
                        <a:tabLst/>
                        <a:defRPr/>
                      </a:pPr>
                      <a:r>
                        <a:rPr lang="fr-FR" sz="1200" b="1" dirty="0"/>
                        <a:t>Des autorisations d’entrée réparties sur les AE de manière proportionnelle en fonction du PAE et de la taille des effectifs de chaque DG</a:t>
                      </a:r>
                    </a:p>
                    <a:p>
                      <a:pPr marL="171450" indent="-171450" algn="just">
                        <a:buClr>
                          <a:schemeClr val="accent3"/>
                        </a:buClr>
                        <a:buFont typeface="Wingdings" panose="05000000000000000000" pitchFamily="2" charset="2"/>
                        <a:buChar char="§"/>
                      </a:pPr>
                      <a:endParaRPr lang="fr-FR" sz="1200" dirty="0">
                        <a:solidFill>
                          <a:schemeClr val="tx1"/>
                        </a:solidFill>
                      </a:endParaRP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noFill/>
                  </a:tcPr>
                </a:tc>
                <a:tc>
                  <a:txBody>
                    <a:bodyPr/>
                    <a:lstStyle/>
                    <a:p>
                      <a:pPr marL="0" indent="0" algn="ctr">
                        <a:buFontTx/>
                        <a:buNone/>
                      </a:pPr>
                      <a:r>
                        <a:rPr lang="fr-FR" sz="1200" u="sng" dirty="0"/>
                        <a:t>Performance sur la gestion administrative</a:t>
                      </a:r>
                    </a:p>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170 </a:t>
                      </a:r>
                      <a:r>
                        <a:rPr lang="fr-FR" sz="1200" kern="0" dirty="0">
                          <a:solidFill>
                            <a:prstClr val="black"/>
                          </a:solidFill>
                          <a:latin typeface="Arial" pitchFamily="34" charset="0"/>
                          <a:sym typeface="Wingdings" panose="05000000000000000000" pitchFamily="2" charset="2"/>
                        </a:rPr>
                        <a:t>agents payés par gestionnaire</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lang="fr-FR" sz="1200" b="1" dirty="0">
                          <a:solidFill>
                            <a:srgbClr val="D40073"/>
                          </a:solidFill>
                          <a:sym typeface="Wingdings" panose="05000000000000000000" pitchFamily="2" charset="2"/>
                        </a:rPr>
                        <a:t>220 </a:t>
                      </a:r>
                      <a:r>
                        <a:rPr lang="fr-FR" sz="1200" kern="0" dirty="0">
                          <a:solidFill>
                            <a:prstClr val="black"/>
                          </a:solidFill>
                          <a:latin typeface="Arial" pitchFamily="34" charset="0"/>
                          <a:sym typeface="Wingdings" panose="05000000000000000000" pitchFamily="2" charset="2"/>
                        </a:rPr>
                        <a:t>agents gérés par gestionnaire</a:t>
                      </a:r>
                    </a:p>
                    <a:p>
                      <a:pPr marL="171450" indent="-171450">
                        <a:buFontTx/>
                        <a:buChar char="-"/>
                      </a:pPr>
                      <a:endParaRPr lang="fr-FR" sz="1200" dirty="0"/>
                    </a:p>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Jusqu’à 10 </a:t>
                      </a:r>
                      <a:r>
                        <a:rPr lang="fr-FR" sz="1200" kern="0" dirty="0">
                          <a:solidFill>
                            <a:prstClr val="black"/>
                          </a:solidFill>
                          <a:latin typeface="Arial" pitchFamily="34" charset="0"/>
                          <a:sym typeface="Wingdings" panose="05000000000000000000" pitchFamily="2" charset="2"/>
                        </a:rPr>
                        <a:t>réunions préparatoires au CTM dans le cas des réformes statutaires</a:t>
                      </a: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lvl="0" algn="ctr" defTabSz="970541" fontAlgn="auto">
                        <a:spcBef>
                          <a:spcPts val="300"/>
                        </a:spcBef>
                        <a:spcAft>
                          <a:spcPts val="0"/>
                        </a:spcAft>
                        <a:buClr>
                          <a:srgbClr val="004167"/>
                        </a:buClr>
                        <a:buSzPts val="1200"/>
                      </a:pPr>
                      <a:r>
                        <a:rPr lang="fr-FR" sz="1200" b="1" dirty="0">
                          <a:solidFill>
                            <a:srgbClr val="D40073"/>
                          </a:solidFill>
                          <a:sym typeface="Wingdings" panose="05000000000000000000" pitchFamily="2" charset="2"/>
                        </a:rPr>
                        <a:t>24 instances </a:t>
                      </a:r>
                      <a:r>
                        <a:rPr lang="fr-FR" sz="1200" kern="0" dirty="0">
                          <a:solidFill>
                            <a:prstClr val="black"/>
                          </a:solidFill>
                          <a:latin typeface="Arial" pitchFamily="34" charset="0"/>
                          <a:sym typeface="Wingdings" panose="05000000000000000000" pitchFamily="2" charset="2"/>
                        </a:rPr>
                        <a:t>de dialogue social en 2016 (CT et CHSCT) et près de 200 en EP et services déconcentrés </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endParaRPr kumimoji="0" lang="fr-FR" sz="1200" b="1" i="0" u="none" strike="noStrike" kern="0" cap="none" spc="0" normalizeH="0" baseline="0" noProof="0" dirty="0">
                        <a:ln>
                          <a:noFill/>
                        </a:ln>
                        <a:solidFill>
                          <a:prstClr val="black"/>
                        </a:solidFill>
                        <a:effectLst/>
                        <a:uLnTx/>
                        <a:uFillTx/>
                        <a:latin typeface="Arial" pitchFamily="34" charset="0"/>
                        <a:ea typeface="+mn-ea"/>
                        <a:cs typeface="+mn-cs"/>
                        <a:sym typeface="Wingdings" panose="05000000000000000000" pitchFamily="2" charset="2"/>
                      </a:endParaRP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rPr>
                        <a:t>53 CAP </a:t>
                      </a:r>
                      <a:r>
                        <a:rPr kumimoji="0" lang="fr-FR" sz="1200" b="0" i="0" u="none" strike="noStrike" kern="0" cap="none" spc="0" normalizeH="0" baseline="0" noProof="0" dirty="0">
                          <a:ln>
                            <a:noFill/>
                          </a:ln>
                          <a:solidFill>
                            <a:prstClr val="black"/>
                          </a:solidFill>
                          <a:effectLst/>
                          <a:uLnTx/>
                          <a:uFillTx/>
                          <a:latin typeface="Arial" pitchFamily="34" charset="0"/>
                          <a:ea typeface="+mn-ea"/>
                          <a:cs typeface="Arial" charset="0"/>
                          <a:sym typeface="Wingdings" panose="05000000000000000000" pitchFamily="2" charset="2"/>
                        </a:rPr>
                        <a:t>et </a:t>
                      </a:r>
                      <a:r>
                        <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rPr>
                        <a:t>7 CCP</a:t>
                      </a:r>
                    </a:p>
                    <a:p>
                      <a:pPr marL="0" marR="0" lvl="0" indent="0" algn="ctr" defTabSz="970541" rtl="0" eaLnBrk="1" fontAlgn="auto" latinLnBrk="0" hangingPunct="1">
                        <a:lnSpc>
                          <a:spcPct val="100000"/>
                        </a:lnSpc>
                        <a:spcBef>
                          <a:spcPts val="300"/>
                        </a:spcBef>
                        <a:spcAft>
                          <a:spcPts val="0"/>
                        </a:spcAft>
                        <a:buClr>
                          <a:srgbClr val="004167"/>
                        </a:buClr>
                        <a:buSzPts val="1200"/>
                        <a:buFontTx/>
                        <a:buNone/>
                        <a:tabLst/>
                        <a:defRPr/>
                      </a:pPr>
                      <a:r>
                        <a:rPr kumimoji="0" lang="fr-FR" sz="1200" b="0" i="0" u="none" strike="noStrike" kern="0" cap="none" spc="0" normalizeH="0" baseline="0" noProof="0" dirty="0">
                          <a:ln>
                            <a:noFill/>
                          </a:ln>
                          <a:solidFill>
                            <a:prstClr val="black"/>
                          </a:solidFill>
                          <a:effectLst/>
                          <a:uLnTx/>
                          <a:uFillTx/>
                          <a:latin typeface="Arial" pitchFamily="34" charset="0"/>
                          <a:ea typeface="+mn-ea"/>
                          <a:cs typeface="+mn-cs"/>
                          <a:sym typeface="Wingdings" panose="05000000000000000000" pitchFamily="2" charset="2"/>
                        </a:rPr>
                        <a:t>Et près de </a:t>
                      </a:r>
                      <a:r>
                        <a:rPr kumimoji="0" lang="fr-FR" sz="1200" b="1" i="0" u="none" strike="noStrike" kern="1200" cap="none" spc="0" normalizeH="0" baseline="0" noProof="0" dirty="0">
                          <a:ln>
                            <a:noFill/>
                          </a:ln>
                          <a:solidFill>
                            <a:srgbClr val="D40073"/>
                          </a:solidFill>
                          <a:effectLst/>
                          <a:uLnTx/>
                          <a:uFillTx/>
                          <a:latin typeface="+mn-lt"/>
                          <a:ea typeface="+mn-ea"/>
                          <a:cs typeface="+mn-cs"/>
                          <a:sym typeface="Wingdings" panose="05000000000000000000" pitchFamily="2" charset="2"/>
                        </a:rPr>
                        <a:t>60 jours de gestion par instance </a:t>
                      </a:r>
                      <a:r>
                        <a:rPr kumimoji="0" lang="fr-FR" sz="1200" b="0" i="0" u="none" strike="noStrike" kern="0" cap="none" spc="0" normalizeH="0" baseline="0" noProof="0" dirty="0">
                          <a:ln>
                            <a:noFill/>
                          </a:ln>
                          <a:solidFill>
                            <a:prstClr val="black"/>
                          </a:solidFill>
                          <a:effectLst/>
                          <a:uLnTx/>
                          <a:uFillTx/>
                          <a:latin typeface="Arial" pitchFamily="34" charset="0"/>
                          <a:ea typeface="+mn-ea"/>
                          <a:cs typeface="+mn-cs"/>
                          <a:sym typeface="Wingdings" panose="05000000000000000000" pitchFamily="2" charset="2"/>
                        </a:rPr>
                        <a:t>(dont près de 50 jours de préparation)</a:t>
                      </a:r>
                      <a:endParaRPr kumimoji="0" lang="fr-FR" sz="1200" b="1" i="0" u="none" strike="noStrike" kern="1200" cap="none" spc="0" normalizeH="0" baseline="0" noProof="0" dirty="0">
                        <a:ln>
                          <a:noFill/>
                        </a:ln>
                        <a:solidFill>
                          <a:srgbClr val="D40073"/>
                        </a:solidFill>
                        <a:effectLst/>
                        <a:uLnTx/>
                        <a:uFillTx/>
                        <a:latin typeface="Arial" charset="0"/>
                        <a:ea typeface="+mn-ea"/>
                        <a:cs typeface="Arial" charset="0"/>
                        <a:sym typeface="Wingdings" panose="05000000000000000000" pitchFamily="2" charset="2"/>
                      </a:endParaRPr>
                    </a:p>
                    <a:p>
                      <a:pPr lvl="0" algn="ctr" defTabSz="970541" fontAlgn="auto">
                        <a:spcBef>
                          <a:spcPts val="300"/>
                        </a:spcBef>
                        <a:spcAft>
                          <a:spcPts val="0"/>
                        </a:spcAft>
                        <a:buClr>
                          <a:srgbClr val="004167"/>
                        </a:buClr>
                        <a:buSzPts val="1200"/>
                      </a:pPr>
                      <a:endParaRPr lang="fr-FR" sz="1200" kern="0" dirty="0">
                        <a:solidFill>
                          <a:prstClr val="black"/>
                        </a:solidFill>
                        <a:latin typeface="Arial" pitchFamily="34" charset="0"/>
                        <a:sym typeface="Wingdings" panose="05000000000000000000" pitchFamily="2" charset="2"/>
                      </a:endParaRPr>
                    </a:p>
                    <a:p>
                      <a:pPr marL="171450" indent="-171450">
                        <a:buFontTx/>
                        <a:buChar char="-"/>
                      </a:pPr>
                      <a:endParaRPr lang="fr-FR" sz="1200" dirty="0"/>
                    </a:p>
                    <a:p>
                      <a:pPr marL="171450" indent="-171450">
                        <a:buFontTx/>
                        <a:buChar char="-"/>
                      </a:pPr>
                      <a:endParaRPr lang="fr-FR" sz="120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noFill/>
                  </a:tcPr>
                </a:tc>
                <a:extLst>
                  <a:ext uri="{0D108BD9-81ED-4DB2-BD59-A6C34878D82A}">
                    <a16:rowId xmlns:a16="http://schemas.microsoft.com/office/drawing/2014/main" val="3733516485"/>
                  </a:ext>
                </a:extLst>
              </a:tr>
            </a:tbl>
          </a:graphicData>
        </a:graphic>
      </p:graphicFrame>
      <p:graphicFrame>
        <p:nvGraphicFramePr>
          <p:cNvPr id="8" name="Tableau 7">
            <a:extLst>
              <a:ext uri="{FF2B5EF4-FFF2-40B4-BE49-F238E27FC236}">
                <a16:creationId xmlns:a16="http://schemas.microsoft.com/office/drawing/2014/main" id="{7E9F99F6-EA12-40F1-A52B-24B836C745F7}"/>
              </a:ext>
            </a:extLst>
          </p:cNvPr>
          <p:cNvGraphicFramePr>
            <a:graphicFrameLocks noGrp="1"/>
          </p:cNvGraphicFramePr>
          <p:nvPr>
            <p:extLst>
              <p:ext uri="{D42A27DB-BD31-4B8C-83A1-F6EECF244321}">
                <p14:modId xmlns:p14="http://schemas.microsoft.com/office/powerpoint/2010/main" val="3873998533"/>
              </p:ext>
            </p:extLst>
          </p:nvPr>
        </p:nvGraphicFramePr>
        <p:xfrm>
          <a:off x="8669896" y="38490"/>
          <a:ext cx="1368152" cy="428040"/>
        </p:xfrm>
        <a:graphic>
          <a:graphicData uri="http://schemas.openxmlformats.org/drawingml/2006/table">
            <a:tbl>
              <a:tblPr firstRow="1" bandRow="1">
                <a:tableStyleId>{5C22544A-7EE6-4342-B048-85BDC9FD1C3A}</a:tableStyleId>
              </a:tblPr>
              <a:tblGrid>
                <a:gridCol w="489248">
                  <a:extLst>
                    <a:ext uri="{9D8B030D-6E8A-4147-A177-3AD203B41FA5}">
                      <a16:colId xmlns:a16="http://schemas.microsoft.com/office/drawing/2014/main" val="2418145301"/>
                    </a:ext>
                  </a:extLst>
                </a:gridCol>
                <a:gridCol w="878904">
                  <a:extLst>
                    <a:ext uri="{9D8B030D-6E8A-4147-A177-3AD203B41FA5}">
                      <a16:colId xmlns:a16="http://schemas.microsoft.com/office/drawing/2014/main" val="441800950"/>
                    </a:ext>
                  </a:extLst>
                </a:gridCol>
              </a:tblGrid>
              <a:tr h="0">
                <a:tc>
                  <a:txBody>
                    <a:bodyPr/>
                    <a:lstStyle/>
                    <a:p>
                      <a:r>
                        <a:rPr lang="fr-FR" sz="700" b="0" i="1" dirty="0">
                          <a:solidFill>
                            <a:schemeClr val="bg1">
                              <a:lumMod val="50000"/>
                            </a:schemeClr>
                          </a:solidFill>
                        </a:rPr>
                        <a:t>Partie 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Etat des lieux</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21522405"/>
                  </a:ext>
                </a:extLst>
              </a:tr>
              <a:tr h="0">
                <a:tc>
                  <a:txBody>
                    <a:bodyPr/>
                    <a:lstStyle/>
                    <a:p>
                      <a:r>
                        <a:rPr lang="fr-FR" sz="700" b="1" i="0" dirty="0">
                          <a:solidFill>
                            <a:schemeClr val="tx2"/>
                          </a:solidFill>
                        </a:rPr>
                        <a:t>Partie 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tc>
                  <a:txBody>
                    <a:bodyPr/>
                    <a:lstStyle/>
                    <a:p>
                      <a:r>
                        <a:rPr lang="fr-FR" sz="700" b="1" i="0" dirty="0">
                          <a:solidFill>
                            <a:schemeClr val="tx2"/>
                          </a:solidFill>
                        </a:rPr>
                        <a:t>Diagnostic</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BADA2"/>
                    </a:solidFill>
                  </a:tcPr>
                </a:tc>
                <a:extLst>
                  <a:ext uri="{0D108BD9-81ED-4DB2-BD59-A6C34878D82A}">
                    <a16:rowId xmlns:a16="http://schemas.microsoft.com/office/drawing/2014/main" val="2017897547"/>
                  </a:ext>
                </a:extLst>
              </a:tr>
              <a:tr h="0">
                <a:tc>
                  <a:txBody>
                    <a:bodyPr/>
                    <a:lstStyle/>
                    <a:p>
                      <a:r>
                        <a:rPr lang="fr-FR" sz="700" b="0" i="1" dirty="0">
                          <a:solidFill>
                            <a:schemeClr val="bg1">
                              <a:lumMod val="50000"/>
                            </a:schemeClr>
                          </a:solidFill>
                        </a:rPr>
                        <a:t>Partie III</a:t>
                      </a:r>
                    </a:p>
                  </a:txBody>
                  <a:tcPr marL="36000" marR="36000" marT="18000" marB="18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fr-FR" sz="700" b="0" i="1" dirty="0">
                          <a:solidFill>
                            <a:schemeClr val="bg1">
                              <a:lumMod val="50000"/>
                            </a:schemeClr>
                          </a:solidFill>
                        </a:rPr>
                        <a:t>Parangonnage</a:t>
                      </a:r>
                    </a:p>
                  </a:txBody>
                  <a:tcPr marL="36000" marR="36000" marT="18000" marB="18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13282586"/>
                  </a:ext>
                </a:extLst>
              </a:tr>
            </a:tbl>
          </a:graphicData>
        </a:graphic>
      </p:graphicFrame>
    </p:spTree>
    <p:extLst>
      <p:ext uri="{BB962C8B-B14F-4D97-AF65-F5344CB8AC3E}">
        <p14:creationId xmlns:p14="http://schemas.microsoft.com/office/powerpoint/2010/main" val="2722943471"/>
      </p:ext>
    </p:extLst>
  </p:cSld>
  <p:clrMapOvr>
    <a:masterClrMapping/>
  </p:clrMapOvr>
</p:sld>
</file>

<file path=ppt/theme/theme1.xml><?xml version="1.0" encoding="utf-8"?>
<a:theme xmlns:a="http://schemas.openxmlformats.org/drawingml/2006/main" name="19_Secteur Puclic - Sante">
  <a:themeElements>
    <a:clrScheme name="MAZARS BUSINESS">
      <a:dk1>
        <a:sysClr val="windowText" lastClr="000000"/>
      </a:dk1>
      <a:lt1>
        <a:sysClr val="window" lastClr="FFFFFF"/>
      </a:lt1>
      <a:dk2>
        <a:srgbClr val="990000"/>
      </a:dk2>
      <a:lt2>
        <a:srgbClr val="003366"/>
      </a:lt2>
      <a:accent1>
        <a:srgbClr val="82B6CE"/>
      </a:accent1>
      <a:accent2>
        <a:srgbClr val="D40073"/>
      </a:accent2>
      <a:accent3>
        <a:srgbClr val="346A7F"/>
      </a:accent3>
      <a:accent4>
        <a:srgbClr val="6A6969"/>
      </a:accent4>
      <a:accent5>
        <a:srgbClr val="A5A5A5"/>
      </a:accent5>
      <a:accent6>
        <a:srgbClr val="D8D8D8"/>
      </a:accent6>
      <a:hlink>
        <a:srgbClr val="000000"/>
      </a:hlink>
      <a:folHlink>
        <a:srgbClr val="000000"/>
      </a:folHlink>
    </a:clrScheme>
    <a:fontScheme name="MAZARS BUSINE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FF">
            <a:lumMod val="95000"/>
          </a:srgbClr>
        </a:solidFill>
        <a:ln w="6350" algn="ctr">
          <a:noFill/>
          <a:round/>
          <a:headEnd/>
          <a:tailEnd/>
        </a:ln>
      </a:spPr>
      <a:bodyPr lIns="89780" tIns="44889" rIns="89780" bIns="44889" anchor="ctr"/>
      <a:lstStyle>
        <a:defPPr marL="92050" marR="0" indent="-92050" algn="just" defTabSz="970541" eaLnBrk="1" fontAlgn="auto" latinLnBrk="0" hangingPunct="1">
          <a:lnSpc>
            <a:spcPct val="100000"/>
          </a:lnSpc>
          <a:spcBef>
            <a:spcPts val="300"/>
          </a:spcBef>
          <a:spcAft>
            <a:spcPts val="0"/>
          </a:spcAft>
          <a:buClr>
            <a:srgbClr val="004167"/>
          </a:buClr>
          <a:buSzPts val="1200"/>
          <a:buFont typeface="Arial" pitchFamily="34" charset="0"/>
          <a:buChar char="•"/>
          <a:tabLst/>
          <a:defRPr sz="1100" b="1" kern="0" dirty="0">
            <a:latin typeface="Arial" pitchFamily="34" charset="0"/>
          </a:defRPr>
        </a:defPPr>
      </a:lstStyle>
    </a:spDef>
    <a:lnDef>
      <a:spPr bwMode="auto">
        <a:solidFill>
          <a:srgbClr val="FFFFFF"/>
        </a:solidFill>
        <a:ln w="19050" cap="flat" cmpd="sng" algn="ctr">
          <a:solidFill>
            <a:srgbClr val="000000"/>
          </a:solidFill>
          <a:prstDash val="solid"/>
          <a:round/>
          <a:headEnd type="none" w="med" len="med"/>
          <a:tailEnd type="none" w="med" len="med"/>
        </a:ln>
        <a:effectLst/>
      </a:spPr>
      <a:bodyPr/>
      <a:lstStyle/>
    </a:lnDef>
    <a:txDef>
      <a:spPr bwMode="auto"/>
      <a:bodyPr lIns="94244" tIns="47122" rIns="94244" bIns="47122"/>
      <a:lstStyle>
        <a:defPPr algn="just">
          <a:defRPr dirty="0" smtClean="0"/>
        </a:defPPr>
      </a:lstStyle>
    </a:tx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AZARS BUSINESS">
    <a:dk1>
      <a:sysClr val="windowText" lastClr="000000"/>
    </a:dk1>
    <a:lt1>
      <a:sysClr val="window" lastClr="FFFFFF"/>
    </a:lt1>
    <a:dk2>
      <a:srgbClr val="990000"/>
    </a:dk2>
    <a:lt2>
      <a:srgbClr val="003366"/>
    </a:lt2>
    <a:accent1>
      <a:srgbClr val="82B6CE"/>
    </a:accent1>
    <a:accent2>
      <a:srgbClr val="D40073"/>
    </a:accent2>
    <a:accent3>
      <a:srgbClr val="346A7F"/>
    </a:accent3>
    <a:accent4>
      <a:srgbClr val="6A6969"/>
    </a:accent4>
    <a:accent5>
      <a:srgbClr val="A5A5A5"/>
    </a:accent5>
    <a:accent6>
      <a:srgbClr val="D8D8D8"/>
    </a:accent6>
    <a:hlink>
      <a:srgbClr val="000000"/>
    </a:hlink>
    <a:folHlink>
      <a:srgbClr val="00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French</Language>
    <Service_x0020_Offering xmlns="cebb3691-d3ee-4498-a20a-df52f198d414">9</Service_x0020_Offering>
    <Collaborator_x0028_s_x0029__x0020_in_x0020_charge xmlns="cebb3691-d3ee-4498-a20a-df52f198d414">
      <UserInfo>
        <DisplayName>MAZARS-FR\herve.blazejewski</DisplayName>
        <AccountId>68</AccountId>
        <AccountType/>
      </UserInfo>
      <UserInfo>
        <DisplayName>MAZARS-FR\philippe.gaudy</DisplayName>
        <AccountId>28</AccountId>
        <AccountType/>
      </UserInfo>
      <UserInfo>
        <DisplayName>MAZARS-FR\louis.catala</DisplayName>
        <AccountId>108</AccountId>
        <AccountType/>
      </UserInfo>
    </Collaborator_x0028_s_x0029__x0020_in_x0020_charge>
    <Status xmlns="cebb3691-d3ee-4498-a20a-df52f198d414">In Progress</Status>
    <Comments xmlns="cebb3691-d3ee-4498-a20a-df52f198d414"/>
    <Sub_x002d_Offer xmlns="cebb3691-d3ee-4498-a20a-df52f198d414">14</Sub_x002d_Offer>
    <Company xmlns="cebb3691-d3ee-4498-a20a-df52f198d414">256</Company>
    <Description0 xmlns="cebb3691-d3ee-4498-a20a-df52f198d414"/>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83B24F5AC2F443A40E2AD4F0AFE827" ma:contentTypeVersion="11" ma:contentTypeDescription="Create a new document." ma:contentTypeScope="" ma:versionID="bebf397bae6a4af7bd3dca35fa618f94">
  <xsd:schema xmlns:xsd="http://www.w3.org/2001/XMLSchema" xmlns:xs="http://www.w3.org/2001/XMLSchema" xmlns:p="http://schemas.microsoft.com/office/2006/metadata/properties" xmlns:ns1="http://schemas.microsoft.com/sharepoint/v3" xmlns:ns2="cebb3691-d3ee-4498-a20a-df52f198d414" targetNamespace="http://schemas.microsoft.com/office/2006/metadata/properties" ma:root="true" ma:fieldsID="5ee9d980970c3c40bf120e7fb5e1e614" ns1:_="" ns2:_="">
    <xsd:import namespace="http://schemas.microsoft.com/sharepoint/v3"/>
    <xsd:import namespace="cebb3691-d3ee-4498-a20a-df52f198d414"/>
    <xsd:element name="properties">
      <xsd:complexType>
        <xsd:sequence>
          <xsd:element name="documentManagement">
            <xsd:complexType>
              <xsd:all>
                <xsd:element ref="ns2:Company"/>
                <xsd:element ref="ns2:Service_x0020_Offering"/>
                <xsd:element ref="ns2:Sub_x002d_Offer"/>
                <xsd:element ref="ns2:Collaborator_x0028_s_x0029__x0020_in_x0020_charge"/>
                <xsd:element ref="ns2:Status"/>
                <xsd:element ref="ns2:Description0"/>
                <xsd:element ref="ns2:Comments"/>
                <xsd:element ref="ns1:Languag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5" ma:displayName="Language" ma:default="English" ma:format="Dropdown" ma:internalName="Language">
      <xsd:simpleType>
        <xsd:restriction base="dms:Choice">
          <xsd:enumeration value="Arabic"/>
          <xsd:enumeration value="English"/>
          <xsd:enumeration value="French"/>
          <xsd:enumeration value="German"/>
          <xsd:enumeration value="Italian"/>
          <xsd:enumeration value="Spanish"/>
          <xsd:enumeration value="Russian"/>
          <xsd:enumeration value="Chinese"/>
        </xsd:restriction>
      </xsd:simpleType>
    </xsd:element>
  </xsd:schema>
  <xsd:schema xmlns:xsd="http://www.w3.org/2001/XMLSchema" xmlns:xs="http://www.w3.org/2001/XMLSchema" xmlns:dms="http://schemas.microsoft.com/office/2006/documentManagement/types" xmlns:pc="http://schemas.microsoft.com/office/infopath/2007/PartnerControls" targetNamespace="cebb3691-d3ee-4498-a20a-df52f198d414" elementFormDefault="qualified">
    <xsd:import namespace="http://schemas.microsoft.com/office/2006/documentManagement/types"/>
    <xsd:import namespace="http://schemas.microsoft.com/office/infopath/2007/PartnerControls"/>
    <xsd:element name="Company" ma:index="8" ma:displayName="Company" ma:list="{9816f52c-01d8-4d46-a3b6-7e787fd71092}" ma:internalName="Company" ma:showField="Title">
      <xsd:simpleType>
        <xsd:restriction base="dms:Lookup"/>
      </xsd:simpleType>
    </xsd:element>
    <xsd:element name="Service_x0020_Offering" ma:index="9" ma:displayName="Service Offering" ma:list="{55228896-2bb1-4515-bad8-a515323fc6c3}" ma:internalName="Service_x0020_Offering" ma:showField="Title">
      <xsd:simpleType>
        <xsd:restriction base="dms:Lookup"/>
      </xsd:simpleType>
    </xsd:element>
    <xsd:element name="Sub_x002d_Offer" ma:index="10" ma:displayName="Sub-Offer" ma:list="{b21e3bd9-3a39-4456-8379-736f05e102f1}" ma:internalName="Sub_x002d_Offer" ma:showField="Title">
      <xsd:simpleType>
        <xsd:restriction base="dms:Lookup"/>
      </xsd:simpleType>
    </xsd:element>
    <xsd:element name="Collaborator_x0028_s_x0029__x0020_in_x0020_charge" ma:index="11" ma:displayName="Collaborator(s) in charge" ma:list="UserInfo" ma:SharePointGroup="0" ma:internalName="Collaborator_x0028_s_x0029__x0020_in_x0020_charge"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Status" ma:index="12" ma:displayName="Status" ma:default="In Progress" ma:format="Dropdown" ma:internalName="Status">
      <xsd:simpleType>
        <xsd:restriction base="dms:Choice">
          <xsd:enumeration value="In Progress"/>
          <xsd:enumeration value="Won"/>
          <xsd:enumeration value="Lost"/>
        </xsd:restriction>
      </xsd:simpleType>
    </xsd:element>
    <xsd:element name="Description0" ma:index="13" ma:displayName="Description" ma:internalName="Description0">
      <xsd:simpleType>
        <xsd:restriction base="dms:Note"/>
      </xsd:simpleType>
    </xsd:element>
    <xsd:element name="Comments" ma:index="14" ma:displayName="Comments" ma:internalName="Comment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Assignment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990C9FB1-80EA-4FB3-929D-A2D68D94C6B1}">
  <ds:schemaRefs>
    <ds:schemaRef ds:uri="http://schemas.microsoft.com/office/2006/documentManagement/types"/>
    <ds:schemaRef ds:uri="http://schemas.microsoft.com/office/infopath/2007/PartnerControls"/>
    <ds:schemaRef ds:uri="http://schemas.microsoft.com/sharepoint/v3"/>
    <ds:schemaRef ds:uri="http://schemas.microsoft.com/office/2006/metadata/properties"/>
    <ds:schemaRef ds:uri="http://purl.org/dc/elements/1.1/"/>
    <ds:schemaRef ds:uri="http://www.w3.org/XML/1998/namespace"/>
    <ds:schemaRef ds:uri="http://schemas.openxmlformats.org/package/2006/metadata/core-properties"/>
    <ds:schemaRef ds:uri="http://purl.org/dc/terms/"/>
    <ds:schemaRef ds:uri="cebb3691-d3ee-4498-a20a-df52f198d414"/>
    <ds:schemaRef ds:uri="http://purl.org/dc/dcmitype/"/>
  </ds:schemaRefs>
</ds:datastoreItem>
</file>

<file path=customXml/itemProps2.xml><?xml version="1.0" encoding="utf-8"?>
<ds:datastoreItem xmlns:ds="http://schemas.openxmlformats.org/officeDocument/2006/customXml" ds:itemID="{D0D83010-C12F-4AB7-80CC-6A50D1067E41}">
  <ds:schemaRefs>
    <ds:schemaRef ds:uri="http://schemas.microsoft.com/sharepoint/v3/contenttype/forms"/>
  </ds:schemaRefs>
</ds:datastoreItem>
</file>

<file path=customXml/itemProps3.xml><?xml version="1.0" encoding="utf-8"?>
<ds:datastoreItem xmlns:ds="http://schemas.openxmlformats.org/officeDocument/2006/customXml" ds:itemID="{D8070E6D-C21D-4218-A716-E698AB6F3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ebb3691-d3ee-4498-a20a-df52f198d4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85FD3BA-0278-4E13-869E-482EF051327C}">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147087</TotalTime>
  <Words>3613</Words>
  <Application>Microsoft Office PowerPoint</Application>
  <PresentationFormat>Personnalisé</PresentationFormat>
  <Paragraphs>615</Paragraphs>
  <Slides>15</Slides>
  <Notes>15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Courier New</vt:lpstr>
      <vt:lpstr>Tahoma</vt:lpstr>
      <vt:lpstr>Wingdings</vt:lpstr>
      <vt:lpstr>19_Secteur Puclic - Sante</vt:lpstr>
      <vt:lpstr>Présentation PowerPoint</vt:lpstr>
      <vt:lpstr>SOMMAIRE GENERAL</vt:lpstr>
      <vt:lpstr>1.1. Contexte, démarche et objectifs</vt:lpstr>
      <vt:lpstr>1.2. Cartographie des activités de la fonction RH (périmètre T2)</vt:lpstr>
      <vt:lpstr>1.3. Périmètre de gestion et indicateurs clés*</vt:lpstr>
      <vt:lpstr>2.1. Synthèse du diagnostic</vt:lpstr>
      <vt:lpstr>2.2. Présentation des grands constats (1/5)</vt:lpstr>
      <vt:lpstr>2.2. Présentation des grands constats (2/5)</vt:lpstr>
      <vt:lpstr>2.2. Présentation des grands constats (3/5)</vt:lpstr>
      <vt:lpstr>2.2. Présentation des grands constats (4/5)</vt:lpstr>
      <vt:lpstr>2.2. Présentation des grands constats (5/5)</vt:lpstr>
      <vt:lpstr>3.1. Panorama global du parangonnage</vt:lpstr>
      <vt:lpstr>3.2. Indicateurs de performance</vt:lpstr>
      <vt:lpstr>3.3. Synthèse des points clés issus du parangonnage</vt:lpstr>
      <vt:lpstr>3.3. Synthèse des points clés issus du parangonnage</vt:lpstr>
    </vt:vector>
  </TitlesOfParts>
  <Company>Mazars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Ministère de la Culture - Audit de la fonction RH</dc:title>
  <dc:creator>MAZARS</dc:creator>
  <cp:lastModifiedBy>DECLERCK Denis</cp:lastModifiedBy>
  <cp:revision>9235</cp:revision>
  <cp:lastPrinted>2018-10-02T09:31:31Z</cp:lastPrinted>
  <dcterms:created xsi:type="dcterms:W3CDTF">2005-05-26T09:31:17Z</dcterms:created>
  <dcterms:modified xsi:type="dcterms:W3CDTF">2019-03-14T13:33:01Z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Collaborator_x0028_s_x0029__x0020_in_x0020_charge">
    <vt:lpwstr>BLAZEJEWSKI, Mr. Hervé;GAUDY, Mr. Philippe;CATALA, M. Louis</vt:lpwstr>
  </property>
</Properties>
</file>