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19"/>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72" r:id="rId17"/>
    <p:sldId id="270" r:id="rId18"/>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4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8" name="PlaceHolder 1"/>
          <p:cNvSpPr>
            <a:spLocks noGrp="1"/>
          </p:cNvSpPr>
          <p:nvPr>
            <p:ph type="body"/>
          </p:nvPr>
        </p:nvSpPr>
        <p:spPr>
          <a:xfrm>
            <a:off x="756000" y="5078520"/>
            <a:ext cx="6047640" cy="4811040"/>
          </a:xfrm>
          <a:prstGeom prst="rect">
            <a:avLst/>
          </a:prstGeom>
        </p:spPr>
        <p:txBody>
          <a:bodyPr lIns="0" tIns="0" rIns="0" bIns="0"/>
          <a:lstStyle/>
          <a:p>
            <a:r>
              <a:rPr lang="fr-FR" sz="2000" b="0" strike="noStrike" spc="-1">
                <a:latin typeface="Arial"/>
              </a:rPr>
              <a:t>Cliquez pour modifier le format des notes</a:t>
            </a:r>
          </a:p>
        </p:txBody>
      </p:sp>
      <p:sp>
        <p:nvSpPr>
          <p:cNvPr id="139" name="PlaceHolder 2"/>
          <p:cNvSpPr>
            <a:spLocks noGrp="1"/>
          </p:cNvSpPr>
          <p:nvPr>
            <p:ph type="hdr"/>
          </p:nvPr>
        </p:nvSpPr>
        <p:spPr>
          <a:xfrm>
            <a:off x="0" y="0"/>
            <a:ext cx="3280680" cy="534240"/>
          </a:xfrm>
          <a:prstGeom prst="rect">
            <a:avLst/>
          </a:prstGeom>
        </p:spPr>
        <p:txBody>
          <a:bodyPr lIns="0" tIns="0" rIns="0" bIns="0"/>
          <a:lstStyle/>
          <a:p>
            <a:r>
              <a:rPr lang="fr-FR" sz="1400" b="0" strike="noStrike" spc="-1">
                <a:latin typeface="Times New Roman"/>
              </a:rPr>
              <a:t>&lt;en-tête&gt;</a:t>
            </a:r>
          </a:p>
        </p:txBody>
      </p:sp>
      <p:sp>
        <p:nvSpPr>
          <p:cNvPr id="140" name="PlaceHolder 3"/>
          <p:cNvSpPr>
            <a:spLocks noGrp="1"/>
          </p:cNvSpPr>
          <p:nvPr>
            <p:ph type="dt"/>
          </p:nvPr>
        </p:nvSpPr>
        <p:spPr>
          <a:xfrm>
            <a:off x="4278960" y="0"/>
            <a:ext cx="3280680" cy="534240"/>
          </a:xfrm>
          <a:prstGeom prst="rect">
            <a:avLst/>
          </a:prstGeom>
        </p:spPr>
        <p:txBody>
          <a:bodyPr lIns="0" tIns="0" rIns="0" bIns="0"/>
          <a:lstStyle/>
          <a:p>
            <a:pPr algn="r"/>
            <a:r>
              <a:rPr lang="fr-FR" sz="1400" b="0" strike="noStrike" spc="-1">
                <a:latin typeface="Times New Roman"/>
              </a:rPr>
              <a:t>&lt;date/heure&gt;</a:t>
            </a:r>
          </a:p>
        </p:txBody>
      </p:sp>
      <p:sp>
        <p:nvSpPr>
          <p:cNvPr id="141" name="PlaceHolder 4"/>
          <p:cNvSpPr>
            <a:spLocks noGrp="1"/>
          </p:cNvSpPr>
          <p:nvPr>
            <p:ph type="ftr"/>
          </p:nvPr>
        </p:nvSpPr>
        <p:spPr>
          <a:xfrm>
            <a:off x="0" y="10157400"/>
            <a:ext cx="3280680" cy="534240"/>
          </a:xfrm>
          <a:prstGeom prst="rect">
            <a:avLst/>
          </a:prstGeom>
        </p:spPr>
        <p:txBody>
          <a:bodyPr lIns="0" tIns="0" rIns="0" bIns="0" anchor="b"/>
          <a:lstStyle/>
          <a:p>
            <a:r>
              <a:rPr lang="fr-FR" sz="1400" b="0" strike="noStrike" spc="-1">
                <a:latin typeface="Times New Roman"/>
              </a:rPr>
              <a:t>&lt;pied de page&gt;</a:t>
            </a:r>
          </a:p>
        </p:txBody>
      </p:sp>
      <p:sp>
        <p:nvSpPr>
          <p:cNvPr id="142" name="PlaceHolder 5"/>
          <p:cNvSpPr>
            <a:spLocks noGrp="1"/>
          </p:cNvSpPr>
          <p:nvPr>
            <p:ph type="sldNum"/>
          </p:nvPr>
        </p:nvSpPr>
        <p:spPr>
          <a:xfrm>
            <a:off x="4278960" y="10157400"/>
            <a:ext cx="3280680" cy="534240"/>
          </a:xfrm>
          <a:prstGeom prst="rect">
            <a:avLst/>
          </a:prstGeom>
        </p:spPr>
        <p:txBody>
          <a:bodyPr lIns="0" tIns="0" rIns="0" bIns="0" anchor="b"/>
          <a:lstStyle/>
          <a:p>
            <a:pPr algn="r"/>
            <a:fld id="{BDA13450-4F02-4E26-BA9C-388947D8C1A1}" type="slidenum">
              <a:rPr lang="fr-FR" sz="1400" b="0" strike="noStrike" spc="-1">
                <a:latin typeface="Times New Roman"/>
              </a:rPr>
              <a:t>‹N°›</a:t>
            </a:fld>
            <a:endParaRPr lang="fr-FR"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PlaceHolder 1"/>
          <p:cNvSpPr>
            <a:spLocks noGrp="1"/>
          </p:cNvSpPr>
          <p:nvPr>
            <p:ph type="body"/>
          </p:nvPr>
        </p:nvSpPr>
        <p:spPr>
          <a:xfrm>
            <a:off x="679320" y="4776840"/>
            <a:ext cx="5436000" cy="3905640"/>
          </a:xfrm>
          <a:prstGeom prst="rect">
            <a:avLst/>
          </a:prstGeom>
        </p:spPr>
        <p:txBody>
          <a:bodyPr lIns="0" tIns="0" rIns="0" bIns="0"/>
          <a:lstStyle/>
          <a:p>
            <a:endParaRPr lang="fr-FR" sz="2000" b="0" strike="noStrike" spc="-1">
              <a:latin typeface="Arial"/>
            </a:endParaRPr>
          </a:p>
        </p:txBody>
      </p:sp>
      <p:sp>
        <p:nvSpPr>
          <p:cNvPr id="184" name="CustomShape 2"/>
          <p:cNvSpPr/>
          <p:nvPr/>
        </p:nvSpPr>
        <p:spPr>
          <a:xfrm>
            <a:off x="3849840" y="9429840"/>
            <a:ext cx="2943360" cy="493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F7ECD76A-6CBB-434D-9DF6-001AED806C23}" type="slidenum">
              <a:rPr lang="fr-FR" sz="1200" b="0" strike="noStrike" spc="-1">
                <a:solidFill>
                  <a:srgbClr val="000000"/>
                </a:solidFill>
                <a:latin typeface="Arial"/>
                <a:ea typeface="MS PGothic"/>
              </a:rPr>
              <a:t>1</a:t>
            </a:fld>
            <a:endParaRPr lang="fr-FR" sz="1200" b="0" strike="noStrike" spc="-1">
              <a:latin typeface="Arial"/>
            </a:endParaRPr>
          </a:p>
        </p:txBody>
      </p:sp>
      <p:sp>
        <p:nvSpPr>
          <p:cNvPr id="185" name="CustomShape 3"/>
          <p:cNvSpPr/>
          <p:nvPr/>
        </p:nvSpPr>
        <p:spPr>
          <a:xfrm>
            <a:off x="3849840" y="0"/>
            <a:ext cx="2943360" cy="493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100000"/>
              </a:lnSpc>
            </a:pPr>
            <a:r>
              <a:rPr lang="fr-FR" sz="1200" b="0" strike="noStrike" spc="-1">
                <a:solidFill>
                  <a:srgbClr val="000000"/>
                </a:solidFill>
                <a:latin typeface="Arial"/>
                <a:ea typeface="MS PGothic"/>
              </a:rPr>
              <a:t>23/03/2018</a:t>
            </a:r>
            <a:endParaRPr lang="fr-FR" sz="1200" b="0" strike="noStrike" spc="-1">
              <a:latin typeface="Arial"/>
            </a:endParaRPr>
          </a:p>
        </p:txBody>
      </p:sp>
      <p:sp>
        <p:nvSpPr>
          <p:cNvPr id="186" name="CustomShape 4"/>
          <p:cNvSpPr/>
          <p:nvPr/>
        </p:nvSpPr>
        <p:spPr>
          <a:xfrm>
            <a:off x="0" y="9429840"/>
            <a:ext cx="2943360" cy="493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fr-FR" sz="1200" b="0" strike="noStrike" spc="-1">
                <a:solidFill>
                  <a:srgbClr val="000000"/>
                </a:solidFill>
                <a:latin typeface="Arial"/>
                <a:ea typeface="MS PGothic"/>
              </a:rPr>
              <a:t>DOCUMENT DE TRAVAIL NON VALIDE</a:t>
            </a:r>
            <a:endParaRPr lang="fr-FR" sz="1200" b="0" strike="noStrike" spc="-1">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PlaceHolder 1"/>
          <p:cNvSpPr>
            <a:spLocks noGrp="1"/>
          </p:cNvSpPr>
          <p:nvPr>
            <p:ph type="body"/>
          </p:nvPr>
        </p:nvSpPr>
        <p:spPr>
          <a:xfrm>
            <a:off x="756000" y="5078520"/>
            <a:ext cx="6045120" cy="4808520"/>
          </a:xfrm>
          <a:prstGeom prst="rect">
            <a:avLst/>
          </a:prstGeom>
        </p:spPr>
        <p:txBody>
          <a:bodyPr lIns="0" tIns="0" rIns="0" bIns="0"/>
          <a:lstStyle/>
          <a:p>
            <a:endParaRPr lang="fr-FR" sz="2000" b="0" strike="noStrike" spc="-1">
              <a:latin typeface="Arial"/>
            </a:endParaRPr>
          </a:p>
        </p:txBody>
      </p:sp>
      <p:sp>
        <p:nvSpPr>
          <p:cNvPr id="188" name="CustomShape 2"/>
          <p:cNvSpPr/>
          <p:nvPr/>
        </p:nvSpPr>
        <p:spPr>
          <a:xfrm>
            <a:off x="4278960" y="10157400"/>
            <a:ext cx="3278160" cy="531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lstStyle/>
          <a:p>
            <a:pPr algn="r">
              <a:lnSpc>
                <a:spcPct val="100000"/>
              </a:lnSpc>
            </a:pPr>
            <a:fld id="{83C983B3-F5AE-482C-ABE4-D83BD0D22C67}" type="slidenum">
              <a:rPr lang="fr-FR" sz="1400" b="0" strike="noStrike" spc="-1">
                <a:solidFill>
                  <a:srgbClr val="000000"/>
                </a:solidFill>
                <a:latin typeface="Times New Roman"/>
                <a:ea typeface="+mn-ea"/>
              </a:rPr>
              <a:t>5</a:t>
            </a:fld>
            <a:endParaRPr lang="fr-FR" sz="1400" b="0" strike="noStrike" spc="-1">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PlaceHolder 1"/>
          <p:cNvSpPr>
            <a:spLocks noGrp="1"/>
          </p:cNvSpPr>
          <p:nvPr>
            <p:ph type="body"/>
          </p:nvPr>
        </p:nvSpPr>
        <p:spPr>
          <a:xfrm>
            <a:off x="756000" y="5078520"/>
            <a:ext cx="6046560" cy="4809960"/>
          </a:xfrm>
          <a:prstGeom prst="rect">
            <a:avLst/>
          </a:prstGeom>
        </p:spPr>
        <p:txBody>
          <a:bodyPr lIns="0" tIns="0" rIns="0" bIns="0"/>
          <a:lstStyle/>
          <a:p>
            <a:endParaRPr lang="fr-FR" sz="2000" b="0" strike="noStrike" spc="-1">
              <a:latin typeface="Arial"/>
            </a:endParaRPr>
          </a:p>
        </p:txBody>
      </p:sp>
      <p:sp>
        <p:nvSpPr>
          <p:cNvPr id="190" name="CustomShape 2"/>
          <p:cNvSpPr/>
          <p:nvPr/>
        </p:nvSpPr>
        <p:spPr>
          <a:xfrm>
            <a:off x="4278960" y="10157400"/>
            <a:ext cx="3279600" cy="53316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30"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31"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33"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34"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35"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36" name="PlaceHolder 5"/>
          <p:cNvSpPr>
            <a:spLocks noGrp="1"/>
          </p:cNvSpPr>
          <p:nvPr>
            <p:ph type="body"/>
          </p:nvPr>
        </p:nvSpPr>
        <p:spPr>
          <a:xfrm>
            <a:off x="457200" y="368208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38"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39"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40"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41" name="PlaceHolder 5"/>
          <p:cNvSpPr>
            <a:spLocks noGrp="1"/>
          </p:cNvSpPr>
          <p:nvPr>
            <p:ph type="body"/>
          </p:nvPr>
        </p:nvSpPr>
        <p:spPr>
          <a:xfrm>
            <a:off x="6022080" y="3682080"/>
            <a:ext cx="26496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42"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43" name="PlaceHolder 7"/>
          <p:cNvSpPr>
            <a:spLocks noGrp="1"/>
          </p:cNvSpPr>
          <p:nvPr>
            <p:ph type="body"/>
          </p:nvPr>
        </p:nvSpPr>
        <p:spPr>
          <a:xfrm>
            <a:off x="457200" y="3682080"/>
            <a:ext cx="2649600" cy="189684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67" name="PlaceHolder 3"/>
          <p:cNvSpPr>
            <a:spLocks noGrp="1"/>
          </p:cNvSpPr>
          <p:nvPr>
            <p:ph type="body"/>
          </p:nvPr>
        </p:nvSpPr>
        <p:spPr>
          <a:xfrm>
            <a:off x="457200" y="368208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68" name="PlaceHolder 4"/>
          <p:cNvSpPr>
            <a:spLocks noGrp="1"/>
          </p:cNvSpPr>
          <p:nvPr>
            <p:ph type="body"/>
          </p:nvPr>
        </p:nvSpPr>
        <p:spPr>
          <a:xfrm>
            <a:off x="4674240" y="1604520"/>
            <a:ext cx="4015800" cy="397728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9"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83"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84" name="PlaceHolder 5"/>
          <p:cNvSpPr>
            <a:spLocks noGrp="1"/>
          </p:cNvSpPr>
          <p:nvPr>
            <p:ph type="body"/>
          </p:nvPr>
        </p:nvSpPr>
        <p:spPr>
          <a:xfrm>
            <a:off x="457200" y="368208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89" name="PlaceHolder 5"/>
          <p:cNvSpPr>
            <a:spLocks noGrp="1"/>
          </p:cNvSpPr>
          <p:nvPr>
            <p:ph type="body"/>
          </p:nvPr>
        </p:nvSpPr>
        <p:spPr>
          <a:xfrm>
            <a:off x="6022080" y="3682080"/>
            <a:ext cx="26496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91" name="PlaceHolder 7"/>
          <p:cNvSpPr>
            <a:spLocks noGrp="1"/>
          </p:cNvSpPr>
          <p:nvPr>
            <p:ph type="body"/>
          </p:nvPr>
        </p:nvSpPr>
        <p:spPr>
          <a:xfrm>
            <a:off x="457200" y="3682080"/>
            <a:ext cx="2649600" cy="189684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11"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113" name="PlaceHolder 3"/>
          <p:cNvSpPr>
            <a:spLocks noGrp="1"/>
          </p:cNvSpPr>
          <p:nvPr>
            <p:ph type="body"/>
          </p:nvPr>
        </p:nvSpPr>
        <p:spPr>
          <a:xfrm>
            <a:off x="457200" y="368208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114" name="PlaceHolder 4"/>
          <p:cNvSpPr>
            <a:spLocks noGrp="1"/>
          </p:cNvSpPr>
          <p:nvPr>
            <p:ph type="body"/>
          </p:nvPr>
        </p:nvSpPr>
        <p:spPr>
          <a:xfrm>
            <a:off x="4674240" y="1604520"/>
            <a:ext cx="4015800" cy="397728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129"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130" name="PlaceHolder 5"/>
          <p:cNvSpPr>
            <a:spLocks noGrp="1"/>
          </p:cNvSpPr>
          <p:nvPr>
            <p:ph type="body"/>
          </p:nvPr>
        </p:nvSpPr>
        <p:spPr>
          <a:xfrm>
            <a:off x="457200" y="368208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135" name="PlaceHolder 5"/>
          <p:cNvSpPr>
            <a:spLocks noGrp="1"/>
          </p:cNvSpPr>
          <p:nvPr>
            <p:ph type="body"/>
          </p:nvPr>
        </p:nvSpPr>
        <p:spPr>
          <a:xfrm>
            <a:off x="6022080" y="3682080"/>
            <a:ext cx="26496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137" name="PlaceHolder 7"/>
          <p:cNvSpPr>
            <a:spLocks noGrp="1"/>
          </p:cNvSpPr>
          <p:nvPr>
            <p:ph type="body"/>
          </p:nvPr>
        </p:nvSpPr>
        <p:spPr>
          <a:xfrm>
            <a:off x="457200" y="3682080"/>
            <a:ext cx="2649600" cy="189684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13"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14"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1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19" name="PlaceHolder 3"/>
          <p:cNvSpPr>
            <a:spLocks noGrp="1"/>
          </p:cNvSpPr>
          <p:nvPr>
            <p:ph type="body"/>
          </p:nvPr>
        </p:nvSpPr>
        <p:spPr>
          <a:xfrm>
            <a:off x="457200" y="368208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20" name="PlaceHolder 4"/>
          <p:cNvSpPr>
            <a:spLocks noGrp="1"/>
          </p:cNvSpPr>
          <p:nvPr>
            <p:ph type="body"/>
          </p:nvPr>
        </p:nvSpPr>
        <p:spPr>
          <a:xfrm>
            <a:off x="4674240" y="1604520"/>
            <a:ext cx="4015800" cy="397728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22"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23"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24"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273600"/>
            <a:ext cx="8229240" cy="1144800"/>
          </a:xfrm>
          <a:prstGeom prst="rect">
            <a:avLst/>
          </a:prstGeom>
        </p:spPr>
        <p:txBody>
          <a:bodyPr lIns="0" tIns="0" rIns="0" bIns="0" anchor="ctr"/>
          <a:lstStyle/>
          <a:p>
            <a:endParaRPr lang="fr-FR" sz="1800" b="0" strike="noStrike" spc="-1">
              <a:solidFill>
                <a:srgbClr val="000000"/>
              </a:solidFill>
              <a:latin typeface="Arial"/>
            </a:endParaRPr>
          </a:p>
        </p:txBody>
      </p:sp>
      <p:sp>
        <p:nvSpPr>
          <p:cNvPr id="26"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27"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fr-FR" sz="2800" b="0" strike="noStrike" spc="-1">
              <a:solidFill>
                <a:srgbClr val="000000"/>
              </a:solidFill>
              <a:latin typeface="Arial"/>
            </a:endParaRPr>
          </a:p>
        </p:txBody>
      </p:sp>
      <p:sp>
        <p:nvSpPr>
          <p:cNvPr id="28"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fr-FR" sz="28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w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CustomShape 1" hidden="1"/>
          <p:cNvSpPr/>
          <p:nvPr/>
        </p:nvSpPr>
        <p:spPr>
          <a:xfrm>
            <a:off x="0" y="0"/>
            <a:ext cx="9141120" cy="717840"/>
          </a:xfrm>
          <a:prstGeom prst="rect">
            <a:avLst/>
          </a:prstGeom>
          <a:gradFill>
            <a:gsLst>
              <a:gs pos="0">
                <a:schemeClr val="accent1">
                  <a:lumMod val="50000"/>
                </a:schemeClr>
              </a:gs>
              <a:gs pos="100000">
                <a:schemeClr val="accent1"/>
              </a:gs>
            </a:gsLst>
            <a:lin ang="8100000"/>
          </a:gradFill>
          <a:ln>
            <a:noFill/>
          </a:ln>
        </p:spPr>
        <p:style>
          <a:lnRef idx="2">
            <a:schemeClr val="accent1">
              <a:shade val="50000"/>
            </a:schemeClr>
          </a:lnRef>
          <a:fillRef idx="1">
            <a:schemeClr val="accent1"/>
          </a:fillRef>
          <a:effectRef idx="0">
            <a:schemeClr val="accent1"/>
          </a:effectRef>
          <a:fontRef idx="minor"/>
        </p:style>
      </p:sp>
      <p:pic>
        <p:nvPicPr>
          <p:cNvPr id="9" name="Picture 2"/>
          <p:cNvPicPr/>
          <p:nvPr/>
        </p:nvPicPr>
        <p:blipFill>
          <a:blip r:embed="rId14"/>
          <a:stretch/>
        </p:blipFill>
        <p:spPr>
          <a:xfrm>
            <a:off x="623880" y="68400"/>
            <a:ext cx="862200" cy="584640"/>
          </a:xfrm>
          <a:prstGeom prst="rect">
            <a:avLst/>
          </a:prstGeom>
          <a:ln>
            <a:noFill/>
          </a:ln>
        </p:spPr>
      </p:pic>
      <p:sp>
        <p:nvSpPr>
          <p:cNvPr id="2" name="CustomShape 2" hidden="1"/>
          <p:cNvSpPr/>
          <p:nvPr/>
        </p:nvSpPr>
        <p:spPr>
          <a:xfrm>
            <a:off x="1951200" y="166680"/>
            <a:ext cx="2377800" cy="392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600" b="0" strike="noStrike" spc="-1">
                <a:solidFill>
                  <a:srgbClr val="DDE8F6"/>
                </a:solidFill>
                <a:latin typeface="Arial"/>
                <a:ea typeface="MS PGothic"/>
              </a:rPr>
              <a:t>Ministère de la </a:t>
            </a:r>
            <a:r>
              <a:rPr lang="fr-FR" sz="2000" b="0" strike="noStrike" spc="-1">
                <a:solidFill>
                  <a:srgbClr val="DDE8F6"/>
                </a:solidFill>
                <a:latin typeface="Arial"/>
                <a:ea typeface="MS PGothic"/>
              </a:rPr>
              <a:t>Culture</a:t>
            </a:r>
            <a:endParaRPr lang="fr-FR" sz="2000" b="0" strike="noStrike" spc="-1">
              <a:latin typeface="Arial"/>
            </a:endParaRPr>
          </a:p>
        </p:txBody>
      </p:sp>
      <p:pic>
        <p:nvPicPr>
          <p:cNvPr id="3" name="Image 5"/>
          <p:cNvPicPr/>
          <p:nvPr/>
        </p:nvPicPr>
        <p:blipFill>
          <a:blip r:embed="rId15"/>
          <a:stretch/>
        </p:blipFill>
        <p:spPr>
          <a:xfrm>
            <a:off x="4047120" y="131400"/>
            <a:ext cx="1078200" cy="1386360"/>
          </a:xfrm>
          <a:prstGeom prst="rect">
            <a:avLst/>
          </a:prstGeom>
          <a:ln>
            <a:noFill/>
          </a:ln>
        </p:spPr>
      </p:pic>
      <p:pic>
        <p:nvPicPr>
          <p:cNvPr id="4" name="Picture 2"/>
          <p:cNvPicPr/>
          <p:nvPr/>
        </p:nvPicPr>
        <p:blipFill>
          <a:blip r:embed="rId16"/>
          <a:stretch/>
        </p:blipFill>
        <p:spPr>
          <a:xfrm>
            <a:off x="0" y="0"/>
            <a:ext cx="3584880" cy="6855120"/>
          </a:xfrm>
          <a:prstGeom prst="rect">
            <a:avLst/>
          </a:prstGeom>
          <a:ln>
            <a:noFill/>
          </a:ln>
        </p:spPr>
      </p:pic>
      <p:sp>
        <p:nvSpPr>
          <p:cNvPr id="5" name="CustomShape 3"/>
          <p:cNvSpPr/>
          <p:nvPr/>
        </p:nvSpPr>
        <p:spPr>
          <a:xfrm>
            <a:off x="0" y="0"/>
            <a:ext cx="543960" cy="6855120"/>
          </a:xfrm>
          <a:prstGeom prst="rect">
            <a:avLst/>
          </a:prstGeom>
          <a:gradFill>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0"/>
          </a:gradFill>
          <a:ln>
            <a:noFill/>
          </a:ln>
        </p:spPr>
        <p:style>
          <a:lnRef idx="2">
            <a:schemeClr val="accent1">
              <a:shade val="50000"/>
            </a:schemeClr>
          </a:lnRef>
          <a:fillRef idx="1">
            <a:schemeClr val="accent1"/>
          </a:fillRef>
          <a:effectRef idx="0">
            <a:schemeClr val="accent1"/>
          </a:effectRef>
          <a:fontRef idx="minor"/>
        </p:style>
      </p:sp>
      <p:sp>
        <p:nvSpPr>
          <p:cNvPr id="6" name="PlaceHolder 4"/>
          <p:cNvSpPr>
            <a:spLocks noGrp="1"/>
          </p:cNvSpPr>
          <p:nvPr>
            <p:ph type="title"/>
          </p:nvPr>
        </p:nvSpPr>
        <p:spPr>
          <a:xfrm>
            <a:off x="457200" y="273600"/>
            <a:ext cx="8229240" cy="1144800"/>
          </a:xfrm>
          <a:prstGeom prst="rect">
            <a:avLst/>
          </a:prstGeom>
        </p:spPr>
        <p:txBody>
          <a:bodyPr lIns="0" tIns="0" rIns="0" bIns="0" anchor="ctr"/>
          <a:lstStyle/>
          <a:p>
            <a:r>
              <a:rPr lang="fr-FR" sz="1800" b="0" strike="noStrike" spc="-1">
                <a:solidFill>
                  <a:srgbClr val="000000"/>
                </a:solidFill>
                <a:latin typeface="Arial"/>
              </a:rPr>
              <a:t>Cliquez pour éditer le format du texte-titre</a:t>
            </a:r>
          </a:p>
        </p:txBody>
      </p:sp>
      <p:sp>
        <p:nvSpPr>
          <p:cNvPr id="7" name="PlaceHolder 5"/>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2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20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 name="CustomShape 1" hidden="1"/>
          <p:cNvSpPr/>
          <p:nvPr/>
        </p:nvSpPr>
        <p:spPr>
          <a:xfrm>
            <a:off x="0" y="0"/>
            <a:ext cx="9141120" cy="717840"/>
          </a:xfrm>
          <a:prstGeom prst="rect">
            <a:avLst/>
          </a:prstGeom>
          <a:gradFill>
            <a:gsLst>
              <a:gs pos="0">
                <a:schemeClr val="accent1">
                  <a:lumMod val="50000"/>
                </a:schemeClr>
              </a:gs>
              <a:gs pos="100000">
                <a:schemeClr val="accent1"/>
              </a:gs>
            </a:gsLst>
            <a:lin ang="8100000"/>
          </a:gradFill>
          <a:ln>
            <a:noFill/>
          </a:ln>
        </p:spPr>
        <p:style>
          <a:lnRef idx="2">
            <a:schemeClr val="accent1">
              <a:shade val="50000"/>
            </a:schemeClr>
          </a:lnRef>
          <a:fillRef idx="1">
            <a:schemeClr val="accent1"/>
          </a:fillRef>
          <a:effectRef idx="0">
            <a:schemeClr val="accent1"/>
          </a:effectRef>
          <a:fontRef idx="minor"/>
        </p:style>
      </p:sp>
      <p:pic>
        <p:nvPicPr>
          <p:cNvPr id="45" name="Picture 2"/>
          <p:cNvPicPr/>
          <p:nvPr/>
        </p:nvPicPr>
        <p:blipFill>
          <a:blip r:embed="rId14"/>
          <a:stretch/>
        </p:blipFill>
        <p:spPr>
          <a:xfrm>
            <a:off x="623880" y="68400"/>
            <a:ext cx="862200" cy="584640"/>
          </a:xfrm>
          <a:prstGeom prst="rect">
            <a:avLst/>
          </a:prstGeom>
          <a:ln>
            <a:noFill/>
          </a:ln>
        </p:spPr>
      </p:pic>
      <p:sp>
        <p:nvSpPr>
          <p:cNvPr id="46" name="CustomShape 2" hidden="1"/>
          <p:cNvSpPr/>
          <p:nvPr/>
        </p:nvSpPr>
        <p:spPr>
          <a:xfrm>
            <a:off x="1951200" y="166680"/>
            <a:ext cx="2377800" cy="392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600" b="0" strike="noStrike" spc="-1">
                <a:solidFill>
                  <a:srgbClr val="DDE8F6"/>
                </a:solidFill>
                <a:latin typeface="Arial"/>
                <a:ea typeface="MS PGothic"/>
              </a:rPr>
              <a:t>Ministère de la </a:t>
            </a:r>
            <a:r>
              <a:rPr lang="fr-FR" sz="2000" b="0" strike="noStrike" spc="-1">
                <a:solidFill>
                  <a:srgbClr val="DDE8F6"/>
                </a:solidFill>
                <a:latin typeface="Arial"/>
                <a:ea typeface="MS PGothic"/>
              </a:rPr>
              <a:t>Culture</a:t>
            </a:r>
            <a:endParaRPr lang="fr-FR" sz="2000" b="0" strike="noStrike" spc="-1">
              <a:latin typeface="Arial"/>
            </a:endParaRPr>
          </a:p>
        </p:txBody>
      </p:sp>
      <p:sp>
        <p:nvSpPr>
          <p:cNvPr id="47" name="CustomShape 3"/>
          <p:cNvSpPr/>
          <p:nvPr/>
        </p:nvSpPr>
        <p:spPr>
          <a:xfrm>
            <a:off x="8705880" y="6442200"/>
            <a:ext cx="302040" cy="303480"/>
          </a:xfrm>
          <a:prstGeom prst="ellipse">
            <a:avLst/>
          </a:prstGeom>
          <a:solidFill>
            <a:schemeClr val="accent1">
              <a:lumMod val="20000"/>
              <a:lumOff val="80000"/>
            </a:schemeClr>
          </a:solidFill>
          <a:ln>
            <a:solidFill>
              <a:srgbClr val="FFFFFF"/>
            </a:solidFill>
          </a:ln>
        </p:spPr>
        <p:style>
          <a:lnRef idx="0">
            <a:scrgbClr r="0" g="0" b="0"/>
          </a:lnRef>
          <a:fillRef idx="0">
            <a:scrgbClr r="0" g="0" b="0"/>
          </a:fillRef>
          <a:effectRef idx="0">
            <a:scrgbClr r="0" g="0" b="0"/>
          </a:effectRef>
          <a:fontRef idx="minor"/>
        </p:style>
      </p:sp>
      <p:sp>
        <p:nvSpPr>
          <p:cNvPr id="48" name="CustomShape 4"/>
          <p:cNvSpPr/>
          <p:nvPr/>
        </p:nvSpPr>
        <p:spPr>
          <a:xfrm>
            <a:off x="8569440" y="6489720"/>
            <a:ext cx="581040" cy="209520"/>
          </a:xfrm>
          <a:prstGeom prst="rect">
            <a:avLst/>
          </a:prstGeom>
          <a:noFill/>
          <a:ln>
            <a:noFill/>
          </a:ln>
        </p:spPr>
        <p:style>
          <a:lnRef idx="0">
            <a:scrgbClr r="0" g="0" b="0"/>
          </a:lnRef>
          <a:fillRef idx="0">
            <a:scrgbClr r="0" g="0" b="0"/>
          </a:fillRef>
          <a:effectRef idx="0">
            <a:scrgbClr r="0" g="0" b="0"/>
          </a:effectRef>
          <a:fontRef idx="minor"/>
        </p:style>
      </p:sp>
      <p:sp>
        <p:nvSpPr>
          <p:cNvPr id="49" name="CustomShape 5"/>
          <p:cNvSpPr/>
          <p:nvPr/>
        </p:nvSpPr>
        <p:spPr>
          <a:xfrm>
            <a:off x="0" y="0"/>
            <a:ext cx="543960" cy="6855120"/>
          </a:xfrm>
          <a:prstGeom prst="rect">
            <a:avLst/>
          </a:prstGeom>
          <a:gradFill>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0"/>
          </a:gradFill>
          <a:ln>
            <a:noFill/>
          </a:ln>
        </p:spPr>
        <p:style>
          <a:lnRef idx="2">
            <a:schemeClr val="accent1">
              <a:shade val="50000"/>
            </a:schemeClr>
          </a:lnRef>
          <a:fillRef idx="1">
            <a:schemeClr val="accent1"/>
          </a:fillRef>
          <a:effectRef idx="0">
            <a:schemeClr val="accent1"/>
          </a:effectRef>
          <a:fontRef idx="minor"/>
        </p:style>
      </p:sp>
      <p:sp>
        <p:nvSpPr>
          <p:cNvPr id="50" name="CustomShape 6"/>
          <p:cNvSpPr/>
          <p:nvPr/>
        </p:nvSpPr>
        <p:spPr>
          <a:xfrm>
            <a:off x="546840" y="6428520"/>
            <a:ext cx="1963080" cy="255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100" b="0" strike="noStrike" spc="-1">
                <a:solidFill>
                  <a:srgbClr val="808080"/>
                </a:solidFill>
                <a:latin typeface="Arial"/>
                <a:ea typeface="MS PGothic"/>
              </a:rPr>
              <a:t>SG / SAFIG/ SDAIG</a:t>
            </a:r>
            <a:endParaRPr lang="fr-FR" sz="1100" b="0" strike="noStrike" spc="-1">
              <a:latin typeface="Arial"/>
            </a:endParaRPr>
          </a:p>
        </p:txBody>
      </p:sp>
      <p:sp>
        <p:nvSpPr>
          <p:cNvPr id="51" name="CustomShape 7"/>
          <p:cNvSpPr/>
          <p:nvPr/>
        </p:nvSpPr>
        <p:spPr>
          <a:xfrm>
            <a:off x="2648880" y="6442200"/>
            <a:ext cx="2933640" cy="255240"/>
          </a:xfrm>
          <a:prstGeom prst="rect">
            <a:avLst/>
          </a:prstGeom>
          <a:noFill/>
          <a:ln>
            <a:noFill/>
          </a:ln>
        </p:spPr>
        <p:style>
          <a:lnRef idx="0">
            <a:scrgbClr r="0" g="0" b="0"/>
          </a:lnRef>
          <a:fillRef idx="0">
            <a:scrgbClr r="0" g="0" b="0"/>
          </a:fillRef>
          <a:effectRef idx="0">
            <a:scrgbClr r="0" g="0" b="0"/>
          </a:effectRef>
          <a:fontRef idx="minor"/>
        </p:style>
      </p:sp>
      <p:sp>
        <p:nvSpPr>
          <p:cNvPr id="52" name="CustomShape 8"/>
          <p:cNvSpPr/>
          <p:nvPr/>
        </p:nvSpPr>
        <p:spPr>
          <a:xfrm>
            <a:off x="8532000" y="6516000"/>
            <a:ext cx="672840" cy="20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fld id="{15FA14CA-A24B-44BF-9DB2-F8EB3E6121C9}" type="slidenum">
              <a:rPr lang="fr-FR" sz="800" b="1" strike="noStrike" spc="-1">
                <a:solidFill>
                  <a:srgbClr val="3069AE"/>
                </a:solidFill>
                <a:latin typeface="Arial"/>
                <a:ea typeface="MS PGothic"/>
              </a:rPr>
              <a:t>‹N°›</a:t>
            </a:fld>
            <a:endParaRPr lang="fr-FR" sz="800" b="0" strike="noStrike" spc="-1">
              <a:latin typeface="Arial"/>
            </a:endParaRPr>
          </a:p>
        </p:txBody>
      </p:sp>
      <p:sp>
        <p:nvSpPr>
          <p:cNvPr id="53" name="CustomShape 9"/>
          <p:cNvSpPr/>
          <p:nvPr/>
        </p:nvSpPr>
        <p:spPr>
          <a:xfrm>
            <a:off x="3605400" y="6417720"/>
            <a:ext cx="2275560" cy="2714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200" b="0" strike="noStrike" spc="-1">
                <a:solidFill>
                  <a:srgbClr val="808080"/>
                </a:solidFill>
                <a:latin typeface="Arial"/>
                <a:ea typeface="DejaVu Sans"/>
              </a:rPr>
              <a:t> </a:t>
            </a:r>
            <a:r>
              <a:rPr lang="fr-FR" sz="1100" b="0" strike="noStrike" spc="-1">
                <a:solidFill>
                  <a:srgbClr val="808080"/>
                </a:solidFill>
                <a:latin typeface="Arial"/>
                <a:ea typeface="DejaVu Sans"/>
              </a:rPr>
              <a:t>Présentation aux organisations syndicales</a:t>
            </a:r>
            <a:endParaRPr lang="fr-FR" sz="1100" b="0" strike="noStrike" spc="-1">
              <a:latin typeface="Arial"/>
            </a:endParaRPr>
          </a:p>
        </p:txBody>
      </p:sp>
      <p:sp>
        <p:nvSpPr>
          <p:cNvPr id="54" name="PlaceHolder 10"/>
          <p:cNvSpPr>
            <a:spLocks noGrp="1"/>
          </p:cNvSpPr>
          <p:nvPr>
            <p:ph type="title"/>
          </p:nvPr>
        </p:nvSpPr>
        <p:spPr>
          <a:xfrm>
            <a:off x="457200" y="273600"/>
            <a:ext cx="8229240" cy="1144800"/>
          </a:xfrm>
          <a:prstGeom prst="rect">
            <a:avLst/>
          </a:prstGeom>
        </p:spPr>
        <p:txBody>
          <a:bodyPr lIns="0" tIns="0" rIns="0" bIns="0" anchor="ctr"/>
          <a:lstStyle/>
          <a:p>
            <a:r>
              <a:rPr lang="fr-FR" sz="1800" b="0" strike="noStrike" spc="-1">
                <a:solidFill>
                  <a:srgbClr val="000000"/>
                </a:solidFill>
                <a:latin typeface="Arial"/>
              </a:rPr>
              <a:t>Cliquez pour éditer le format du texte-titre</a:t>
            </a:r>
          </a:p>
        </p:txBody>
      </p:sp>
      <p:sp>
        <p:nvSpPr>
          <p:cNvPr id="55" name="PlaceHolder 11"/>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2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20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 name="CustomShape 1" hidden="1"/>
          <p:cNvSpPr/>
          <p:nvPr/>
        </p:nvSpPr>
        <p:spPr>
          <a:xfrm>
            <a:off x="0" y="0"/>
            <a:ext cx="9142200" cy="718920"/>
          </a:xfrm>
          <a:prstGeom prst="rect">
            <a:avLst/>
          </a:prstGeom>
          <a:gradFill>
            <a:gsLst>
              <a:gs pos="0">
                <a:schemeClr val="accent1">
                  <a:lumMod val="50000"/>
                </a:schemeClr>
              </a:gs>
              <a:gs pos="100000">
                <a:schemeClr val="accent1"/>
              </a:gs>
            </a:gsLst>
            <a:lin ang="8100000"/>
          </a:gradFill>
          <a:ln>
            <a:noFill/>
          </a:ln>
        </p:spPr>
        <p:style>
          <a:lnRef idx="2">
            <a:schemeClr val="accent1">
              <a:shade val="50000"/>
            </a:schemeClr>
          </a:lnRef>
          <a:fillRef idx="1">
            <a:schemeClr val="accent1"/>
          </a:fillRef>
          <a:effectRef idx="0">
            <a:schemeClr val="accent1"/>
          </a:effectRef>
          <a:fontRef idx="minor"/>
        </p:style>
      </p:sp>
      <p:pic>
        <p:nvPicPr>
          <p:cNvPr id="93" name="Picture 2"/>
          <p:cNvPicPr/>
          <p:nvPr/>
        </p:nvPicPr>
        <p:blipFill>
          <a:blip r:embed="rId14"/>
          <a:stretch/>
        </p:blipFill>
        <p:spPr>
          <a:xfrm>
            <a:off x="623880" y="68400"/>
            <a:ext cx="863280" cy="585720"/>
          </a:xfrm>
          <a:prstGeom prst="rect">
            <a:avLst/>
          </a:prstGeom>
          <a:ln>
            <a:noFill/>
          </a:ln>
        </p:spPr>
      </p:pic>
      <p:sp>
        <p:nvSpPr>
          <p:cNvPr id="94" name="CustomShape 2" hidden="1"/>
          <p:cNvSpPr/>
          <p:nvPr/>
        </p:nvSpPr>
        <p:spPr>
          <a:xfrm>
            <a:off x="1951200" y="166680"/>
            <a:ext cx="2378880" cy="3938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600" b="0" strike="noStrike" spc="-1">
                <a:solidFill>
                  <a:srgbClr val="DDE8F6"/>
                </a:solidFill>
                <a:latin typeface="Arial"/>
                <a:ea typeface="MS PGothic"/>
              </a:rPr>
              <a:t>Ministère de la </a:t>
            </a:r>
            <a:r>
              <a:rPr lang="fr-FR" sz="2000" b="0" strike="noStrike" spc="-1">
                <a:solidFill>
                  <a:srgbClr val="DDE8F6"/>
                </a:solidFill>
                <a:latin typeface="Arial"/>
                <a:ea typeface="MS PGothic"/>
              </a:rPr>
              <a:t>Culture</a:t>
            </a:r>
            <a:endParaRPr lang="fr-FR" sz="2000" b="0" strike="noStrike" spc="-1">
              <a:latin typeface="Arial"/>
            </a:endParaRPr>
          </a:p>
        </p:txBody>
      </p:sp>
      <p:sp>
        <p:nvSpPr>
          <p:cNvPr id="95" name="CustomShape 3"/>
          <p:cNvSpPr/>
          <p:nvPr/>
        </p:nvSpPr>
        <p:spPr>
          <a:xfrm>
            <a:off x="8705880" y="6442200"/>
            <a:ext cx="303120" cy="304560"/>
          </a:xfrm>
          <a:prstGeom prst="ellipse">
            <a:avLst/>
          </a:prstGeom>
          <a:solidFill>
            <a:schemeClr val="accent1">
              <a:lumMod val="20000"/>
              <a:lumOff val="80000"/>
            </a:schemeClr>
          </a:solidFill>
          <a:ln>
            <a:solidFill>
              <a:srgbClr val="FFFFFF"/>
            </a:solidFill>
          </a:ln>
        </p:spPr>
        <p:style>
          <a:lnRef idx="0">
            <a:scrgbClr r="0" g="0" b="0"/>
          </a:lnRef>
          <a:fillRef idx="0">
            <a:scrgbClr r="0" g="0" b="0"/>
          </a:fillRef>
          <a:effectRef idx="0">
            <a:scrgbClr r="0" g="0" b="0"/>
          </a:effectRef>
          <a:fontRef idx="minor"/>
        </p:style>
      </p:sp>
      <p:sp>
        <p:nvSpPr>
          <p:cNvPr id="96" name="CustomShape 4"/>
          <p:cNvSpPr/>
          <p:nvPr/>
        </p:nvSpPr>
        <p:spPr>
          <a:xfrm>
            <a:off x="8569440" y="6489720"/>
            <a:ext cx="582120" cy="210600"/>
          </a:xfrm>
          <a:prstGeom prst="rect">
            <a:avLst/>
          </a:prstGeom>
          <a:noFill/>
          <a:ln>
            <a:noFill/>
          </a:ln>
        </p:spPr>
        <p:style>
          <a:lnRef idx="0">
            <a:scrgbClr r="0" g="0" b="0"/>
          </a:lnRef>
          <a:fillRef idx="0">
            <a:scrgbClr r="0" g="0" b="0"/>
          </a:fillRef>
          <a:effectRef idx="0">
            <a:scrgbClr r="0" g="0" b="0"/>
          </a:effectRef>
          <a:fontRef idx="minor"/>
        </p:style>
      </p:sp>
      <p:sp>
        <p:nvSpPr>
          <p:cNvPr id="97" name="CustomShape 5"/>
          <p:cNvSpPr/>
          <p:nvPr/>
        </p:nvSpPr>
        <p:spPr>
          <a:xfrm>
            <a:off x="0" y="0"/>
            <a:ext cx="545040" cy="6856200"/>
          </a:xfrm>
          <a:prstGeom prst="rect">
            <a:avLst/>
          </a:prstGeom>
          <a:gradFill>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0"/>
          </a:gradFill>
          <a:ln>
            <a:noFill/>
          </a:ln>
        </p:spPr>
        <p:style>
          <a:lnRef idx="2">
            <a:schemeClr val="accent1">
              <a:shade val="50000"/>
            </a:schemeClr>
          </a:lnRef>
          <a:fillRef idx="1">
            <a:schemeClr val="accent1"/>
          </a:fillRef>
          <a:effectRef idx="0">
            <a:schemeClr val="accent1"/>
          </a:effectRef>
          <a:fontRef idx="minor"/>
        </p:style>
      </p:sp>
      <p:sp>
        <p:nvSpPr>
          <p:cNvPr id="98" name="CustomShape 6"/>
          <p:cNvSpPr/>
          <p:nvPr/>
        </p:nvSpPr>
        <p:spPr>
          <a:xfrm>
            <a:off x="546840" y="6428520"/>
            <a:ext cx="1964160" cy="25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100" b="0" strike="noStrike" spc="-1">
                <a:solidFill>
                  <a:srgbClr val="808080"/>
                </a:solidFill>
                <a:latin typeface="Arial"/>
                <a:ea typeface="MS PGothic"/>
              </a:rPr>
              <a:t>SG / SAFIG / SDAIG</a:t>
            </a:r>
            <a:endParaRPr lang="fr-FR" sz="1100" b="0" strike="noStrike" spc="-1">
              <a:latin typeface="Arial"/>
            </a:endParaRPr>
          </a:p>
        </p:txBody>
      </p:sp>
      <p:sp>
        <p:nvSpPr>
          <p:cNvPr id="99" name="CustomShape 7"/>
          <p:cNvSpPr/>
          <p:nvPr/>
        </p:nvSpPr>
        <p:spPr>
          <a:xfrm>
            <a:off x="2648880" y="6442200"/>
            <a:ext cx="2934720" cy="25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100" b="0" strike="noStrike" spc="-1">
                <a:solidFill>
                  <a:srgbClr val="808080"/>
                </a:solidFill>
                <a:latin typeface="Arial"/>
                <a:ea typeface="DejaVu Sans"/>
              </a:rPr>
              <a:t>Présentation aux organisations syndicales</a:t>
            </a:r>
            <a:endParaRPr lang="fr-FR" sz="1100" b="0" strike="noStrike" spc="-1">
              <a:latin typeface="Arial"/>
            </a:endParaRPr>
          </a:p>
        </p:txBody>
      </p:sp>
      <p:sp>
        <p:nvSpPr>
          <p:cNvPr id="100" name="PlaceHolder 8"/>
          <p:cNvSpPr>
            <a:spLocks noGrp="1"/>
          </p:cNvSpPr>
          <p:nvPr>
            <p:ph type="title"/>
          </p:nvPr>
        </p:nvSpPr>
        <p:spPr>
          <a:xfrm>
            <a:off x="457200" y="273600"/>
            <a:ext cx="8229240" cy="1144800"/>
          </a:xfrm>
          <a:prstGeom prst="rect">
            <a:avLst/>
          </a:prstGeom>
        </p:spPr>
        <p:txBody>
          <a:bodyPr lIns="0" tIns="0" rIns="0" bIns="0" anchor="ctr"/>
          <a:lstStyle/>
          <a:p>
            <a:r>
              <a:rPr lang="fr-FR" sz="1800" b="0" strike="noStrike" spc="-1">
                <a:solidFill>
                  <a:srgbClr val="000000"/>
                </a:solidFill>
                <a:latin typeface="Arial"/>
              </a:rPr>
              <a:t>Cliquez pour éditer le format du texte-titre</a:t>
            </a:r>
          </a:p>
        </p:txBody>
      </p:sp>
      <p:sp>
        <p:nvSpPr>
          <p:cNvPr id="101" name="PlaceHolder 9"/>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2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20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CustomShape 1"/>
          <p:cNvSpPr/>
          <p:nvPr/>
        </p:nvSpPr>
        <p:spPr>
          <a:xfrm>
            <a:off x="3505320" y="2281680"/>
            <a:ext cx="5140080" cy="823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3200" b="0" strike="noStrike" spc="-1">
                <a:solidFill>
                  <a:srgbClr val="002060"/>
                </a:solidFill>
                <a:latin typeface="Arial"/>
                <a:ea typeface="MS PGothic"/>
              </a:rPr>
              <a:t>Chantier AP 22</a:t>
            </a:r>
            <a:endParaRPr lang="fr-FR" sz="3200" b="0" strike="noStrike" spc="-1">
              <a:latin typeface="Arial"/>
            </a:endParaRPr>
          </a:p>
          <a:p>
            <a:pPr algn="ctr">
              <a:lnSpc>
                <a:spcPct val="100000"/>
              </a:lnSpc>
            </a:pPr>
            <a:r>
              <a:rPr lang="fr-FR" sz="3200" b="0" strike="noStrike" spc="-1">
                <a:solidFill>
                  <a:srgbClr val="002060"/>
                </a:solidFill>
                <a:latin typeface="Arial"/>
                <a:ea typeface="MS PGothic"/>
              </a:rPr>
              <a:t>Administration centrale stratège </a:t>
            </a:r>
            <a:endParaRPr lang="fr-FR" sz="3200" b="0" strike="noStrike" spc="-1">
              <a:latin typeface="Arial"/>
            </a:endParaRPr>
          </a:p>
          <a:p>
            <a:pPr algn="ctr">
              <a:lnSpc>
                <a:spcPct val="100000"/>
              </a:lnSpc>
            </a:pPr>
            <a:r>
              <a:rPr lang="fr-FR" sz="3200" b="0" strike="noStrike" spc="-1">
                <a:solidFill>
                  <a:srgbClr val="002060"/>
                </a:solidFill>
                <a:latin typeface="Arial"/>
                <a:ea typeface="MS PGothic"/>
              </a:rPr>
              <a:t>« GT logistique »</a:t>
            </a:r>
            <a:endParaRPr lang="fr-FR" sz="3200" b="0" strike="noStrike" spc="-1">
              <a:latin typeface="Arial"/>
            </a:endParaRPr>
          </a:p>
        </p:txBody>
      </p:sp>
      <p:sp>
        <p:nvSpPr>
          <p:cNvPr id="144" name="CustomShape 2"/>
          <p:cNvSpPr/>
          <p:nvPr/>
        </p:nvSpPr>
        <p:spPr>
          <a:xfrm>
            <a:off x="3244320" y="4000680"/>
            <a:ext cx="5591160" cy="181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pPr>
            <a:r>
              <a:rPr lang="fr-FR" sz="2000" b="0" strike="noStrike" spc="-1" dirty="0">
                <a:solidFill>
                  <a:srgbClr val="9ABBE3"/>
                </a:solidFill>
                <a:latin typeface="Arial"/>
                <a:ea typeface="DejaVu Sans"/>
              </a:rPr>
              <a:t>Présentation aux organisations syndicales</a:t>
            </a:r>
            <a:endParaRPr lang="fr-FR" sz="2000" b="0" strike="noStrike" spc="-1" dirty="0">
              <a:latin typeface="Arial"/>
            </a:endParaRPr>
          </a:p>
          <a:p>
            <a:pPr algn="ctr">
              <a:lnSpc>
                <a:spcPct val="100000"/>
              </a:lnSpc>
            </a:pPr>
            <a:endParaRPr lang="fr-FR" sz="2000" b="0" strike="noStrike" spc="-1" dirty="0">
              <a:latin typeface="Arial"/>
            </a:endParaRPr>
          </a:p>
          <a:p>
            <a:pPr algn="ctr">
              <a:lnSpc>
                <a:spcPct val="100000"/>
              </a:lnSpc>
            </a:pPr>
            <a:endParaRPr lang="fr-FR" sz="2000" b="0" strike="noStrike" spc="-1" dirty="0">
              <a:latin typeface="Arial"/>
            </a:endParaRPr>
          </a:p>
          <a:p>
            <a:pPr algn="ctr">
              <a:lnSpc>
                <a:spcPct val="100000"/>
              </a:lnSpc>
            </a:pPr>
            <a:endParaRPr lang="fr-FR" sz="2000" b="0" strike="noStrike" spc="-1" dirty="0">
              <a:latin typeface="Arial"/>
            </a:endParaRPr>
          </a:p>
          <a:p>
            <a:pPr algn="ctr">
              <a:lnSpc>
                <a:spcPct val="100000"/>
              </a:lnSpc>
            </a:pPr>
            <a:r>
              <a:rPr lang="fr-FR" sz="1000" b="0" strike="noStrike" spc="-1" dirty="0">
                <a:solidFill>
                  <a:srgbClr val="9ABBE3"/>
                </a:solidFill>
                <a:latin typeface="Arial"/>
                <a:ea typeface="DejaVu Sans"/>
              </a:rPr>
              <a:t>Version du </a:t>
            </a:r>
            <a:r>
              <a:rPr lang="fr-FR" sz="1000" spc="-1" dirty="0" smtClean="0">
                <a:solidFill>
                  <a:srgbClr val="9ABBE3"/>
                </a:solidFill>
                <a:latin typeface="Arial"/>
                <a:ea typeface="DejaVu Sans"/>
              </a:rPr>
              <a:t>11</a:t>
            </a:r>
            <a:r>
              <a:rPr lang="fr-FR" sz="1000" spc="-1" dirty="0" smtClean="0">
                <a:solidFill>
                  <a:srgbClr val="9ABBE3"/>
                </a:solidFill>
                <a:latin typeface="Arial"/>
                <a:ea typeface="DejaVu Sans"/>
              </a:rPr>
              <a:t> </a:t>
            </a:r>
            <a:r>
              <a:rPr lang="fr-FR" sz="1000" b="0" strike="noStrike" spc="-1" dirty="0" smtClean="0">
                <a:solidFill>
                  <a:srgbClr val="9ABBE3"/>
                </a:solidFill>
                <a:latin typeface="Arial"/>
                <a:ea typeface="DejaVu Sans"/>
              </a:rPr>
              <a:t>mars 2019</a:t>
            </a:r>
            <a:endParaRPr lang="fr-FR" sz="1000" b="0" strike="noStrike" spc="-1" dirty="0">
              <a:latin typeface="Arial"/>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withEffect">
                            <p:stCondLst>
                              <p:cond delay="0"/>
                            </p:stCondLst>
                            <p:childTnLst>
                              <p:par>
                                <p:cTn id="5" presetID="22" presetClass="entr" presetSubtype="8" fill="hold" nodeType="withEffect">
                                  <p:stCondLst>
                                    <p:cond delay="0"/>
                                  </p:stCondLst>
                                  <p:childTnLst>
                                    <p:set>
                                      <p:cBhvr>
                                        <p:cTn id="6" dur="1" fill="hold">
                                          <p:stCondLst>
                                            <p:cond delay="0"/>
                                          </p:stCondLst>
                                        </p:cTn>
                                        <p:tgtEl>
                                          <p:spTgt spid="143"/>
                                        </p:tgtEl>
                                        <p:attrNameLst>
                                          <p:attrName>style.visibility</p:attrName>
                                        </p:attrNameLst>
                                      </p:cBhvr>
                                      <p:to>
                                        <p:strVal val="visible"/>
                                      </p:to>
                                    </p:set>
                                    <p:animEffect transition="in" filter="wipe(left)">
                                      <p:cBhvr additive="repl">
                                        <p:cTn id="7" dur="500"/>
                                        <p:tgtEl>
                                          <p:spTgt spid="143"/>
                                        </p:tgtEl>
                                      </p:cBhvr>
                                    </p:animEffect>
                                  </p:childTnLst>
                                </p:cTn>
                              </p:par>
                            </p:childTnLst>
                          </p:cTn>
                        </p:par>
                        <p:par>
                          <p:cTn id="8" fill="hold" nodeType="afterEffect">
                            <p:stCondLst>
                              <p:cond delay="2650"/>
                            </p:stCondLst>
                            <p:childTnLst>
                              <p:par>
                                <p:cTn id="9" presetID="16" presetClass="entr" presetSubtype="42" fill="hold" nodeType="afterEffect">
                                  <p:stCondLst>
                                    <p:cond delay="0"/>
                                  </p:stCondLst>
                                  <p:childTnLst>
                                    <p:set>
                                      <p:cBhvr>
                                        <p:cTn id="10" dur="1" fill="hold">
                                          <p:stCondLst>
                                            <p:cond delay="0"/>
                                          </p:stCondLst>
                                        </p:cTn>
                                        <p:tgtEl>
                                          <p:spTgt spid="144">
                                            <p:txEl>
                                              <p:pRg st="0" end="42"/>
                                            </p:txEl>
                                          </p:spTgt>
                                        </p:tgtEl>
                                        <p:attrNameLst>
                                          <p:attrName>style.visibility</p:attrName>
                                        </p:attrNameLst>
                                      </p:cBhvr>
                                      <p:to>
                                        <p:strVal val="visible"/>
                                      </p:to>
                                    </p:set>
                                    <p:animEffect transition="in" filter="barn(outHorizontal)">
                                      <p:cBhvr additive="repl">
                                        <p:cTn id="11" dur="500"/>
                                        <p:tgtEl>
                                          <p:spTgt spid="144">
                                            <p:txEl>
                                              <p:pRg st="0" end="4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CustomShape 1"/>
          <p:cNvSpPr/>
          <p:nvPr/>
        </p:nvSpPr>
        <p:spPr>
          <a:xfrm>
            <a:off x="707760" y="597960"/>
            <a:ext cx="8070480" cy="600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a:solidFill>
                  <a:srgbClr val="002060"/>
                </a:solidFill>
                <a:latin typeface="Arial"/>
                <a:ea typeface="MS PGothic"/>
              </a:rPr>
              <a:t>3. Axes de travail</a:t>
            </a:r>
            <a:endParaRPr lang="fr-FR" sz="2400" b="0" strike="noStrike" spc="-1">
              <a:latin typeface="Arial"/>
            </a:endParaRPr>
          </a:p>
          <a:p>
            <a:pPr>
              <a:lnSpc>
                <a:spcPct val="100000"/>
              </a:lnSpc>
            </a:pPr>
            <a:endParaRPr lang="fr-FR" sz="2400" b="0" strike="noStrike" spc="-1">
              <a:latin typeface="Arial"/>
            </a:endParaRPr>
          </a:p>
        </p:txBody>
      </p:sp>
      <p:sp>
        <p:nvSpPr>
          <p:cNvPr id="169" name="CustomShape 2"/>
          <p:cNvSpPr/>
          <p:nvPr/>
        </p:nvSpPr>
        <p:spPr>
          <a:xfrm>
            <a:off x="632520" y="849454"/>
            <a:ext cx="8145720" cy="555134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endParaRPr lang="fr-FR" sz="1800" b="0" strike="noStrike" spc="-1" dirty="0">
              <a:latin typeface="Arial"/>
            </a:endParaRPr>
          </a:p>
          <a:p>
            <a:pPr marL="343080" indent="-340200" algn="just">
              <a:lnSpc>
                <a:spcPct val="100000"/>
              </a:lnSpc>
              <a:buClr>
                <a:srgbClr val="002060"/>
              </a:buClr>
              <a:buSzPct val="125000"/>
              <a:buFont typeface="Wingdings" charset="2"/>
              <a:buChar char=""/>
            </a:pPr>
            <a:r>
              <a:rPr lang="fr-FR" sz="2000" b="0" strike="noStrike" spc="-1" dirty="0">
                <a:solidFill>
                  <a:srgbClr val="002060"/>
                </a:solidFill>
                <a:latin typeface="Arial"/>
                <a:ea typeface="MS PGothic"/>
              </a:rPr>
              <a:t>Le groupe de travail propose donc de :</a:t>
            </a:r>
            <a:endParaRPr lang="fr-FR" sz="2000" b="0" strike="noStrike" spc="-1" dirty="0">
              <a:latin typeface="Arial"/>
            </a:endParaRPr>
          </a:p>
          <a:p>
            <a:pPr algn="just">
              <a:lnSpc>
                <a:spcPct val="100000"/>
              </a:lnSpc>
            </a:pPr>
            <a:endParaRPr lang="fr-FR" sz="2000" b="0" strike="noStrike" spc="-1" dirty="0">
              <a:latin typeface="Arial"/>
            </a:endParaRPr>
          </a:p>
          <a:p>
            <a:pPr marL="1143000" lvl="2" indent="-225720" algn="just">
              <a:lnSpc>
                <a:spcPct val="100000"/>
              </a:lnSpc>
              <a:buClr>
                <a:srgbClr val="000000"/>
              </a:buClr>
              <a:buFont typeface="Arial"/>
              <a:buChar char="•"/>
            </a:pPr>
            <a:r>
              <a:rPr lang="fr-FR" sz="1600" b="0" strike="noStrike" spc="-1" dirty="0">
                <a:solidFill>
                  <a:srgbClr val="000000"/>
                </a:solidFill>
                <a:latin typeface="Arial"/>
                <a:ea typeface="MS PGothic"/>
              </a:rPr>
              <a:t>Regrouper au BFS les fonctions de logistique exercées dans les DG, à l’IGAC et au Bureau du Cabinet, à l’exclusion de certaines fonctions spécifiques : </a:t>
            </a:r>
            <a:endParaRPr lang="fr-FR" sz="1600" b="0" strike="noStrike" spc="-1" dirty="0">
              <a:latin typeface="Arial"/>
            </a:endParaRPr>
          </a:p>
          <a:p>
            <a:pPr marL="916920" algn="just">
              <a:lnSpc>
                <a:spcPct val="100000"/>
              </a:lnSpc>
            </a:pPr>
            <a:endParaRPr lang="fr-FR" sz="1800" b="0" strike="noStrike" spc="-1" dirty="0">
              <a:latin typeface="Arial"/>
            </a:endParaRPr>
          </a:p>
          <a:p>
            <a:pPr marL="1657800" lvl="3" indent="-283320" algn="just">
              <a:lnSpc>
                <a:spcPct val="100000"/>
              </a:lnSpc>
              <a:buClr>
                <a:srgbClr val="000000"/>
              </a:buClr>
              <a:buFont typeface="Wingdings" charset="2"/>
              <a:buChar char=""/>
            </a:pPr>
            <a:r>
              <a:rPr lang="fr-FR" sz="1400" b="0" strike="noStrike" spc="-1" dirty="0">
                <a:solidFill>
                  <a:srgbClr val="000000"/>
                </a:solidFill>
                <a:latin typeface="Arial"/>
                <a:ea typeface="MS PGothic"/>
              </a:rPr>
              <a:t>Les fonctions d’intendance et d’accueil au cabinet </a:t>
            </a:r>
            <a:r>
              <a:rPr lang="fr-FR" sz="1400" b="0" strike="noStrike" spc="-1" dirty="0" smtClean="0">
                <a:solidFill>
                  <a:srgbClr val="000000"/>
                </a:solidFill>
                <a:latin typeface="Arial"/>
                <a:ea typeface="MS PGothic"/>
              </a:rPr>
              <a:t>du Ministre</a:t>
            </a:r>
            <a:r>
              <a:rPr lang="fr-FR" sz="1400" b="0" strike="noStrike" spc="-1" dirty="0">
                <a:solidFill>
                  <a:srgbClr val="000000"/>
                </a:solidFill>
                <a:latin typeface="Arial"/>
                <a:ea typeface="MS PGothic"/>
              </a:rPr>
              <a:t>,</a:t>
            </a:r>
            <a:endParaRPr lang="fr-FR" sz="1400" b="0" strike="noStrike" spc="-1" dirty="0">
              <a:latin typeface="Arial"/>
            </a:endParaRPr>
          </a:p>
          <a:p>
            <a:pPr marL="1657800" lvl="3" indent="-283320" algn="just">
              <a:lnSpc>
                <a:spcPct val="100000"/>
              </a:lnSpc>
              <a:buClr>
                <a:srgbClr val="000000"/>
              </a:buClr>
              <a:buFont typeface="Wingdings" charset="2"/>
              <a:buChar char=""/>
            </a:pPr>
            <a:r>
              <a:rPr lang="fr-FR" sz="1400" b="0" strike="noStrike" spc="-1" dirty="0">
                <a:solidFill>
                  <a:srgbClr val="000000"/>
                </a:solidFill>
                <a:latin typeface="Arial"/>
                <a:ea typeface="MS PGothic"/>
              </a:rPr>
              <a:t>Les chauffeurs </a:t>
            </a:r>
            <a:r>
              <a:rPr lang="fr-FR" sz="1400" b="0" strike="noStrike" spc="-1" dirty="0" smtClean="0">
                <a:solidFill>
                  <a:srgbClr val="000000"/>
                </a:solidFill>
                <a:latin typeface="Arial"/>
                <a:ea typeface="MS PGothic"/>
              </a:rPr>
              <a:t>du Ministre </a:t>
            </a:r>
            <a:r>
              <a:rPr lang="fr-FR" sz="1400" b="0" strike="noStrike" spc="-1" dirty="0">
                <a:solidFill>
                  <a:srgbClr val="000000"/>
                </a:solidFill>
                <a:latin typeface="Arial"/>
                <a:ea typeface="MS PGothic"/>
              </a:rPr>
              <a:t>et de la directrice de cabinet qui obéissent à des sujétions particulières,</a:t>
            </a:r>
            <a:endParaRPr lang="fr-FR" sz="1400" b="0" strike="noStrike" spc="-1" dirty="0">
              <a:latin typeface="Arial"/>
            </a:endParaRPr>
          </a:p>
          <a:p>
            <a:pPr marL="1657800" lvl="3" indent="-283320" algn="just">
              <a:lnSpc>
                <a:spcPct val="100000"/>
              </a:lnSpc>
              <a:buClr>
                <a:srgbClr val="000000"/>
              </a:buClr>
              <a:buFont typeface="Wingdings" charset="2"/>
              <a:buChar char=""/>
            </a:pPr>
            <a:r>
              <a:rPr lang="fr-FR" sz="1400" b="0" strike="noStrike" spc="-1" dirty="0">
                <a:solidFill>
                  <a:srgbClr val="000000"/>
                </a:solidFill>
                <a:latin typeface="Arial"/>
                <a:ea typeface="MS PGothic"/>
              </a:rPr>
              <a:t>Les agents de la régie des œuvres au SMF.</a:t>
            </a:r>
            <a:endParaRPr lang="fr-FR" sz="1400" b="0" strike="noStrike" spc="-1" dirty="0">
              <a:latin typeface="Arial"/>
            </a:endParaRPr>
          </a:p>
          <a:p>
            <a:pPr algn="just">
              <a:lnSpc>
                <a:spcPct val="100000"/>
              </a:lnSpc>
            </a:pPr>
            <a:endParaRPr lang="fr-FR" sz="1600" b="0" strike="noStrike" spc="-1" dirty="0">
              <a:latin typeface="Arial"/>
            </a:endParaRPr>
          </a:p>
          <a:p>
            <a:pPr marL="1660230" lvl="3" indent="-285750" algn="just">
              <a:lnSpc>
                <a:spcPct val="100000"/>
              </a:lnSpc>
              <a:buClr>
                <a:srgbClr val="000000"/>
              </a:buClr>
              <a:buFont typeface="Wingdings" panose="05000000000000000000" pitchFamily="2" charset="2"/>
              <a:buChar char="Ø"/>
            </a:pPr>
            <a:r>
              <a:rPr lang="fr-FR" sz="1600" b="0" strike="noStrike" spc="-1" dirty="0">
                <a:solidFill>
                  <a:srgbClr val="000000"/>
                </a:solidFill>
                <a:latin typeface="Arial"/>
                <a:ea typeface="MS PGothic"/>
              </a:rPr>
              <a:t>Ce qui représente 25 </a:t>
            </a:r>
            <a:r>
              <a:rPr lang="fr-FR" sz="1600" b="0" strike="noStrike" spc="-1" dirty="0" smtClean="0">
                <a:solidFill>
                  <a:srgbClr val="000000"/>
                </a:solidFill>
                <a:latin typeface="Arial"/>
                <a:ea typeface="MS PGothic"/>
              </a:rPr>
              <a:t>agents</a:t>
            </a:r>
          </a:p>
          <a:p>
            <a:pPr marL="1660230" lvl="3" indent="-285750" algn="just">
              <a:lnSpc>
                <a:spcPct val="100000"/>
              </a:lnSpc>
              <a:buClr>
                <a:srgbClr val="000000"/>
              </a:buClr>
              <a:buFont typeface="Wingdings" panose="05000000000000000000" pitchFamily="2" charset="2"/>
              <a:buChar char="Ø"/>
            </a:pPr>
            <a:endParaRPr lang="fr-FR" sz="1600" b="0" strike="noStrike" spc="-1" dirty="0" smtClean="0">
              <a:latin typeface="Arial"/>
            </a:endParaRPr>
          </a:p>
          <a:p>
            <a:pPr marL="1201320" lvl="2" indent="-284040" algn="just">
              <a:lnSpc>
                <a:spcPct val="150000"/>
              </a:lnSpc>
              <a:buClr>
                <a:srgbClr val="000000"/>
              </a:buClr>
              <a:buFont typeface="Arial"/>
              <a:buChar char="•"/>
            </a:pPr>
            <a:r>
              <a:rPr lang="fr-FR" sz="1600" b="0" strike="noStrike" spc="-1" dirty="0" smtClean="0">
                <a:solidFill>
                  <a:srgbClr val="000000"/>
                </a:solidFill>
                <a:latin typeface="Arial"/>
                <a:ea typeface="MS PGothic"/>
              </a:rPr>
              <a:t>Accompagner le projet CAMUS</a:t>
            </a:r>
            <a:endParaRPr lang="fr-FR" sz="1600" b="0" strike="noStrike" spc="-1" dirty="0" smtClean="0">
              <a:latin typeface="Arial"/>
            </a:endParaRPr>
          </a:p>
          <a:p>
            <a:pPr marL="1660230" lvl="3" indent="-285750" algn="just">
              <a:lnSpc>
                <a:spcPct val="100000"/>
              </a:lnSpc>
              <a:buClr>
                <a:srgbClr val="000000"/>
              </a:buClr>
              <a:buFont typeface="Wingdings" panose="05000000000000000000" pitchFamily="2" charset="2"/>
              <a:buChar char=""/>
            </a:pPr>
            <a:r>
              <a:rPr lang="fr-FR" sz="1400" b="0" strike="noStrike" spc="-1" dirty="0" smtClean="0">
                <a:solidFill>
                  <a:srgbClr val="000000"/>
                </a:solidFill>
                <a:latin typeface="Arial"/>
                <a:ea typeface="MS PGothic"/>
              </a:rPr>
              <a:t>Les </a:t>
            </a:r>
            <a:r>
              <a:rPr lang="fr-FR" sz="1400" b="0" strike="noStrike" spc="-1" dirty="0">
                <a:solidFill>
                  <a:srgbClr val="000000"/>
                </a:solidFill>
                <a:latin typeface="Arial"/>
                <a:ea typeface="MS PGothic"/>
              </a:rPr>
              <a:t>deux agents de l’antenne BFS au fort de Saint-Cyr rejoindront la MAP</a:t>
            </a:r>
            <a:endParaRPr lang="fr-FR" sz="1400" b="0" strike="noStrike" spc="-1" dirty="0">
              <a:latin typeface="Arial"/>
            </a:endParaRPr>
          </a:p>
          <a:p>
            <a:pPr marL="1660230" lvl="3" indent="-285750" algn="just">
              <a:lnSpc>
                <a:spcPct val="100000"/>
              </a:lnSpc>
              <a:buClr>
                <a:srgbClr val="000000"/>
              </a:buClr>
              <a:buFont typeface="Wingdings" panose="05000000000000000000" pitchFamily="2" charset="2"/>
              <a:buChar char=""/>
            </a:pPr>
            <a:r>
              <a:rPr lang="fr-FR" sz="1400" b="0" strike="noStrike" spc="-1" dirty="0">
                <a:solidFill>
                  <a:srgbClr val="000000"/>
                </a:solidFill>
                <a:latin typeface="Arial"/>
                <a:ea typeface="MS PGothic"/>
              </a:rPr>
              <a:t>Une antenne logistique BFS sera créée au Quadrilatère des </a:t>
            </a:r>
            <a:r>
              <a:rPr lang="fr-FR" sz="1400" b="0" strike="noStrike" spc="-1" dirty="0" smtClean="0">
                <a:solidFill>
                  <a:srgbClr val="000000"/>
                </a:solidFill>
                <a:latin typeface="Arial"/>
                <a:ea typeface="MS PGothic"/>
              </a:rPr>
              <a:t>archives</a:t>
            </a:r>
          </a:p>
          <a:p>
            <a:pPr marL="1658520" lvl="3" indent="-284040" algn="just">
              <a:lnSpc>
                <a:spcPct val="100000"/>
              </a:lnSpc>
              <a:buClr>
                <a:srgbClr val="000000"/>
              </a:buClr>
              <a:buFont typeface="Wingdings" charset="2"/>
              <a:buChar char=""/>
            </a:pPr>
            <a:endParaRPr lang="fr-FR" sz="1600" spc="-1" dirty="0">
              <a:solidFill>
                <a:srgbClr val="000000"/>
              </a:solidFill>
              <a:latin typeface="Arial"/>
              <a:ea typeface="MS PGothic"/>
            </a:endParaRPr>
          </a:p>
          <a:p>
            <a:pPr marL="1203030" lvl="2" indent="-285750" algn="just">
              <a:buClr>
                <a:srgbClr val="000000"/>
              </a:buClr>
              <a:buFont typeface="Arial" panose="020B0604020202020204" pitchFamily="34" charset="0"/>
              <a:buChar char="•"/>
            </a:pPr>
            <a:r>
              <a:rPr lang="fr-FR" sz="1600" spc="-1" dirty="0">
                <a:solidFill>
                  <a:srgbClr val="000000"/>
                </a:solidFill>
                <a:ea typeface="MS PGothic"/>
              </a:rPr>
              <a:t>Adapter l’organisation du BFS à cette nouvelle ambition en créant une cellule administrative et financière transverse, un pôle logistique qui sera chargé de l’animation et du pilotage de ces fonctions, en complément du pôle bâtiments </a:t>
            </a:r>
            <a:r>
              <a:rPr lang="fr-FR" sz="1600" spc="-1" dirty="0" smtClean="0">
                <a:solidFill>
                  <a:srgbClr val="000000"/>
                </a:solidFill>
                <a:ea typeface="MS PGothic"/>
              </a:rPr>
              <a:t>et du </a:t>
            </a:r>
            <a:r>
              <a:rPr lang="fr-FR" sz="1600" spc="-1" dirty="0">
                <a:solidFill>
                  <a:srgbClr val="000000"/>
                </a:solidFill>
                <a:ea typeface="MS PGothic"/>
              </a:rPr>
              <a:t>pôle sécurité et </a:t>
            </a:r>
            <a:r>
              <a:rPr lang="fr-FR" sz="1600" spc="-1" dirty="0" smtClean="0">
                <a:solidFill>
                  <a:srgbClr val="000000"/>
                </a:solidFill>
                <a:ea typeface="MS PGothic"/>
              </a:rPr>
              <a:t>sûreté.</a:t>
            </a:r>
            <a:endParaRPr lang="fr-FR" sz="1600" spc="-1" dirty="0"/>
          </a:p>
          <a:p>
            <a:pPr marL="1658520" lvl="3" indent="-284040" algn="just">
              <a:lnSpc>
                <a:spcPct val="100000"/>
              </a:lnSpc>
              <a:buClr>
                <a:srgbClr val="000000"/>
              </a:buClr>
              <a:buFont typeface="Wingdings" charset="2"/>
              <a:buChar char=""/>
            </a:pPr>
            <a:endParaRPr lang="fr-FR" sz="1600" b="0" strike="noStrike" spc="-1" dirty="0">
              <a:latin typeface="Arial"/>
            </a:endParaRPr>
          </a:p>
          <a:p>
            <a:pPr algn="just">
              <a:lnSpc>
                <a:spcPct val="200000"/>
              </a:lnSpc>
            </a:pPr>
            <a:endParaRPr lang="fr-FR" sz="1600" b="0" strike="noStrike" spc="-1" dirty="0">
              <a:latin typeface="Arial"/>
            </a:endParaRPr>
          </a:p>
          <a:p>
            <a:pPr algn="just">
              <a:lnSpc>
                <a:spcPct val="100000"/>
              </a:lnSpc>
            </a:pPr>
            <a:endParaRPr lang="fr-FR" sz="1600" b="0" strike="noStrike" spc="-1" dirty="0">
              <a:latin typeface="Arial"/>
            </a:endParaRPr>
          </a:p>
          <a:p>
            <a:pPr algn="just">
              <a:lnSpc>
                <a:spcPct val="100000"/>
              </a:lnSpc>
            </a:pPr>
            <a:endParaRPr lang="fr-FR" sz="1600" b="0" strike="noStrike" spc="-1" dirty="0">
              <a:latin typeface="Arial"/>
            </a:endParaRPr>
          </a:p>
          <a:p>
            <a:pPr marL="914760" algn="just">
              <a:lnSpc>
                <a:spcPct val="100000"/>
              </a:lnSpc>
            </a:pPr>
            <a:endParaRPr lang="fr-FR" sz="1600" b="0" strike="noStrike" spc="-1" dirty="0">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CustomShape 1"/>
          <p:cNvSpPr/>
          <p:nvPr/>
        </p:nvSpPr>
        <p:spPr>
          <a:xfrm>
            <a:off x="707760" y="509040"/>
            <a:ext cx="8071560" cy="610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a:solidFill>
                  <a:srgbClr val="002060"/>
                </a:solidFill>
                <a:latin typeface="Arial"/>
                <a:ea typeface="MS PGothic"/>
              </a:rPr>
              <a:t>4. Scénario d’évolution </a:t>
            </a:r>
            <a:r>
              <a:rPr lang="fr-FR" sz="1600" b="1" strike="noStrike" spc="-1">
                <a:solidFill>
                  <a:srgbClr val="002060"/>
                </a:solidFill>
                <a:latin typeface="Arial"/>
                <a:ea typeface="MS PGothic"/>
              </a:rPr>
              <a:t>(PP)</a:t>
            </a:r>
            <a:endParaRPr lang="fr-FR" sz="1600" b="0" strike="noStrike" spc="-1">
              <a:latin typeface="Arial"/>
            </a:endParaRPr>
          </a:p>
        </p:txBody>
      </p:sp>
      <p:sp>
        <p:nvSpPr>
          <p:cNvPr id="171" name="CustomShape 2"/>
          <p:cNvSpPr/>
          <p:nvPr/>
        </p:nvSpPr>
        <p:spPr>
          <a:xfrm>
            <a:off x="1019520" y="1235880"/>
            <a:ext cx="7847280" cy="5141160"/>
          </a:xfrm>
          <a:prstGeom prst="rect">
            <a:avLst/>
          </a:prstGeom>
          <a:noFill/>
          <a:ln>
            <a:noFill/>
          </a:ln>
          <a:scene3d>
            <a:camera prst="perspectiveContrastingRightFacing"/>
            <a:lightRig rig="threePt" dir="t"/>
          </a:scene3d>
        </p:spPr>
        <p:style>
          <a:lnRef idx="0">
            <a:scrgbClr r="0" g="0" b="0"/>
          </a:lnRef>
          <a:fillRef idx="0">
            <a:scrgbClr r="0" g="0" b="0"/>
          </a:fillRef>
          <a:effectRef idx="0">
            <a:scrgbClr r="0" g="0" b="0"/>
          </a:effectRef>
          <a:fontRef idx="minor"/>
        </p:style>
        <p:txBody>
          <a:bodyPr lIns="90000" tIns="45000" rIns="90000" bIns="45000"/>
          <a:lstStyle/>
          <a:p>
            <a:pPr marL="360" algn="just">
              <a:lnSpc>
                <a:spcPct val="100000"/>
              </a:lnSpc>
            </a:pPr>
            <a:endParaRPr lang="fr-FR" sz="1800" b="0" strike="noStrike" spc="-1">
              <a:latin typeface="Arial"/>
            </a:endParaRPr>
          </a:p>
          <a:p>
            <a:pPr marL="360" algn="just">
              <a:lnSpc>
                <a:spcPct val="100000"/>
              </a:lnSpc>
            </a:pPr>
            <a:endParaRPr lang="fr-FR" sz="1800" b="0" strike="noStrike" spc="-1">
              <a:latin typeface="Arial"/>
            </a:endParaRPr>
          </a:p>
          <a:p>
            <a:pPr marL="360" algn="just">
              <a:lnSpc>
                <a:spcPct val="100000"/>
              </a:lnSpc>
            </a:pPr>
            <a:endParaRPr lang="fr-FR" sz="1800" b="0" strike="noStrike" spc="-1">
              <a:latin typeface="Arial"/>
            </a:endParaRPr>
          </a:p>
        </p:txBody>
      </p:sp>
      <p:graphicFrame>
        <p:nvGraphicFramePr>
          <p:cNvPr id="172" name="Table 3"/>
          <p:cNvGraphicFramePr/>
          <p:nvPr/>
        </p:nvGraphicFramePr>
        <p:xfrm>
          <a:off x="756720" y="914400"/>
          <a:ext cx="7974720" cy="5538360"/>
        </p:xfrm>
        <a:graphic>
          <a:graphicData uri="http://schemas.openxmlformats.org/drawingml/2006/table">
            <a:tbl>
              <a:tblPr/>
              <a:tblGrid>
                <a:gridCol w="3648240">
                  <a:extLst>
                    <a:ext uri="{9D8B030D-6E8A-4147-A177-3AD203B41FA5}">
                      <a16:colId xmlns:a16="http://schemas.microsoft.com/office/drawing/2014/main" val="20000"/>
                    </a:ext>
                  </a:extLst>
                </a:gridCol>
                <a:gridCol w="1423080">
                  <a:extLst>
                    <a:ext uri="{9D8B030D-6E8A-4147-A177-3AD203B41FA5}">
                      <a16:colId xmlns:a16="http://schemas.microsoft.com/office/drawing/2014/main" val="20001"/>
                    </a:ext>
                  </a:extLst>
                </a:gridCol>
                <a:gridCol w="1438920">
                  <a:extLst>
                    <a:ext uri="{9D8B030D-6E8A-4147-A177-3AD203B41FA5}">
                      <a16:colId xmlns:a16="http://schemas.microsoft.com/office/drawing/2014/main" val="20002"/>
                    </a:ext>
                  </a:extLst>
                </a:gridCol>
                <a:gridCol w="1464480">
                  <a:extLst>
                    <a:ext uri="{9D8B030D-6E8A-4147-A177-3AD203B41FA5}">
                      <a16:colId xmlns:a16="http://schemas.microsoft.com/office/drawing/2014/main" val="20003"/>
                    </a:ext>
                  </a:extLst>
                </a:gridCol>
              </a:tblGrid>
              <a:tr h="357480">
                <a:tc>
                  <a:txBody>
                    <a:bodyPr/>
                    <a:lstStyle/>
                    <a:p>
                      <a:endParaRPr lang="fr-FR"/>
                    </a:p>
                  </a:txBody>
                  <a:tcPr>
                    <a:lnL w="12240">
                      <a:solidFill>
                        <a:srgbClr val="FFFFFF"/>
                      </a:solidFill>
                    </a:lnL>
                    <a:lnR w="12240">
                      <a:solidFill>
                        <a:srgbClr val="FFFFFF"/>
                      </a:solidFill>
                    </a:lnR>
                    <a:lnT w="12240">
                      <a:solidFill>
                        <a:srgbClr val="FFFFFF"/>
                      </a:solidFill>
                    </a:lnT>
                    <a:lnB w="38160">
                      <a:solidFill>
                        <a:srgbClr val="FFFFFF"/>
                      </a:solidFill>
                    </a:lnB>
                    <a:solidFill>
                      <a:srgbClr val="FFFFFF"/>
                    </a:solidFill>
                  </a:tcPr>
                </a:tc>
                <a:tc gridSpan="2">
                  <a:txBody>
                    <a:bodyPr/>
                    <a:lstStyle/>
                    <a:p>
                      <a:pPr algn="ctr">
                        <a:lnSpc>
                          <a:spcPct val="100000"/>
                        </a:lnSpc>
                      </a:pPr>
                      <a:r>
                        <a:rPr lang="fr-FR" sz="1400" b="1" strike="noStrike" spc="-1">
                          <a:solidFill>
                            <a:srgbClr val="FFFFFF"/>
                          </a:solidFill>
                          <a:latin typeface="Arial"/>
                          <a:ea typeface="DejaVu Sans"/>
                        </a:rPr>
                        <a:t>Etape 1</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78ED1"/>
                    </a:solidFill>
                  </a:tcPr>
                </a:tc>
                <a:tc hMerge="1">
                  <a:txBody>
                    <a:bodyPr/>
                    <a:lstStyle/>
                    <a:p>
                      <a:endParaRPr lang="fr-FR"/>
                    </a:p>
                  </a:txBody>
                  <a:tcPr>
                    <a:solidFill>
                      <a:srgbClr val="729FCF"/>
                    </a:solidFill>
                  </a:tcPr>
                </a:tc>
                <a:tc>
                  <a:txBody>
                    <a:bodyPr/>
                    <a:lstStyle/>
                    <a:p>
                      <a:pPr algn="ctr">
                        <a:lnSpc>
                          <a:spcPct val="100000"/>
                        </a:lnSpc>
                      </a:pPr>
                      <a:r>
                        <a:rPr lang="fr-FR" sz="1400" b="1" strike="noStrike" spc="-1">
                          <a:solidFill>
                            <a:srgbClr val="FFFFFF"/>
                          </a:solidFill>
                          <a:latin typeface="Arial"/>
                          <a:ea typeface="DejaVu Sans"/>
                        </a:rPr>
                        <a:t>Etape 2</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78ED1"/>
                    </a:solidFill>
                  </a:tcPr>
                </a:tc>
                <a:extLst>
                  <a:ext uri="{0D108BD9-81ED-4DB2-BD59-A6C34878D82A}">
                    <a16:rowId xmlns:a16="http://schemas.microsoft.com/office/drawing/2014/main" val="10000"/>
                  </a:ext>
                </a:extLst>
              </a:tr>
              <a:tr h="539640">
                <a:tc>
                  <a:txBody>
                    <a:bodyPr/>
                    <a:lstStyle/>
                    <a:p>
                      <a:pPr>
                        <a:lnSpc>
                          <a:spcPct val="100000"/>
                        </a:lnSpc>
                      </a:pPr>
                      <a:r>
                        <a:rPr lang="fr-FR" sz="1400" b="1" strike="noStrike" spc="-1">
                          <a:solidFill>
                            <a:srgbClr val="FFFFFF"/>
                          </a:solidFill>
                          <a:latin typeface="Arial"/>
                          <a:ea typeface="DejaVu Sans"/>
                        </a:rPr>
                        <a:t>Fonctions</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38160">
                      <a:solidFill>
                        <a:srgbClr val="FFFFFF"/>
                      </a:solidFill>
                    </a:lnB>
                    <a:solidFill>
                      <a:srgbClr val="578ED1"/>
                    </a:solidFill>
                  </a:tcPr>
                </a:tc>
                <a:tc>
                  <a:txBody>
                    <a:bodyPr/>
                    <a:lstStyle/>
                    <a:p>
                      <a:pPr algn="ctr">
                        <a:lnSpc>
                          <a:spcPct val="100000"/>
                        </a:lnSpc>
                      </a:pPr>
                      <a:r>
                        <a:rPr lang="fr-FR" sz="1400" b="0" strike="noStrike" spc="-1">
                          <a:solidFill>
                            <a:srgbClr val="FFFFFF"/>
                          </a:solidFill>
                          <a:latin typeface="Arial"/>
                          <a:ea typeface="DejaVu Sans"/>
                        </a:rPr>
                        <a:t>Fonctions regroupées</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38160">
                      <a:solidFill>
                        <a:srgbClr val="FFFFFF"/>
                      </a:solidFill>
                    </a:lnB>
                    <a:solidFill>
                      <a:srgbClr val="578ED1"/>
                    </a:solidFill>
                  </a:tcPr>
                </a:tc>
                <a:tc>
                  <a:txBody>
                    <a:bodyPr/>
                    <a:lstStyle/>
                    <a:p>
                      <a:pPr algn="ctr">
                        <a:lnSpc>
                          <a:spcPct val="100000"/>
                        </a:lnSpc>
                      </a:pPr>
                      <a:r>
                        <a:rPr lang="fr-FR" sz="1400" b="0" strike="noStrike" spc="-1">
                          <a:solidFill>
                            <a:srgbClr val="FFFFFF"/>
                          </a:solidFill>
                          <a:latin typeface="Arial"/>
                          <a:ea typeface="DejaVu Sans"/>
                        </a:rPr>
                        <a:t>Fonctions non regroupées *</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38160">
                      <a:solidFill>
                        <a:srgbClr val="FFFFFF"/>
                      </a:solidFill>
                    </a:lnB>
                    <a:solidFill>
                      <a:srgbClr val="578ED1"/>
                    </a:solidFill>
                  </a:tcPr>
                </a:tc>
                <a:tc>
                  <a:txBody>
                    <a:bodyPr/>
                    <a:lstStyle/>
                    <a:p>
                      <a:pPr algn="ctr">
                        <a:lnSpc>
                          <a:spcPct val="100000"/>
                        </a:lnSpc>
                      </a:pPr>
                      <a:r>
                        <a:rPr lang="fr-FR" sz="1400" b="0" strike="noStrike" spc="-1">
                          <a:solidFill>
                            <a:srgbClr val="FFFFFF"/>
                          </a:solidFill>
                          <a:latin typeface="Arial"/>
                          <a:ea typeface="DejaVu Sans"/>
                        </a:rPr>
                        <a:t>Site de Saint-Cyr &gt;&gt; MAP</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38160">
                      <a:solidFill>
                        <a:srgbClr val="FFFFFF"/>
                      </a:solidFill>
                    </a:lnB>
                    <a:solidFill>
                      <a:srgbClr val="578ED1"/>
                    </a:solidFill>
                  </a:tcPr>
                </a:tc>
                <a:extLst>
                  <a:ext uri="{0D108BD9-81ED-4DB2-BD59-A6C34878D82A}">
                    <a16:rowId xmlns:a16="http://schemas.microsoft.com/office/drawing/2014/main" val="10001"/>
                  </a:ext>
                </a:extLst>
              </a:tr>
              <a:tr h="357480">
                <a:tc>
                  <a:txBody>
                    <a:bodyPr/>
                    <a:lstStyle/>
                    <a:p>
                      <a:pPr>
                        <a:lnSpc>
                          <a:spcPct val="100000"/>
                        </a:lnSpc>
                      </a:pPr>
                      <a:r>
                        <a:rPr lang="fr-FR" sz="1200" b="0" strike="noStrike" spc="-1">
                          <a:solidFill>
                            <a:srgbClr val="000000"/>
                          </a:solidFill>
                          <a:latin typeface="Arial"/>
                          <a:ea typeface="DejaVu Sans"/>
                        </a:rPr>
                        <a:t>Responsable logistique</a:t>
                      </a:r>
                      <a:endParaRPr lang="fr-FR" sz="12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6</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2</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D1DAED"/>
                    </a:solidFill>
                  </a:tcPr>
                </a:tc>
                <a:tc>
                  <a:txBody>
                    <a:bodyPr/>
                    <a:lstStyle/>
                    <a:p>
                      <a:endParaRPr lang="fr-FR"/>
                    </a:p>
                  </a:txBody>
                  <a:tcPr>
                    <a:lnL w="12240">
                      <a:solidFill>
                        <a:srgbClr val="FFFFFF"/>
                      </a:solidFill>
                    </a:lnL>
                    <a:lnR w="12240">
                      <a:solidFill>
                        <a:srgbClr val="FFFFFF"/>
                      </a:solidFill>
                    </a:lnR>
                    <a:lnT w="38160">
                      <a:solidFill>
                        <a:srgbClr val="FFFFFF"/>
                      </a:solidFill>
                    </a:lnT>
                    <a:lnB w="12240">
                      <a:solidFill>
                        <a:srgbClr val="FFFFFF"/>
                      </a:solidFill>
                    </a:lnB>
                    <a:solidFill>
                      <a:srgbClr val="D1DAED"/>
                    </a:solidFill>
                  </a:tcPr>
                </a:tc>
                <a:extLst>
                  <a:ext uri="{0D108BD9-81ED-4DB2-BD59-A6C34878D82A}">
                    <a16:rowId xmlns:a16="http://schemas.microsoft.com/office/drawing/2014/main" val="10002"/>
                  </a:ext>
                </a:extLst>
              </a:tr>
              <a:tr h="357480">
                <a:tc>
                  <a:txBody>
                    <a:bodyPr/>
                    <a:lstStyle/>
                    <a:p>
                      <a:pPr>
                        <a:lnSpc>
                          <a:spcPct val="100000"/>
                        </a:lnSpc>
                      </a:pPr>
                      <a:r>
                        <a:rPr lang="fr-FR" sz="1200" b="0" strike="noStrike" spc="-1">
                          <a:solidFill>
                            <a:srgbClr val="000000"/>
                          </a:solidFill>
                          <a:latin typeface="Arial"/>
                          <a:ea typeface="DejaVu Sans"/>
                        </a:rPr>
                        <a:t>Agent d’accueil physique</a:t>
                      </a:r>
                      <a:endParaRPr lang="fr-FR" sz="12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9</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1</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extLst>
                  <a:ext uri="{0D108BD9-81ED-4DB2-BD59-A6C34878D82A}">
                    <a16:rowId xmlns:a16="http://schemas.microsoft.com/office/drawing/2014/main" val="10003"/>
                  </a:ext>
                </a:extLst>
              </a:tr>
              <a:tr h="357480">
                <a:tc>
                  <a:txBody>
                    <a:bodyPr/>
                    <a:lstStyle/>
                    <a:p>
                      <a:pPr>
                        <a:lnSpc>
                          <a:spcPct val="100000"/>
                        </a:lnSpc>
                      </a:pPr>
                      <a:r>
                        <a:rPr lang="fr-FR" sz="1200" b="0" strike="noStrike" spc="-1">
                          <a:solidFill>
                            <a:srgbClr val="000000"/>
                          </a:solidFill>
                          <a:latin typeface="Arial"/>
                          <a:ea typeface="DejaVu Sans"/>
                        </a:rPr>
                        <a:t>Agent d’accueil téléphonique</a:t>
                      </a:r>
                      <a:endParaRPr lang="fr-FR" sz="12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3</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extLst>
                  <a:ext uri="{0D108BD9-81ED-4DB2-BD59-A6C34878D82A}">
                    <a16:rowId xmlns:a16="http://schemas.microsoft.com/office/drawing/2014/main" val="10004"/>
                  </a:ext>
                </a:extLst>
              </a:tr>
              <a:tr h="357480">
                <a:tc>
                  <a:txBody>
                    <a:bodyPr/>
                    <a:lstStyle/>
                    <a:p>
                      <a:pPr>
                        <a:lnSpc>
                          <a:spcPct val="100000"/>
                        </a:lnSpc>
                      </a:pPr>
                      <a:r>
                        <a:rPr lang="fr-FR" sz="1200" b="0" strike="noStrike" spc="-1">
                          <a:solidFill>
                            <a:srgbClr val="000000"/>
                          </a:solidFill>
                          <a:latin typeface="Arial"/>
                          <a:ea typeface="DejaVu Sans"/>
                        </a:rPr>
                        <a:t>Agent de réception et d’orientation des demandes</a:t>
                      </a:r>
                      <a:endParaRPr lang="fr-FR" sz="12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3</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extLst>
                  <a:ext uri="{0D108BD9-81ED-4DB2-BD59-A6C34878D82A}">
                    <a16:rowId xmlns:a16="http://schemas.microsoft.com/office/drawing/2014/main" val="10005"/>
                  </a:ext>
                </a:extLst>
              </a:tr>
              <a:tr h="297720">
                <a:tc>
                  <a:txBody>
                    <a:bodyPr/>
                    <a:lstStyle/>
                    <a:p>
                      <a:pPr>
                        <a:lnSpc>
                          <a:spcPct val="100000"/>
                        </a:lnSpc>
                      </a:pPr>
                      <a:r>
                        <a:rPr lang="fr-FR" sz="1200" b="0" strike="noStrike" spc="-1">
                          <a:solidFill>
                            <a:srgbClr val="000000"/>
                          </a:solidFill>
                          <a:latin typeface="Arial"/>
                          <a:ea typeface="DejaVu Sans"/>
                        </a:rPr>
                        <a:t>Agent de logistique et de manutention</a:t>
                      </a:r>
                      <a:endParaRPr lang="fr-FR" sz="12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14</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5</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2</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extLst>
                  <a:ext uri="{0D108BD9-81ED-4DB2-BD59-A6C34878D82A}">
                    <a16:rowId xmlns:a16="http://schemas.microsoft.com/office/drawing/2014/main" val="10006"/>
                  </a:ext>
                </a:extLst>
              </a:tr>
              <a:tr h="357480">
                <a:tc>
                  <a:txBody>
                    <a:bodyPr/>
                    <a:lstStyle/>
                    <a:p>
                      <a:pPr>
                        <a:lnSpc>
                          <a:spcPct val="100000"/>
                        </a:lnSpc>
                      </a:pPr>
                      <a:r>
                        <a:rPr lang="fr-FR" sz="1200" b="0" strike="noStrike" spc="-1">
                          <a:solidFill>
                            <a:srgbClr val="000000"/>
                          </a:solidFill>
                          <a:latin typeface="Arial"/>
                          <a:ea typeface="DejaVu Sans"/>
                        </a:rPr>
                        <a:t>Gestionnaire de courrier</a:t>
                      </a:r>
                      <a:endParaRPr lang="fr-FR" sz="12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5</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2</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extLst>
                  <a:ext uri="{0D108BD9-81ED-4DB2-BD59-A6C34878D82A}">
                    <a16:rowId xmlns:a16="http://schemas.microsoft.com/office/drawing/2014/main" val="10007"/>
                  </a:ext>
                </a:extLst>
              </a:tr>
              <a:tr h="357480">
                <a:tc>
                  <a:txBody>
                    <a:bodyPr/>
                    <a:lstStyle/>
                    <a:p>
                      <a:pPr>
                        <a:lnSpc>
                          <a:spcPct val="100000"/>
                        </a:lnSpc>
                      </a:pPr>
                      <a:r>
                        <a:rPr lang="fr-FR" sz="1200" b="0" strike="noStrike" spc="-1">
                          <a:solidFill>
                            <a:srgbClr val="000000"/>
                          </a:solidFill>
                          <a:latin typeface="Arial"/>
                          <a:ea typeface="DejaVu Sans"/>
                        </a:rPr>
                        <a:t>Agent de reprographie</a:t>
                      </a:r>
                      <a:endParaRPr lang="fr-FR" sz="12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2</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extLst>
                  <a:ext uri="{0D108BD9-81ED-4DB2-BD59-A6C34878D82A}">
                    <a16:rowId xmlns:a16="http://schemas.microsoft.com/office/drawing/2014/main" val="10008"/>
                  </a:ext>
                </a:extLst>
              </a:tr>
              <a:tr h="357480">
                <a:tc>
                  <a:txBody>
                    <a:bodyPr/>
                    <a:lstStyle/>
                    <a:p>
                      <a:pPr>
                        <a:lnSpc>
                          <a:spcPct val="100000"/>
                        </a:lnSpc>
                      </a:pPr>
                      <a:r>
                        <a:rPr lang="fr-FR" sz="1200" b="0" strike="noStrike" spc="-1">
                          <a:solidFill>
                            <a:srgbClr val="000000"/>
                          </a:solidFill>
                          <a:latin typeface="Arial"/>
                          <a:ea typeface="DejaVu Sans"/>
                        </a:rPr>
                        <a:t>Agent de ménage</a:t>
                      </a:r>
                      <a:endParaRPr lang="fr-FR" sz="12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2</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extLst>
                  <a:ext uri="{0D108BD9-81ED-4DB2-BD59-A6C34878D82A}">
                    <a16:rowId xmlns:a16="http://schemas.microsoft.com/office/drawing/2014/main" val="10009"/>
                  </a:ext>
                </a:extLst>
              </a:tr>
              <a:tr h="357480">
                <a:tc>
                  <a:txBody>
                    <a:bodyPr/>
                    <a:lstStyle/>
                    <a:p>
                      <a:pPr>
                        <a:lnSpc>
                          <a:spcPct val="100000"/>
                        </a:lnSpc>
                      </a:pPr>
                      <a:r>
                        <a:rPr lang="fr-FR" sz="1200" b="0" strike="noStrike" spc="-1">
                          <a:solidFill>
                            <a:srgbClr val="000000"/>
                          </a:solidFill>
                          <a:latin typeface="Arial"/>
                          <a:ea typeface="DejaVu Sans"/>
                        </a:rPr>
                        <a:t>Conducteur</a:t>
                      </a:r>
                      <a:endParaRPr lang="fr-FR" sz="12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11</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4</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extLst>
                  <a:ext uri="{0D108BD9-81ED-4DB2-BD59-A6C34878D82A}">
                    <a16:rowId xmlns:a16="http://schemas.microsoft.com/office/drawing/2014/main" val="10010"/>
                  </a:ext>
                </a:extLst>
              </a:tr>
              <a:tr h="357480">
                <a:tc>
                  <a:txBody>
                    <a:bodyPr/>
                    <a:lstStyle/>
                    <a:p>
                      <a:pPr>
                        <a:lnSpc>
                          <a:spcPct val="100000"/>
                        </a:lnSpc>
                      </a:pPr>
                      <a:r>
                        <a:rPr lang="fr-FR" sz="1200" b="0" strike="noStrike" spc="-1">
                          <a:solidFill>
                            <a:srgbClr val="000000"/>
                          </a:solidFill>
                          <a:latin typeface="Arial"/>
                          <a:ea typeface="DejaVu Sans"/>
                        </a:rPr>
                        <a:t>Gestionnaire du parc automobile</a:t>
                      </a:r>
                      <a:endParaRPr lang="fr-FR" sz="12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3</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extLst>
                  <a:ext uri="{0D108BD9-81ED-4DB2-BD59-A6C34878D82A}">
                    <a16:rowId xmlns:a16="http://schemas.microsoft.com/office/drawing/2014/main" val="10011"/>
                  </a:ext>
                </a:extLst>
              </a:tr>
              <a:tr h="357480">
                <a:tc>
                  <a:txBody>
                    <a:bodyPr/>
                    <a:lstStyle/>
                    <a:p>
                      <a:pPr>
                        <a:lnSpc>
                          <a:spcPct val="100000"/>
                        </a:lnSpc>
                      </a:pPr>
                      <a:r>
                        <a:rPr lang="fr-FR" sz="1200" b="0" strike="noStrike" spc="-1">
                          <a:solidFill>
                            <a:srgbClr val="000000"/>
                          </a:solidFill>
                          <a:latin typeface="Arial"/>
                          <a:ea typeface="DejaVu Sans"/>
                        </a:rPr>
                        <a:t>Intendant</a:t>
                      </a:r>
                      <a:endParaRPr lang="fr-FR" sz="12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1</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extLst>
                  <a:ext uri="{0D108BD9-81ED-4DB2-BD59-A6C34878D82A}">
                    <a16:rowId xmlns:a16="http://schemas.microsoft.com/office/drawing/2014/main" val="10012"/>
                  </a:ext>
                </a:extLst>
              </a:tr>
              <a:tr h="357480">
                <a:tc>
                  <a:txBody>
                    <a:bodyPr/>
                    <a:lstStyle/>
                    <a:p>
                      <a:pPr>
                        <a:lnSpc>
                          <a:spcPct val="100000"/>
                        </a:lnSpc>
                      </a:pPr>
                      <a:r>
                        <a:rPr lang="fr-FR" sz="1200" b="0" strike="noStrike" spc="-1">
                          <a:solidFill>
                            <a:srgbClr val="000000"/>
                          </a:solidFill>
                          <a:latin typeface="Arial"/>
                          <a:ea typeface="DejaVu Sans"/>
                        </a:rPr>
                        <a:t>Cuisinier</a:t>
                      </a:r>
                      <a:endParaRPr lang="fr-FR" sz="12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4</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extLst>
                  <a:ext uri="{0D108BD9-81ED-4DB2-BD59-A6C34878D82A}">
                    <a16:rowId xmlns:a16="http://schemas.microsoft.com/office/drawing/2014/main" val="10013"/>
                  </a:ext>
                </a:extLst>
              </a:tr>
              <a:tr h="297720">
                <a:tc>
                  <a:txBody>
                    <a:bodyPr/>
                    <a:lstStyle/>
                    <a:p>
                      <a:pPr>
                        <a:lnSpc>
                          <a:spcPct val="100000"/>
                        </a:lnSpc>
                      </a:pPr>
                      <a:r>
                        <a:rPr lang="fr-FR" sz="1400" b="1" strike="noStrike" spc="-1">
                          <a:solidFill>
                            <a:srgbClr val="FFFFFF"/>
                          </a:solidFill>
                          <a:latin typeface="Arial"/>
                          <a:ea typeface="DejaVu Sans"/>
                        </a:rPr>
                        <a:t>TOTAL</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tc>
                  <a:txBody>
                    <a:bodyPr/>
                    <a:lstStyle/>
                    <a:p>
                      <a:pPr algn="ctr">
                        <a:lnSpc>
                          <a:spcPct val="100000"/>
                        </a:lnSpc>
                      </a:pPr>
                      <a:r>
                        <a:rPr lang="fr-FR" sz="1400" b="1" strike="noStrike" spc="-1">
                          <a:solidFill>
                            <a:srgbClr val="FFFFFF"/>
                          </a:solidFill>
                          <a:latin typeface="Arial"/>
                          <a:ea typeface="DejaVu Sans"/>
                        </a:rPr>
                        <a:t>58 **</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tc>
                  <a:txBody>
                    <a:bodyPr/>
                    <a:lstStyle/>
                    <a:p>
                      <a:pPr algn="ctr">
                        <a:lnSpc>
                          <a:spcPct val="100000"/>
                        </a:lnSpc>
                      </a:pPr>
                      <a:r>
                        <a:rPr lang="fr-FR" sz="1400" b="1" strike="noStrike" spc="-1">
                          <a:solidFill>
                            <a:srgbClr val="FFFFFF"/>
                          </a:solidFill>
                          <a:latin typeface="Arial"/>
                          <a:ea typeface="DejaVu Sans"/>
                        </a:rPr>
                        <a:t>19</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tc>
                  <a:txBody>
                    <a:bodyPr/>
                    <a:lstStyle/>
                    <a:p>
                      <a:pPr algn="ctr">
                        <a:lnSpc>
                          <a:spcPct val="100000"/>
                        </a:lnSpc>
                      </a:pPr>
                      <a:r>
                        <a:rPr lang="fr-FR" sz="1400" b="1" strike="noStrike" spc="-1">
                          <a:solidFill>
                            <a:srgbClr val="FFFFFF"/>
                          </a:solidFill>
                          <a:latin typeface="Arial"/>
                          <a:ea typeface="DejaVu Sans"/>
                        </a:rPr>
                        <a:t>2</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extLst>
                  <a:ext uri="{0D108BD9-81ED-4DB2-BD59-A6C34878D82A}">
                    <a16:rowId xmlns:a16="http://schemas.microsoft.com/office/drawing/2014/main" val="10014"/>
                  </a:ext>
                </a:extLst>
              </a:tr>
            </a:tbl>
          </a:graphicData>
        </a:graphic>
      </p:graphicFrame>
      <p:sp>
        <p:nvSpPr>
          <p:cNvPr id="173" name="CustomShape 4"/>
          <p:cNvSpPr/>
          <p:nvPr/>
        </p:nvSpPr>
        <p:spPr>
          <a:xfrm>
            <a:off x="1397880" y="151560"/>
            <a:ext cx="7674840" cy="4924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050" b="1" strike="noStrike" spc="-1">
                <a:solidFill>
                  <a:srgbClr val="002060"/>
                </a:solidFill>
                <a:latin typeface="Arial"/>
                <a:ea typeface="DejaVu Sans"/>
              </a:rPr>
              <a:t>* Les agents effectuant moins de 50% de leur temps de travail sur la logistique restent dans les DG d’affectation (4 PP)</a:t>
            </a:r>
            <a:endParaRPr lang="fr-FR" sz="1050" b="0" strike="noStrike" spc="-1">
              <a:latin typeface="Arial"/>
            </a:endParaRPr>
          </a:p>
          <a:p>
            <a:pPr>
              <a:lnSpc>
                <a:spcPct val="100000"/>
              </a:lnSpc>
            </a:pPr>
            <a:r>
              <a:rPr lang="fr-FR" sz="1050" b="1" strike="noStrike" spc="-1">
                <a:solidFill>
                  <a:srgbClr val="002060"/>
                </a:solidFill>
                <a:latin typeface="Arial"/>
                <a:ea typeface="DejaVu Sans"/>
              </a:rPr>
              <a:t>** Les 58 agents regroupés au BFS comprennent 33 agents déjà affectés + 25 agents transférés</a:t>
            </a:r>
            <a:endParaRPr lang="fr-FR" sz="1050" b="0" strike="noStrike"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CustomShape 1"/>
          <p:cNvSpPr/>
          <p:nvPr/>
        </p:nvSpPr>
        <p:spPr>
          <a:xfrm>
            <a:off x="707760" y="509040"/>
            <a:ext cx="8159040" cy="610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a:solidFill>
                  <a:srgbClr val="002060"/>
                </a:solidFill>
                <a:latin typeface="Arial"/>
                <a:ea typeface="MS PGothic"/>
              </a:rPr>
              <a:t>4. Scénario d’évolution : affectation actuelle des 25 agents regroupés au BFS (PP)</a:t>
            </a:r>
            <a:endParaRPr lang="fr-FR" sz="2400" b="0" strike="noStrike" spc="-1">
              <a:latin typeface="Arial"/>
            </a:endParaRPr>
          </a:p>
        </p:txBody>
      </p:sp>
      <p:sp>
        <p:nvSpPr>
          <p:cNvPr id="175" name="CustomShape 2"/>
          <p:cNvSpPr/>
          <p:nvPr/>
        </p:nvSpPr>
        <p:spPr>
          <a:xfrm>
            <a:off x="1221480" y="1341360"/>
            <a:ext cx="7847280" cy="5141160"/>
          </a:xfrm>
          <a:prstGeom prst="rect">
            <a:avLst/>
          </a:prstGeom>
          <a:noFill/>
          <a:ln>
            <a:noFill/>
          </a:ln>
          <a:scene3d>
            <a:camera prst="perspectiveContrastingRightFacing"/>
            <a:lightRig rig="threePt" dir="t"/>
          </a:scene3d>
        </p:spPr>
        <p:style>
          <a:lnRef idx="0">
            <a:scrgbClr r="0" g="0" b="0"/>
          </a:lnRef>
          <a:fillRef idx="0">
            <a:scrgbClr r="0" g="0" b="0"/>
          </a:fillRef>
          <a:effectRef idx="0">
            <a:scrgbClr r="0" g="0" b="0"/>
          </a:effectRef>
          <a:fontRef idx="minor"/>
        </p:style>
        <p:txBody>
          <a:bodyPr lIns="90000" tIns="45000" rIns="90000" bIns="45000"/>
          <a:lstStyle/>
          <a:p>
            <a:pPr marL="360" algn="just">
              <a:lnSpc>
                <a:spcPct val="100000"/>
              </a:lnSpc>
            </a:pPr>
            <a:endParaRPr lang="fr-FR" sz="1800" b="0" strike="noStrike" spc="-1">
              <a:latin typeface="Arial"/>
            </a:endParaRPr>
          </a:p>
          <a:p>
            <a:pPr marL="360" algn="just">
              <a:lnSpc>
                <a:spcPct val="100000"/>
              </a:lnSpc>
            </a:pPr>
            <a:endParaRPr lang="fr-FR" sz="1800" b="0" strike="noStrike" spc="-1">
              <a:latin typeface="Arial"/>
            </a:endParaRPr>
          </a:p>
          <a:p>
            <a:pPr marL="360" algn="just">
              <a:lnSpc>
                <a:spcPct val="100000"/>
              </a:lnSpc>
            </a:pPr>
            <a:endParaRPr lang="fr-FR" sz="1800" b="0" strike="noStrike" spc="-1">
              <a:latin typeface="Arial"/>
            </a:endParaRPr>
          </a:p>
        </p:txBody>
      </p:sp>
      <p:graphicFrame>
        <p:nvGraphicFramePr>
          <p:cNvPr id="176" name="Table 3"/>
          <p:cNvGraphicFramePr/>
          <p:nvPr/>
        </p:nvGraphicFramePr>
        <p:xfrm>
          <a:off x="707760" y="1617480"/>
          <a:ext cx="8022600" cy="3154680"/>
        </p:xfrm>
        <a:graphic>
          <a:graphicData uri="http://schemas.openxmlformats.org/drawingml/2006/table">
            <a:tbl>
              <a:tblPr/>
              <a:tblGrid>
                <a:gridCol w="1797840">
                  <a:extLst>
                    <a:ext uri="{9D8B030D-6E8A-4147-A177-3AD203B41FA5}">
                      <a16:colId xmlns:a16="http://schemas.microsoft.com/office/drawing/2014/main" val="20000"/>
                    </a:ext>
                  </a:extLst>
                </a:gridCol>
                <a:gridCol w="642960">
                  <a:extLst>
                    <a:ext uri="{9D8B030D-6E8A-4147-A177-3AD203B41FA5}">
                      <a16:colId xmlns:a16="http://schemas.microsoft.com/office/drawing/2014/main" val="20001"/>
                    </a:ext>
                  </a:extLst>
                </a:gridCol>
                <a:gridCol w="580320">
                  <a:extLst>
                    <a:ext uri="{9D8B030D-6E8A-4147-A177-3AD203B41FA5}">
                      <a16:colId xmlns:a16="http://schemas.microsoft.com/office/drawing/2014/main" val="20002"/>
                    </a:ext>
                  </a:extLst>
                </a:gridCol>
                <a:gridCol w="858600">
                  <a:extLst>
                    <a:ext uri="{9D8B030D-6E8A-4147-A177-3AD203B41FA5}">
                      <a16:colId xmlns:a16="http://schemas.microsoft.com/office/drawing/2014/main" val="20003"/>
                    </a:ext>
                  </a:extLst>
                </a:gridCol>
                <a:gridCol w="890280">
                  <a:extLst>
                    <a:ext uri="{9D8B030D-6E8A-4147-A177-3AD203B41FA5}">
                      <a16:colId xmlns:a16="http://schemas.microsoft.com/office/drawing/2014/main" val="20004"/>
                    </a:ext>
                  </a:extLst>
                </a:gridCol>
                <a:gridCol w="868320">
                  <a:extLst>
                    <a:ext uri="{9D8B030D-6E8A-4147-A177-3AD203B41FA5}">
                      <a16:colId xmlns:a16="http://schemas.microsoft.com/office/drawing/2014/main" val="20005"/>
                    </a:ext>
                  </a:extLst>
                </a:gridCol>
                <a:gridCol w="758880">
                  <a:extLst>
                    <a:ext uri="{9D8B030D-6E8A-4147-A177-3AD203B41FA5}">
                      <a16:colId xmlns:a16="http://schemas.microsoft.com/office/drawing/2014/main" val="20006"/>
                    </a:ext>
                  </a:extLst>
                </a:gridCol>
                <a:gridCol w="868680">
                  <a:extLst>
                    <a:ext uri="{9D8B030D-6E8A-4147-A177-3AD203B41FA5}">
                      <a16:colId xmlns:a16="http://schemas.microsoft.com/office/drawing/2014/main" val="20007"/>
                    </a:ext>
                  </a:extLst>
                </a:gridCol>
                <a:gridCol w="756720">
                  <a:extLst>
                    <a:ext uri="{9D8B030D-6E8A-4147-A177-3AD203B41FA5}">
                      <a16:colId xmlns:a16="http://schemas.microsoft.com/office/drawing/2014/main" val="20008"/>
                    </a:ext>
                  </a:extLst>
                </a:gridCol>
              </a:tblGrid>
              <a:tr h="558360">
                <a:tc>
                  <a:txBody>
                    <a:bodyPr/>
                    <a:lstStyle/>
                    <a:p>
                      <a:pPr>
                        <a:lnSpc>
                          <a:spcPct val="100000"/>
                        </a:lnSpc>
                      </a:pPr>
                      <a:r>
                        <a:rPr lang="fr-FR" sz="1400" b="1" strike="noStrike" spc="-1">
                          <a:solidFill>
                            <a:srgbClr val="FFFFFF"/>
                          </a:solidFill>
                          <a:latin typeface="Arial"/>
                          <a:ea typeface="DejaVu Sans"/>
                        </a:rPr>
                        <a:t>Fonctions</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38160">
                      <a:solidFill>
                        <a:srgbClr val="FFFFFF"/>
                      </a:solidFill>
                    </a:lnB>
                    <a:solidFill>
                      <a:srgbClr val="FFFFFF"/>
                    </a:solidFill>
                  </a:tcPr>
                </a:tc>
                <a:tc>
                  <a:txBody>
                    <a:bodyPr/>
                    <a:lstStyle/>
                    <a:p>
                      <a:pPr algn="ctr">
                        <a:lnSpc>
                          <a:spcPct val="100000"/>
                        </a:lnSpc>
                      </a:pPr>
                      <a:r>
                        <a:rPr lang="fr-FR" sz="1100" b="0" strike="noStrike" spc="-1">
                          <a:solidFill>
                            <a:srgbClr val="FFFFFF"/>
                          </a:solidFill>
                          <a:latin typeface="Arial"/>
                          <a:ea typeface="DejaVu Sans"/>
                        </a:rPr>
                        <a:t>Valois BDC</a:t>
                      </a:r>
                      <a:endParaRPr lang="fr-FR" sz="1100" b="0" strike="noStrike" spc="-1">
                        <a:latin typeface="Arial"/>
                      </a:endParaRPr>
                    </a:p>
                  </a:txBody>
                  <a:tcPr>
                    <a:lnL w="12240">
                      <a:solidFill>
                        <a:srgbClr val="FFFFFF"/>
                      </a:solidFill>
                    </a:lnL>
                    <a:lnR w="12240">
                      <a:solidFill>
                        <a:srgbClr val="FFFFFF"/>
                      </a:solidFill>
                    </a:lnR>
                    <a:lnT w="38160">
                      <a:solidFill>
                        <a:srgbClr val="FFFFFF"/>
                      </a:solidFill>
                    </a:lnT>
                    <a:lnB w="38160">
                      <a:solidFill>
                        <a:srgbClr val="FFFFFF"/>
                      </a:solidFill>
                    </a:lnB>
                    <a:solidFill>
                      <a:srgbClr val="578ED1"/>
                    </a:solidFill>
                  </a:tcPr>
                </a:tc>
                <a:tc>
                  <a:txBody>
                    <a:bodyPr/>
                    <a:lstStyle/>
                    <a:p>
                      <a:pPr algn="ctr">
                        <a:lnSpc>
                          <a:spcPct val="100000"/>
                        </a:lnSpc>
                      </a:pPr>
                      <a:r>
                        <a:rPr lang="fr-FR" sz="1100" b="0" strike="noStrike" spc="-1">
                          <a:solidFill>
                            <a:srgbClr val="FFFFFF"/>
                          </a:solidFill>
                          <a:latin typeface="Arial"/>
                          <a:ea typeface="DejaVu Sans"/>
                        </a:rPr>
                        <a:t>Valois IGAC</a:t>
                      </a:r>
                      <a:endParaRPr lang="fr-FR" sz="1100" b="0" strike="noStrike" spc="-1">
                        <a:latin typeface="Arial"/>
                      </a:endParaRPr>
                    </a:p>
                  </a:txBody>
                  <a:tcPr>
                    <a:lnL w="12240">
                      <a:solidFill>
                        <a:srgbClr val="FFFFFF"/>
                      </a:solidFill>
                    </a:lnL>
                    <a:lnR w="12240">
                      <a:solidFill>
                        <a:srgbClr val="FFFFFF"/>
                      </a:solidFill>
                    </a:lnR>
                    <a:lnT w="38160">
                      <a:solidFill>
                        <a:srgbClr val="FFFFFF"/>
                      </a:solidFill>
                    </a:lnT>
                    <a:lnB w="38160">
                      <a:solidFill>
                        <a:srgbClr val="FFFFFF"/>
                      </a:solidFill>
                    </a:lnB>
                    <a:solidFill>
                      <a:srgbClr val="578ED1"/>
                    </a:solidFill>
                  </a:tcPr>
                </a:tc>
                <a:tc>
                  <a:txBody>
                    <a:bodyPr/>
                    <a:lstStyle/>
                    <a:p>
                      <a:pPr algn="ctr">
                        <a:lnSpc>
                          <a:spcPct val="100000"/>
                        </a:lnSpc>
                      </a:pPr>
                      <a:r>
                        <a:rPr lang="fr-FR" sz="1100" b="0" strike="noStrike" spc="-1">
                          <a:solidFill>
                            <a:srgbClr val="FFFFFF"/>
                          </a:solidFill>
                          <a:latin typeface="Arial"/>
                          <a:ea typeface="DejaVu Sans"/>
                        </a:rPr>
                        <a:t>Pyramides DGP-SMF</a:t>
                      </a:r>
                      <a:endParaRPr lang="fr-FR" sz="1100" b="0" strike="noStrike" spc="-1">
                        <a:latin typeface="Arial"/>
                      </a:endParaRPr>
                    </a:p>
                  </a:txBody>
                  <a:tcPr>
                    <a:lnL w="12240">
                      <a:solidFill>
                        <a:srgbClr val="FFFFFF"/>
                      </a:solidFill>
                    </a:lnL>
                    <a:lnR w="12240">
                      <a:solidFill>
                        <a:srgbClr val="FFFFFF"/>
                      </a:solidFill>
                    </a:lnR>
                    <a:lnT w="38160">
                      <a:solidFill>
                        <a:srgbClr val="FFFFFF"/>
                      </a:solidFill>
                    </a:lnT>
                    <a:lnB w="38160">
                      <a:solidFill>
                        <a:srgbClr val="FFFFFF"/>
                      </a:solidFill>
                    </a:lnB>
                    <a:solidFill>
                      <a:srgbClr val="578ED1"/>
                    </a:solidFill>
                  </a:tcPr>
                </a:tc>
                <a:tc>
                  <a:txBody>
                    <a:bodyPr/>
                    <a:lstStyle/>
                    <a:p>
                      <a:pPr algn="ctr">
                        <a:lnSpc>
                          <a:spcPct val="100000"/>
                        </a:lnSpc>
                      </a:pPr>
                      <a:r>
                        <a:rPr lang="fr-FR" sz="1100" b="0" strike="noStrike" spc="-1">
                          <a:solidFill>
                            <a:srgbClr val="FFFFFF"/>
                          </a:solidFill>
                          <a:latin typeface="Arial"/>
                          <a:ea typeface="DejaVu Sans"/>
                        </a:rPr>
                        <a:t>QA </a:t>
                      </a:r>
                      <a:endParaRPr lang="fr-FR" sz="1100" b="0" strike="noStrike" spc="-1">
                        <a:latin typeface="Arial"/>
                      </a:endParaRPr>
                    </a:p>
                    <a:p>
                      <a:pPr algn="ctr">
                        <a:lnSpc>
                          <a:spcPct val="100000"/>
                        </a:lnSpc>
                      </a:pPr>
                      <a:r>
                        <a:rPr lang="fr-FR" sz="1100" b="0" strike="noStrike" spc="-1">
                          <a:solidFill>
                            <a:srgbClr val="FFFFFF"/>
                          </a:solidFill>
                          <a:latin typeface="Arial"/>
                          <a:ea typeface="DejaVu Sans"/>
                        </a:rPr>
                        <a:t>DGP-SIAF</a:t>
                      </a:r>
                      <a:endParaRPr lang="fr-FR" sz="1100" b="0" strike="noStrike" spc="-1">
                        <a:latin typeface="Arial"/>
                      </a:endParaRPr>
                    </a:p>
                  </a:txBody>
                  <a:tcPr>
                    <a:lnL w="12240">
                      <a:solidFill>
                        <a:srgbClr val="FFFFFF"/>
                      </a:solidFill>
                    </a:lnL>
                    <a:lnR w="12240">
                      <a:solidFill>
                        <a:srgbClr val="FFFFFF"/>
                      </a:solidFill>
                    </a:lnR>
                    <a:lnT w="38160">
                      <a:solidFill>
                        <a:srgbClr val="FFFFFF"/>
                      </a:solidFill>
                    </a:lnT>
                    <a:lnB w="38160">
                      <a:solidFill>
                        <a:srgbClr val="FFFFFF"/>
                      </a:solidFill>
                    </a:lnB>
                    <a:solidFill>
                      <a:srgbClr val="578ED1"/>
                    </a:solidFill>
                  </a:tcPr>
                </a:tc>
                <a:tc>
                  <a:txBody>
                    <a:bodyPr/>
                    <a:lstStyle/>
                    <a:p>
                      <a:pPr algn="ctr">
                        <a:lnSpc>
                          <a:spcPct val="100000"/>
                        </a:lnSpc>
                      </a:pPr>
                      <a:r>
                        <a:rPr lang="fr-FR" sz="1100" b="0" strike="noStrike" spc="-1">
                          <a:solidFill>
                            <a:srgbClr val="FFFFFF"/>
                          </a:solidFill>
                          <a:latin typeface="Arial"/>
                          <a:ea typeface="DejaVu Sans"/>
                        </a:rPr>
                        <a:t>Bons Enfants</a:t>
                      </a:r>
                      <a:endParaRPr lang="fr-FR" sz="1100" b="0" strike="noStrike" spc="-1">
                        <a:latin typeface="Arial"/>
                      </a:endParaRPr>
                    </a:p>
                    <a:p>
                      <a:pPr algn="ctr">
                        <a:lnSpc>
                          <a:spcPct val="100000"/>
                        </a:lnSpc>
                      </a:pPr>
                      <a:r>
                        <a:rPr lang="fr-FR" sz="1100" b="0" strike="noStrike" spc="-1">
                          <a:solidFill>
                            <a:srgbClr val="FFFFFF"/>
                          </a:solidFill>
                          <a:latin typeface="Arial"/>
                          <a:ea typeface="DejaVu Sans"/>
                        </a:rPr>
                        <a:t>DGP</a:t>
                      </a:r>
                      <a:endParaRPr lang="fr-FR" sz="1100" b="0" strike="noStrike" spc="-1">
                        <a:latin typeface="Arial"/>
                      </a:endParaRPr>
                    </a:p>
                  </a:txBody>
                  <a:tcPr>
                    <a:lnL w="12240">
                      <a:solidFill>
                        <a:srgbClr val="FFFFFF"/>
                      </a:solidFill>
                    </a:lnL>
                    <a:lnR w="12240">
                      <a:solidFill>
                        <a:srgbClr val="FFFFFF"/>
                      </a:solidFill>
                    </a:lnR>
                    <a:lnT w="38160">
                      <a:solidFill>
                        <a:srgbClr val="FFFFFF"/>
                      </a:solidFill>
                    </a:lnT>
                    <a:lnB w="38160">
                      <a:solidFill>
                        <a:srgbClr val="FFFFFF"/>
                      </a:solidFill>
                    </a:lnB>
                    <a:solidFill>
                      <a:srgbClr val="578ED1"/>
                    </a:solidFill>
                  </a:tcPr>
                </a:tc>
                <a:tc>
                  <a:txBody>
                    <a:bodyPr/>
                    <a:lstStyle/>
                    <a:p>
                      <a:pPr algn="ctr">
                        <a:lnSpc>
                          <a:spcPct val="100000"/>
                        </a:lnSpc>
                      </a:pPr>
                      <a:r>
                        <a:rPr lang="fr-FR" sz="1100" b="0" strike="noStrike" spc="-1">
                          <a:solidFill>
                            <a:srgbClr val="FFFFFF"/>
                          </a:solidFill>
                          <a:latin typeface="Arial"/>
                          <a:ea typeface="DejaVu Sans"/>
                        </a:rPr>
                        <a:t>Bons Enfants DGMIC</a:t>
                      </a:r>
                      <a:endParaRPr lang="fr-FR" sz="1100" b="0" strike="noStrike" spc="-1">
                        <a:latin typeface="Arial"/>
                      </a:endParaRPr>
                    </a:p>
                  </a:txBody>
                  <a:tcPr>
                    <a:lnL w="12240">
                      <a:solidFill>
                        <a:srgbClr val="FFFFFF"/>
                      </a:solidFill>
                    </a:lnL>
                    <a:lnR w="12240">
                      <a:solidFill>
                        <a:srgbClr val="FFFFFF"/>
                      </a:solidFill>
                    </a:lnR>
                    <a:lnT w="38160">
                      <a:solidFill>
                        <a:srgbClr val="FFFFFF"/>
                      </a:solidFill>
                    </a:lnT>
                    <a:lnB w="38160">
                      <a:solidFill>
                        <a:srgbClr val="FFFFFF"/>
                      </a:solidFill>
                    </a:lnB>
                    <a:solidFill>
                      <a:srgbClr val="578ED1"/>
                    </a:solidFill>
                  </a:tcPr>
                </a:tc>
                <a:tc>
                  <a:txBody>
                    <a:bodyPr/>
                    <a:lstStyle/>
                    <a:p>
                      <a:pPr algn="ctr">
                        <a:lnSpc>
                          <a:spcPct val="100000"/>
                        </a:lnSpc>
                      </a:pPr>
                      <a:r>
                        <a:rPr lang="fr-FR" sz="1100" b="0" strike="noStrike" spc="-1">
                          <a:solidFill>
                            <a:srgbClr val="FFFFFF"/>
                          </a:solidFill>
                          <a:latin typeface="Arial"/>
                          <a:ea typeface="DejaVu Sans"/>
                        </a:rPr>
                        <a:t>Beaubourg DGCA</a:t>
                      </a:r>
                      <a:endParaRPr lang="fr-FR" sz="1100" b="0" strike="noStrike" spc="-1">
                        <a:latin typeface="Arial"/>
                      </a:endParaRPr>
                    </a:p>
                  </a:txBody>
                  <a:tcPr>
                    <a:lnL w="12240">
                      <a:solidFill>
                        <a:srgbClr val="FFFFFF"/>
                      </a:solidFill>
                    </a:lnL>
                    <a:lnR w="12240">
                      <a:solidFill>
                        <a:srgbClr val="FFFFFF"/>
                      </a:solidFill>
                    </a:lnR>
                    <a:lnT w="38160">
                      <a:solidFill>
                        <a:srgbClr val="FFFFFF"/>
                      </a:solidFill>
                    </a:lnT>
                    <a:lnB w="38160">
                      <a:solidFill>
                        <a:srgbClr val="FFFFFF"/>
                      </a:solidFill>
                    </a:lnB>
                    <a:solidFill>
                      <a:srgbClr val="578ED1"/>
                    </a:solidFill>
                  </a:tcPr>
                </a:tc>
                <a:tc>
                  <a:txBody>
                    <a:bodyPr/>
                    <a:lstStyle/>
                    <a:p>
                      <a:pPr algn="ctr">
                        <a:lnSpc>
                          <a:spcPct val="100000"/>
                        </a:lnSpc>
                      </a:pPr>
                      <a:r>
                        <a:rPr lang="fr-FR" sz="1200" b="1" strike="noStrike" spc="-1">
                          <a:solidFill>
                            <a:srgbClr val="FFFFFF"/>
                          </a:solidFill>
                          <a:latin typeface="Arial"/>
                          <a:ea typeface="DejaVu Sans"/>
                        </a:rPr>
                        <a:t>TOTAL</a:t>
                      </a:r>
                      <a:endParaRPr lang="fr-FR" sz="1200" b="0" strike="noStrike" spc="-1">
                        <a:latin typeface="Arial"/>
                      </a:endParaRPr>
                    </a:p>
                  </a:txBody>
                  <a:tcPr>
                    <a:lnL w="12240">
                      <a:solidFill>
                        <a:srgbClr val="FFFFFF"/>
                      </a:solidFill>
                    </a:lnL>
                    <a:lnR w="12240">
                      <a:solidFill>
                        <a:srgbClr val="FFFFFF"/>
                      </a:solidFill>
                    </a:lnR>
                    <a:lnT w="38160">
                      <a:solidFill>
                        <a:srgbClr val="FFFFFF"/>
                      </a:solidFill>
                    </a:lnT>
                    <a:lnB w="38160">
                      <a:solidFill>
                        <a:srgbClr val="FFFFFF"/>
                      </a:solidFill>
                    </a:lnB>
                    <a:solidFill>
                      <a:srgbClr val="1F497D"/>
                    </a:solidFill>
                  </a:tcPr>
                </a:tc>
                <a:extLst>
                  <a:ext uri="{0D108BD9-81ED-4DB2-BD59-A6C34878D82A}">
                    <a16:rowId xmlns:a16="http://schemas.microsoft.com/office/drawing/2014/main" val="10000"/>
                  </a:ext>
                </a:extLst>
              </a:tr>
              <a:tr h="291600">
                <a:tc>
                  <a:txBody>
                    <a:bodyPr/>
                    <a:lstStyle/>
                    <a:p>
                      <a:pPr>
                        <a:lnSpc>
                          <a:spcPct val="100000"/>
                        </a:lnSpc>
                      </a:pPr>
                      <a:r>
                        <a:rPr lang="fr-FR" sz="1100" b="0" strike="noStrike" spc="-1">
                          <a:solidFill>
                            <a:srgbClr val="000000"/>
                          </a:solidFill>
                          <a:latin typeface="Arial"/>
                          <a:ea typeface="DejaVu Sans"/>
                        </a:rPr>
                        <a:t>Responsable logistique</a:t>
                      </a:r>
                      <a:endParaRPr lang="fr-FR" sz="11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D1DAED"/>
                    </a:solidFill>
                  </a:tcPr>
                </a:tc>
                <a:tc>
                  <a:txBody>
                    <a:bodyPr/>
                    <a:lstStyle/>
                    <a:p>
                      <a:endParaRPr lang="fr-FR"/>
                    </a:p>
                  </a:txBody>
                  <a:tcPr>
                    <a:lnL w="12240">
                      <a:solidFill>
                        <a:srgbClr val="FFFFFF"/>
                      </a:solidFill>
                    </a:lnL>
                    <a:lnR w="12240">
                      <a:solidFill>
                        <a:srgbClr val="FFFFFF"/>
                      </a:solidFill>
                    </a:lnR>
                    <a:lnT w="38160">
                      <a:solidFill>
                        <a:srgbClr val="FFFFFF"/>
                      </a:solidFill>
                    </a:lnT>
                    <a:lnB w="12240">
                      <a:solidFill>
                        <a:srgbClr val="FFFFFF"/>
                      </a:solidFill>
                    </a:lnB>
                    <a:solidFill>
                      <a:srgbClr val="D1DAED"/>
                    </a:solidFill>
                  </a:tcPr>
                </a:tc>
                <a:tc>
                  <a:txBody>
                    <a:bodyPr/>
                    <a:lstStyle/>
                    <a:p>
                      <a:endParaRPr lang="fr-FR"/>
                    </a:p>
                  </a:txBody>
                  <a:tcPr>
                    <a:lnL w="12240">
                      <a:solidFill>
                        <a:srgbClr val="FFFFFF"/>
                      </a:solidFill>
                    </a:lnL>
                    <a:lnR w="12240">
                      <a:solidFill>
                        <a:srgbClr val="FFFFFF"/>
                      </a:solidFill>
                    </a:lnR>
                    <a:lnT w="38160">
                      <a:solidFill>
                        <a:srgbClr val="FFFFFF"/>
                      </a:solidFill>
                    </a:lnT>
                    <a:lnB w="12240">
                      <a:solidFill>
                        <a:srgbClr val="FFFFFF"/>
                      </a:solidFill>
                    </a:lnB>
                    <a:solidFill>
                      <a:srgbClr val="D1DAED"/>
                    </a:solidFill>
                  </a:tcPr>
                </a:tc>
                <a:tc>
                  <a:txBody>
                    <a:bodyPr/>
                    <a:lstStyle/>
                    <a:p>
                      <a:pPr algn="ctr">
                        <a:lnSpc>
                          <a:spcPct val="100000"/>
                        </a:lnSpc>
                      </a:pPr>
                      <a:r>
                        <a:rPr lang="fr-FR" sz="1100" b="0" strike="noStrike" spc="-1">
                          <a:solidFill>
                            <a:srgbClr val="000000"/>
                          </a:solidFill>
                          <a:latin typeface="Arial"/>
                          <a:ea typeface="DejaVu Sans"/>
                        </a:rPr>
                        <a:t>1</a:t>
                      </a:r>
                      <a:endParaRPr lang="fr-FR" sz="11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D1DAED"/>
                    </a:solidFill>
                  </a:tcPr>
                </a:tc>
                <a:tc>
                  <a:txBody>
                    <a:bodyPr/>
                    <a:lstStyle/>
                    <a:p>
                      <a:endParaRPr lang="fr-FR"/>
                    </a:p>
                  </a:txBody>
                  <a:tcPr>
                    <a:lnL w="12240">
                      <a:solidFill>
                        <a:srgbClr val="FFFFFF"/>
                      </a:solidFill>
                    </a:lnL>
                    <a:lnR w="12240">
                      <a:solidFill>
                        <a:srgbClr val="FFFFFF"/>
                      </a:solidFill>
                    </a:lnR>
                    <a:lnT w="38160">
                      <a:solidFill>
                        <a:srgbClr val="FFFFFF"/>
                      </a:solidFill>
                    </a:lnT>
                    <a:lnB w="12240">
                      <a:solidFill>
                        <a:srgbClr val="FFFFFF"/>
                      </a:solidFill>
                    </a:lnB>
                    <a:solidFill>
                      <a:srgbClr val="D1DAED"/>
                    </a:solidFill>
                  </a:tcPr>
                </a:tc>
                <a:tc>
                  <a:txBody>
                    <a:bodyPr/>
                    <a:lstStyle/>
                    <a:p>
                      <a:endParaRPr lang="fr-FR"/>
                    </a:p>
                  </a:txBody>
                  <a:tcPr>
                    <a:lnL w="12240">
                      <a:solidFill>
                        <a:srgbClr val="FFFFFF"/>
                      </a:solidFill>
                    </a:lnL>
                    <a:lnR w="12240">
                      <a:solidFill>
                        <a:srgbClr val="FFFFFF"/>
                      </a:solidFill>
                    </a:lnR>
                    <a:lnT w="38160">
                      <a:solidFill>
                        <a:srgbClr val="FFFFFF"/>
                      </a:solidFill>
                    </a:lnT>
                    <a:lnB w="12240">
                      <a:solidFill>
                        <a:srgbClr val="FFFFFF"/>
                      </a:solidFill>
                    </a:lnB>
                    <a:solidFill>
                      <a:srgbClr val="D1DAED"/>
                    </a:solidFill>
                  </a:tcPr>
                </a:tc>
                <a:tc>
                  <a:txBody>
                    <a:bodyPr/>
                    <a:lstStyle/>
                    <a:p>
                      <a:endParaRPr lang="fr-FR"/>
                    </a:p>
                  </a:txBody>
                  <a:tcPr>
                    <a:lnL w="12240">
                      <a:solidFill>
                        <a:srgbClr val="FFFFFF"/>
                      </a:solidFill>
                    </a:lnL>
                    <a:lnR w="12240">
                      <a:solidFill>
                        <a:srgbClr val="FFFFFF"/>
                      </a:solidFill>
                    </a:lnR>
                    <a:lnT w="38160">
                      <a:solidFill>
                        <a:srgbClr val="FFFFFF"/>
                      </a:solidFill>
                    </a:lnT>
                    <a:lnB w="12240">
                      <a:solidFill>
                        <a:srgbClr val="FFFFFF"/>
                      </a:solidFill>
                    </a:lnB>
                    <a:solidFill>
                      <a:srgbClr val="D1DAED"/>
                    </a:solidFill>
                  </a:tcPr>
                </a:tc>
                <a:tc>
                  <a:txBody>
                    <a:bodyPr/>
                    <a:lstStyle/>
                    <a:p>
                      <a:endParaRPr lang="fr-FR"/>
                    </a:p>
                  </a:txBody>
                  <a:tcPr>
                    <a:lnL w="12240">
                      <a:solidFill>
                        <a:srgbClr val="FFFFFF"/>
                      </a:solidFill>
                    </a:lnL>
                    <a:lnR w="12240">
                      <a:solidFill>
                        <a:srgbClr val="FFFFFF"/>
                      </a:solidFill>
                    </a:lnR>
                    <a:lnT w="38160">
                      <a:solidFill>
                        <a:srgbClr val="FFFFFF"/>
                      </a:solidFill>
                    </a:lnT>
                    <a:lnB w="12240">
                      <a:solidFill>
                        <a:srgbClr val="FFFFFF"/>
                      </a:solidFill>
                    </a:lnB>
                    <a:solidFill>
                      <a:srgbClr val="D1DAED"/>
                    </a:solidFill>
                  </a:tcPr>
                </a:tc>
                <a:tc>
                  <a:txBody>
                    <a:bodyPr/>
                    <a:lstStyle/>
                    <a:p>
                      <a:pPr algn="ctr">
                        <a:lnSpc>
                          <a:spcPct val="100000"/>
                        </a:lnSpc>
                      </a:pPr>
                      <a:r>
                        <a:rPr lang="fr-FR" sz="1400" b="1" strike="noStrike" spc="-1">
                          <a:solidFill>
                            <a:srgbClr val="FFFFFF"/>
                          </a:solidFill>
                          <a:latin typeface="Arial"/>
                          <a:ea typeface="DejaVu Sans"/>
                        </a:rPr>
                        <a:t>1</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1F497D"/>
                    </a:solidFill>
                  </a:tcPr>
                </a:tc>
                <a:extLst>
                  <a:ext uri="{0D108BD9-81ED-4DB2-BD59-A6C34878D82A}">
                    <a16:rowId xmlns:a16="http://schemas.microsoft.com/office/drawing/2014/main" val="10001"/>
                  </a:ext>
                </a:extLst>
              </a:tr>
              <a:tr h="291600">
                <a:tc>
                  <a:txBody>
                    <a:bodyPr/>
                    <a:lstStyle/>
                    <a:p>
                      <a:pPr>
                        <a:lnSpc>
                          <a:spcPct val="100000"/>
                        </a:lnSpc>
                      </a:pPr>
                      <a:r>
                        <a:rPr lang="fr-FR" sz="1100" b="0" strike="noStrike" spc="-1">
                          <a:solidFill>
                            <a:srgbClr val="000000"/>
                          </a:solidFill>
                          <a:latin typeface="Arial"/>
                          <a:ea typeface="DejaVu Sans"/>
                        </a:rPr>
                        <a:t>Agent d’accueil physique</a:t>
                      </a:r>
                      <a:endParaRPr lang="fr-FR" sz="11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100" b="0" strike="noStrike" spc="-1">
                          <a:solidFill>
                            <a:srgbClr val="000000"/>
                          </a:solidFill>
                          <a:latin typeface="Arial"/>
                          <a:ea typeface="DejaVu Sans"/>
                        </a:rPr>
                        <a:t>6</a:t>
                      </a:r>
                      <a:endParaRPr lang="fr-FR" sz="11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1" strike="noStrike" spc="-1">
                          <a:solidFill>
                            <a:srgbClr val="FFFFFF"/>
                          </a:solidFill>
                          <a:latin typeface="Arial"/>
                          <a:ea typeface="DejaVu Sans"/>
                        </a:rPr>
                        <a:t>6</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extLst>
                  <a:ext uri="{0D108BD9-81ED-4DB2-BD59-A6C34878D82A}">
                    <a16:rowId xmlns:a16="http://schemas.microsoft.com/office/drawing/2014/main" val="10002"/>
                  </a:ext>
                </a:extLst>
              </a:tr>
              <a:tr h="402840">
                <a:tc>
                  <a:txBody>
                    <a:bodyPr/>
                    <a:lstStyle/>
                    <a:p>
                      <a:pPr>
                        <a:lnSpc>
                          <a:spcPct val="100000"/>
                        </a:lnSpc>
                      </a:pPr>
                      <a:r>
                        <a:rPr lang="fr-FR" sz="1100" b="0" strike="noStrike" spc="-1">
                          <a:solidFill>
                            <a:srgbClr val="000000"/>
                          </a:solidFill>
                          <a:latin typeface="Arial"/>
                          <a:ea typeface="DejaVu Sans"/>
                        </a:rPr>
                        <a:t>Agent de logistique et de manutention</a:t>
                      </a:r>
                      <a:endParaRPr lang="fr-FR" sz="11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100" b="0" strike="noStrike" spc="-1">
                          <a:solidFill>
                            <a:srgbClr val="000000"/>
                          </a:solidFill>
                          <a:latin typeface="Arial"/>
                          <a:ea typeface="DejaVu Sans"/>
                        </a:rPr>
                        <a:t>1</a:t>
                      </a:r>
                      <a:endParaRPr lang="fr-FR" sz="11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100" b="0" strike="noStrike" spc="-1">
                          <a:solidFill>
                            <a:srgbClr val="000000"/>
                          </a:solidFill>
                          <a:latin typeface="Arial"/>
                          <a:ea typeface="DejaVu Sans"/>
                        </a:rPr>
                        <a:t>3</a:t>
                      </a:r>
                      <a:endParaRPr lang="fr-FR" sz="11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1" strike="noStrike" spc="-1">
                          <a:solidFill>
                            <a:srgbClr val="FFFFFF"/>
                          </a:solidFill>
                          <a:latin typeface="Arial"/>
                          <a:ea typeface="DejaVu Sans"/>
                        </a:rPr>
                        <a:t>4</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extLst>
                  <a:ext uri="{0D108BD9-81ED-4DB2-BD59-A6C34878D82A}">
                    <a16:rowId xmlns:a16="http://schemas.microsoft.com/office/drawing/2014/main" val="10003"/>
                  </a:ext>
                </a:extLst>
              </a:tr>
              <a:tr h="291600">
                <a:tc>
                  <a:txBody>
                    <a:bodyPr/>
                    <a:lstStyle/>
                    <a:p>
                      <a:pPr>
                        <a:lnSpc>
                          <a:spcPct val="100000"/>
                        </a:lnSpc>
                      </a:pPr>
                      <a:r>
                        <a:rPr lang="fr-FR" sz="1100" b="0" strike="noStrike" spc="-1">
                          <a:solidFill>
                            <a:srgbClr val="000000"/>
                          </a:solidFill>
                          <a:latin typeface="Arial"/>
                          <a:ea typeface="DejaVu Sans"/>
                        </a:rPr>
                        <a:t>Gestionnaire de courrier</a:t>
                      </a:r>
                      <a:endParaRPr lang="fr-FR" sz="11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100" b="0" strike="noStrike" spc="-1">
                          <a:solidFill>
                            <a:srgbClr val="000000"/>
                          </a:solidFill>
                          <a:latin typeface="Arial"/>
                          <a:ea typeface="DejaVu Sans"/>
                        </a:rPr>
                        <a:t>2</a:t>
                      </a:r>
                      <a:endParaRPr lang="fr-FR" sz="11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1" strike="noStrike" spc="-1">
                          <a:solidFill>
                            <a:srgbClr val="FFFFFF"/>
                          </a:solidFill>
                          <a:latin typeface="Arial"/>
                          <a:ea typeface="DejaVu Sans"/>
                        </a:rPr>
                        <a:t>2</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extLst>
                  <a:ext uri="{0D108BD9-81ED-4DB2-BD59-A6C34878D82A}">
                    <a16:rowId xmlns:a16="http://schemas.microsoft.com/office/drawing/2014/main" val="10004"/>
                  </a:ext>
                </a:extLst>
              </a:tr>
              <a:tr h="291600">
                <a:tc>
                  <a:txBody>
                    <a:bodyPr/>
                    <a:lstStyle/>
                    <a:p>
                      <a:pPr>
                        <a:lnSpc>
                          <a:spcPct val="100000"/>
                        </a:lnSpc>
                      </a:pPr>
                      <a:r>
                        <a:rPr lang="fr-FR" sz="1100" b="0" strike="noStrike" spc="-1">
                          <a:solidFill>
                            <a:srgbClr val="000000"/>
                          </a:solidFill>
                          <a:latin typeface="Arial"/>
                          <a:ea typeface="DejaVu Sans"/>
                        </a:rPr>
                        <a:t>Conducteur</a:t>
                      </a:r>
                      <a:endParaRPr lang="fr-FR" sz="11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100" b="0" strike="noStrike" spc="-1">
                          <a:solidFill>
                            <a:srgbClr val="000000"/>
                          </a:solidFill>
                          <a:latin typeface="Arial"/>
                          <a:ea typeface="DejaVu Sans"/>
                        </a:rPr>
                        <a:t>4</a:t>
                      </a:r>
                      <a:endParaRPr lang="fr-FR" sz="11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100" b="0" strike="noStrike" spc="-1">
                          <a:solidFill>
                            <a:srgbClr val="000000"/>
                          </a:solidFill>
                          <a:latin typeface="Arial"/>
                          <a:ea typeface="DejaVu Sans"/>
                        </a:rPr>
                        <a:t>1</a:t>
                      </a:r>
                      <a:endParaRPr lang="fr-FR" sz="11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100" b="0" strike="noStrike" spc="-1">
                          <a:solidFill>
                            <a:srgbClr val="000000"/>
                          </a:solidFill>
                          <a:latin typeface="Arial"/>
                          <a:ea typeface="DejaVu Sans"/>
                        </a:rPr>
                        <a:t>1</a:t>
                      </a:r>
                      <a:endParaRPr lang="fr-FR" sz="11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100" b="0" strike="noStrike" spc="-1">
                          <a:solidFill>
                            <a:srgbClr val="000000"/>
                          </a:solidFill>
                          <a:latin typeface="Arial"/>
                          <a:ea typeface="DejaVu Sans"/>
                        </a:rPr>
                        <a:t>1</a:t>
                      </a:r>
                      <a:endParaRPr lang="fr-FR" sz="11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100" b="0" strike="noStrike" spc="-1">
                          <a:solidFill>
                            <a:srgbClr val="000000"/>
                          </a:solidFill>
                          <a:latin typeface="Arial"/>
                          <a:ea typeface="DejaVu Sans"/>
                        </a:rPr>
                        <a:t>1</a:t>
                      </a:r>
                      <a:endParaRPr lang="fr-FR" sz="11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100" b="0" strike="noStrike" spc="-1">
                          <a:solidFill>
                            <a:srgbClr val="000000"/>
                          </a:solidFill>
                          <a:latin typeface="Arial"/>
                          <a:ea typeface="DejaVu Sans"/>
                        </a:rPr>
                        <a:t>1</a:t>
                      </a:r>
                      <a:endParaRPr lang="fr-FR" sz="11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100" b="0" strike="noStrike" spc="-1">
                          <a:solidFill>
                            <a:srgbClr val="000000"/>
                          </a:solidFill>
                          <a:latin typeface="Arial"/>
                          <a:ea typeface="DejaVu Sans"/>
                        </a:rPr>
                        <a:t>2</a:t>
                      </a:r>
                      <a:endParaRPr lang="fr-FR" sz="11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1" strike="noStrike" spc="-1">
                          <a:solidFill>
                            <a:srgbClr val="FFFFFF"/>
                          </a:solidFill>
                          <a:latin typeface="Arial"/>
                          <a:ea typeface="DejaVu Sans"/>
                        </a:rPr>
                        <a:t>11</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extLst>
                  <a:ext uri="{0D108BD9-81ED-4DB2-BD59-A6C34878D82A}">
                    <a16:rowId xmlns:a16="http://schemas.microsoft.com/office/drawing/2014/main" val="10005"/>
                  </a:ext>
                </a:extLst>
              </a:tr>
              <a:tr h="402840">
                <a:tc>
                  <a:txBody>
                    <a:bodyPr/>
                    <a:lstStyle/>
                    <a:p>
                      <a:pPr>
                        <a:lnSpc>
                          <a:spcPct val="100000"/>
                        </a:lnSpc>
                      </a:pPr>
                      <a:r>
                        <a:rPr lang="fr-FR" sz="1100" b="0" strike="noStrike" spc="-1">
                          <a:solidFill>
                            <a:srgbClr val="000000"/>
                          </a:solidFill>
                          <a:latin typeface="Arial"/>
                          <a:ea typeface="DejaVu Sans"/>
                        </a:rPr>
                        <a:t>Gestionnaire du parc automobile</a:t>
                      </a:r>
                      <a:endParaRPr lang="fr-FR" sz="11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100" b="0" strike="noStrike" spc="-1">
                          <a:solidFill>
                            <a:srgbClr val="000000"/>
                          </a:solidFill>
                          <a:latin typeface="Arial"/>
                          <a:ea typeface="DejaVu Sans"/>
                        </a:rPr>
                        <a:t>1</a:t>
                      </a:r>
                      <a:endParaRPr lang="fr-FR" sz="11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endParaRPr lang="fr-F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1" strike="noStrike" spc="-1">
                          <a:solidFill>
                            <a:srgbClr val="FFFFFF"/>
                          </a:solidFill>
                          <a:latin typeface="Arial"/>
                          <a:ea typeface="DejaVu Sans"/>
                        </a:rPr>
                        <a:t>1</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extLst>
                  <a:ext uri="{0D108BD9-81ED-4DB2-BD59-A6C34878D82A}">
                    <a16:rowId xmlns:a16="http://schemas.microsoft.com/office/drawing/2014/main" val="10006"/>
                  </a:ext>
                </a:extLst>
              </a:tr>
              <a:tr h="291600">
                <a:tc>
                  <a:txBody>
                    <a:bodyPr/>
                    <a:lstStyle/>
                    <a:p>
                      <a:pPr algn="ctr">
                        <a:lnSpc>
                          <a:spcPct val="100000"/>
                        </a:lnSpc>
                      </a:pPr>
                      <a:r>
                        <a:rPr lang="fr-FR" sz="1400" b="1" strike="noStrike" spc="-1">
                          <a:solidFill>
                            <a:srgbClr val="FFFFFF"/>
                          </a:solidFill>
                          <a:latin typeface="Arial"/>
                          <a:ea typeface="DejaVu Sans"/>
                        </a:rPr>
                        <a:t>TOTAL</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tc>
                  <a:txBody>
                    <a:bodyPr/>
                    <a:lstStyle/>
                    <a:p>
                      <a:pPr algn="ctr">
                        <a:lnSpc>
                          <a:spcPct val="100000"/>
                        </a:lnSpc>
                      </a:pPr>
                      <a:r>
                        <a:rPr lang="fr-FR" sz="1400" b="1" strike="noStrike" spc="-1">
                          <a:solidFill>
                            <a:srgbClr val="FFFFFF"/>
                          </a:solidFill>
                          <a:latin typeface="Arial"/>
                          <a:ea typeface="DejaVu Sans"/>
                        </a:rPr>
                        <a:t>6</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tc>
                  <a:txBody>
                    <a:bodyPr/>
                    <a:lstStyle/>
                    <a:p>
                      <a:pPr algn="ctr">
                        <a:lnSpc>
                          <a:spcPct val="100000"/>
                        </a:lnSpc>
                      </a:pPr>
                      <a:r>
                        <a:rPr lang="fr-FR" sz="1400" b="1" strike="noStrike" spc="-1">
                          <a:solidFill>
                            <a:srgbClr val="FFFFFF"/>
                          </a:solidFill>
                          <a:latin typeface="Arial"/>
                          <a:ea typeface="DejaVu Sans"/>
                        </a:rPr>
                        <a:t>1</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tc>
                  <a:txBody>
                    <a:bodyPr/>
                    <a:lstStyle/>
                    <a:p>
                      <a:pPr algn="ctr">
                        <a:lnSpc>
                          <a:spcPct val="100000"/>
                        </a:lnSpc>
                      </a:pPr>
                      <a:r>
                        <a:rPr lang="fr-FR" sz="1400" b="1" strike="noStrike" spc="-1">
                          <a:solidFill>
                            <a:srgbClr val="FFFFFF"/>
                          </a:solidFill>
                          <a:latin typeface="Arial"/>
                          <a:ea typeface="DejaVu Sans"/>
                        </a:rPr>
                        <a:t>11</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tc>
                  <a:txBody>
                    <a:bodyPr/>
                    <a:lstStyle/>
                    <a:p>
                      <a:pPr algn="ctr">
                        <a:lnSpc>
                          <a:spcPct val="100000"/>
                        </a:lnSpc>
                      </a:pPr>
                      <a:r>
                        <a:rPr lang="fr-FR" sz="1400" b="1" strike="noStrike" spc="-1">
                          <a:solidFill>
                            <a:srgbClr val="FFFFFF"/>
                          </a:solidFill>
                          <a:latin typeface="Arial"/>
                          <a:ea typeface="DejaVu Sans"/>
                        </a:rPr>
                        <a:t>1</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tc>
                  <a:txBody>
                    <a:bodyPr/>
                    <a:lstStyle/>
                    <a:p>
                      <a:pPr algn="ctr">
                        <a:lnSpc>
                          <a:spcPct val="100000"/>
                        </a:lnSpc>
                      </a:pPr>
                      <a:r>
                        <a:rPr lang="fr-FR" sz="1400" b="1" strike="noStrike" spc="-1">
                          <a:solidFill>
                            <a:srgbClr val="FFFFFF"/>
                          </a:solidFill>
                          <a:latin typeface="Arial"/>
                          <a:ea typeface="DejaVu Sans"/>
                        </a:rPr>
                        <a:t>3</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tc>
                  <a:txBody>
                    <a:bodyPr/>
                    <a:lstStyle/>
                    <a:p>
                      <a:pPr algn="ctr">
                        <a:lnSpc>
                          <a:spcPct val="100000"/>
                        </a:lnSpc>
                      </a:pPr>
                      <a:r>
                        <a:rPr lang="fr-FR" sz="1400" b="1" strike="noStrike" spc="-1">
                          <a:solidFill>
                            <a:srgbClr val="FFFFFF"/>
                          </a:solidFill>
                          <a:latin typeface="Arial"/>
                          <a:ea typeface="DejaVu Sans"/>
                        </a:rPr>
                        <a:t>1</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tc>
                  <a:txBody>
                    <a:bodyPr/>
                    <a:lstStyle/>
                    <a:p>
                      <a:pPr algn="ctr">
                        <a:lnSpc>
                          <a:spcPct val="100000"/>
                        </a:lnSpc>
                      </a:pPr>
                      <a:r>
                        <a:rPr lang="fr-FR" sz="1400" b="1" strike="noStrike" spc="-1">
                          <a:solidFill>
                            <a:srgbClr val="FFFFFF"/>
                          </a:solidFill>
                          <a:latin typeface="Arial"/>
                          <a:ea typeface="DejaVu Sans"/>
                        </a:rPr>
                        <a:t>2</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tc>
                  <a:txBody>
                    <a:bodyPr/>
                    <a:lstStyle/>
                    <a:p>
                      <a:pPr algn="ctr">
                        <a:lnSpc>
                          <a:spcPct val="100000"/>
                        </a:lnSpc>
                      </a:pPr>
                      <a:r>
                        <a:rPr lang="fr-FR" sz="1400" b="1" strike="noStrike" spc="-1">
                          <a:solidFill>
                            <a:srgbClr val="FFFFFF"/>
                          </a:solidFill>
                          <a:latin typeface="Arial"/>
                          <a:ea typeface="DejaVu Sans"/>
                        </a:rPr>
                        <a:t>25</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alpha val="94000"/>
          </a:srgbClr>
        </a:solidFill>
        <a:effectLst/>
      </p:bgPr>
    </p:bg>
    <p:spTree>
      <p:nvGrpSpPr>
        <p:cNvPr id="1" name=""/>
        <p:cNvGrpSpPr/>
        <p:nvPr/>
      </p:nvGrpSpPr>
      <p:grpSpPr>
        <a:xfrm>
          <a:off x="0" y="0"/>
          <a:ext cx="0" cy="0"/>
          <a:chOff x="0" y="0"/>
          <a:chExt cx="0" cy="0"/>
        </a:xfrm>
      </p:grpSpPr>
      <p:sp>
        <p:nvSpPr>
          <p:cNvPr id="177" name="CustomShape 1"/>
          <p:cNvSpPr/>
          <p:nvPr/>
        </p:nvSpPr>
        <p:spPr>
          <a:xfrm>
            <a:off x="785160" y="590040"/>
            <a:ext cx="8070480" cy="552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a:solidFill>
                  <a:srgbClr val="002060"/>
                </a:solidFill>
                <a:latin typeface="Arial"/>
                <a:ea typeface="MS PGothic"/>
              </a:rPr>
              <a:t>5. Calendrier</a:t>
            </a:r>
            <a:endParaRPr lang="fr-FR" sz="2400" b="0" strike="noStrike" spc="-1">
              <a:latin typeface="Arial"/>
            </a:endParaRPr>
          </a:p>
          <a:p>
            <a:pPr>
              <a:lnSpc>
                <a:spcPct val="100000"/>
              </a:lnSpc>
            </a:pPr>
            <a:endParaRPr lang="fr-FR" sz="2400" b="0" strike="noStrike" spc="-1">
              <a:latin typeface="Arial"/>
            </a:endParaRPr>
          </a:p>
        </p:txBody>
      </p:sp>
      <p:sp>
        <p:nvSpPr>
          <p:cNvPr id="178" name="CustomShape 2"/>
          <p:cNvSpPr/>
          <p:nvPr/>
        </p:nvSpPr>
        <p:spPr>
          <a:xfrm>
            <a:off x="632880" y="1268055"/>
            <a:ext cx="8375400" cy="550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0200" algn="just">
              <a:lnSpc>
                <a:spcPct val="100000"/>
              </a:lnSpc>
              <a:buClr>
                <a:srgbClr val="002060"/>
              </a:buClr>
              <a:buSzPct val="125000"/>
              <a:buFont typeface="Wingdings" charset="2"/>
              <a:buChar char=""/>
            </a:pPr>
            <a:r>
              <a:rPr lang="fr-FR" sz="2000" b="0" strike="noStrike" spc="-1" dirty="0">
                <a:solidFill>
                  <a:srgbClr val="000000"/>
                </a:solidFill>
                <a:latin typeface="Arial"/>
                <a:ea typeface="MS PGothic"/>
              </a:rPr>
              <a:t>CT AC du </a:t>
            </a:r>
            <a:r>
              <a:rPr lang="fr-FR" sz="2000" b="0" strike="noStrike" spc="-1" dirty="0" smtClean="0">
                <a:solidFill>
                  <a:srgbClr val="000000"/>
                </a:solidFill>
                <a:latin typeface="Arial"/>
                <a:ea typeface="MS PGothic"/>
              </a:rPr>
              <a:t>29 mars 2019</a:t>
            </a:r>
            <a:endParaRPr lang="fr-FR" sz="2000" b="0" strike="noStrike" spc="-1" dirty="0">
              <a:latin typeface="Arial"/>
            </a:endParaRPr>
          </a:p>
          <a:p>
            <a:pPr marL="745200" lvl="1" indent="-285120" algn="just">
              <a:lnSpc>
                <a:spcPct val="100000"/>
              </a:lnSpc>
              <a:buClr>
                <a:srgbClr val="002060"/>
              </a:buClr>
              <a:buSzPct val="125000"/>
              <a:buFont typeface="Arial"/>
              <a:buChar char="-"/>
            </a:pPr>
            <a:r>
              <a:rPr lang="fr-FR" sz="1800" b="0" strike="noStrike" spc="-1" dirty="0">
                <a:solidFill>
                  <a:srgbClr val="558ED5"/>
                </a:solidFill>
                <a:latin typeface="Arial"/>
                <a:ea typeface="MS PGothic"/>
              </a:rPr>
              <a:t>saisine de l’instance pour avis sur le principe du rattachement des agents effectuant des fonctions de logistique au BFS </a:t>
            </a:r>
            <a:r>
              <a:rPr lang="fr-FR" sz="1800" b="0" strike="noStrike" spc="-1" dirty="0" smtClean="0">
                <a:solidFill>
                  <a:srgbClr val="558ED5"/>
                </a:solidFill>
                <a:latin typeface="Arial"/>
                <a:ea typeface="MS PGothic"/>
              </a:rPr>
              <a:t>(15 avril 2019</a:t>
            </a:r>
            <a:r>
              <a:rPr lang="fr-FR" sz="1800" b="0" strike="noStrike" spc="-1" dirty="0">
                <a:solidFill>
                  <a:srgbClr val="558ED5"/>
                </a:solidFill>
                <a:latin typeface="Arial"/>
                <a:ea typeface="MS PGothic"/>
              </a:rPr>
              <a:t>)</a:t>
            </a:r>
            <a:endParaRPr lang="fr-FR" sz="1800" b="0" strike="noStrike" spc="-1" dirty="0">
              <a:latin typeface="Arial"/>
            </a:endParaRPr>
          </a:p>
          <a:p>
            <a:pPr marL="1440" algn="just">
              <a:lnSpc>
                <a:spcPct val="100000"/>
              </a:lnSpc>
            </a:pPr>
            <a:endParaRPr lang="fr-FR" sz="1800" b="0" strike="noStrike" spc="-1" dirty="0">
              <a:latin typeface="Arial"/>
            </a:endParaRPr>
          </a:p>
          <a:p>
            <a:pPr marL="343080" indent="-340200" algn="just">
              <a:lnSpc>
                <a:spcPct val="100000"/>
              </a:lnSpc>
              <a:buClr>
                <a:srgbClr val="002060"/>
              </a:buClr>
              <a:buSzPct val="125000"/>
              <a:buFont typeface="Wingdings" charset="2"/>
              <a:buChar char=""/>
            </a:pPr>
            <a:r>
              <a:rPr lang="fr-FR" sz="2000" spc="-1" dirty="0" smtClean="0">
                <a:solidFill>
                  <a:srgbClr val="000000"/>
                </a:solidFill>
                <a:latin typeface="Arial"/>
                <a:ea typeface="MS PGothic"/>
              </a:rPr>
              <a:t>15</a:t>
            </a:r>
            <a:r>
              <a:rPr lang="fr-FR" sz="2000" b="0" strike="noStrike" spc="-1" dirty="0" smtClean="0">
                <a:solidFill>
                  <a:srgbClr val="000000"/>
                </a:solidFill>
                <a:latin typeface="Arial"/>
                <a:ea typeface="MS PGothic"/>
              </a:rPr>
              <a:t> avril </a:t>
            </a:r>
            <a:r>
              <a:rPr lang="fr-FR" sz="2000" b="0" strike="noStrike" spc="-1" dirty="0">
                <a:solidFill>
                  <a:srgbClr val="000000"/>
                </a:solidFill>
                <a:latin typeface="Arial"/>
                <a:ea typeface="MS PGothic"/>
              </a:rPr>
              <a:t>2019 </a:t>
            </a:r>
            <a:r>
              <a:rPr lang="fr-FR" sz="2000" b="0" strike="noStrike" spc="-1" dirty="0" smtClean="0">
                <a:solidFill>
                  <a:srgbClr val="000000"/>
                </a:solidFill>
                <a:latin typeface="Arial"/>
                <a:ea typeface="MS PGothic"/>
              </a:rPr>
              <a:t>:</a:t>
            </a:r>
          </a:p>
          <a:p>
            <a:pPr marL="802980" lvl="1" indent="-342900" algn="just">
              <a:buClr>
                <a:srgbClr val="002060"/>
              </a:buClr>
              <a:buSzPct val="125000"/>
              <a:buFont typeface="Arial" panose="020B0604020202020204" pitchFamily="34" charset="0"/>
              <a:buChar char="-"/>
            </a:pPr>
            <a:r>
              <a:rPr lang="fr-FR" spc="-1" dirty="0">
                <a:solidFill>
                  <a:srgbClr val="558ED5"/>
                </a:solidFill>
                <a:latin typeface="Arial"/>
                <a:ea typeface="MS PGothic"/>
              </a:rPr>
              <a:t>création du pôle logistique et </a:t>
            </a:r>
            <a:r>
              <a:rPr lang="fr-FR" spc="-1" dirty="0" smtClean="0">
                <a:solidFill>
                  <a:srgbClr val="558ED5"/>
                </a:solidFill>
                <a:latin typeface="Arial"/>
                <a:ea typeface="MS PGothic"/>
              </a:rPr>
              <a:t>de </a:t>
            </a:r>
            <a:r>
              <a:rPr lang="fr-FR" spc="-1" dirty="0">
                <a:solidFill>
                  <a:srgbClr val="558ED5"/>
                </a:solidFill>
                <a:latin typeface="Arial"/>
                <a:ea typeface="MS PGothic"/>
              </a:rPr>
              <a:t>la cellule administrative et financière du BFS</a:t>
            </a:r>
          </a:p>
          <a:p>
            <a:pPr marL="745200" lvl="1" indent="-285120" algn="just">
              <a:lnSpc>
                <a:spcPct val="100000"/>
              </a:lnSpc>
              <a:buClr>
                <a:srgbClr val="002060"/>
              </a:buClr>
              <a:buSzPct val="125000"/>
              <a:buFont typeface="Arial"/>
              <a:buChar char="-"/>
            </a:pPr>
            <a:r>
              <a:rPr lang="fr-FR" sz="1800" b="0" strike="noStrike" spc="-1" dirty="0" smtClean="0">
                <a:solidFill>
                  <a:srgbClr val="558ED5"/>
                </a:solidFill>
                <a:latin typeface="Arial"/>
                <a:ea typeface="MS PGothic"/>
              </a:rPr>
              <a:t>rattachement </a:t>
            </a:r>
            <a:r>
              <a:rPr lang="fr-FR" sz="1800" b="0" strike="noStrike" spc="-1" dirty="0">
                <a:solidFill>
                  <a:srgbClr val="558ED5"/>
                </a:solidFill>
                <a:latin typeface="Arial"/>
                <a:ea typeface="MS PGothic"/>
              </a:rPr>
              <a:t>administratif </a:t>
            </a:r>
            <a:r>
              <a:rPr lang="fr-FR" sz="1800" b="0" strike="noStrike" spc="-1" dirty="0" smtClean="0">
                <a:solidFill>
                  <a:srgbClr val="558ED5"/>
                </a:solidFill>
                <a:latin typeface="Arial"/>
                <a:ea typeface="MS PGothic"/>
              </a:rPr>
              <a:t>au BFS des </a:t>
            </a:r>
            <a:r>
              <a:rPr lang="fr-FR" sz="1800" b="0" strike="noStrike" spc="-1" dirty="0">
                <a:solidFill>
                  <a:srgbClr val="558ED5"/>
                </a:solidFill>
                <a:latin typeface="Arial"/>
                <a:ea typeface="MS PGothic"/>
              </a:rPr>
              <a:t>agents </a:t>
            </a:r>
            <a:r>
              <a:rPr lang="fr-FR" sz="1800" b="0" strike="noStrike" spc="-1" dirty="0" smtClean="0">
                <a:solidFill>
                  <a:srgbClr val="558ED5"/>
                </a:solidFill>
                <a:latin typeface="Arial"/>
                <a:ea typeface="MS PGothic"/>
              </a:rPr>
              <a:t>des directions générales et du cabinet occupant </a:t>
            </a:r>
            <a:r>
              <a:rPr lang="fr-FR" sz="1800" b="0" strike="noStrike" spc="-1" dirty="0">
                <a:solidFill>
                  <a:srgbClr val="558ED5"/>
                </a:solidFill>
                <a:latin typeface="Arial"/>
                <a:ea typeface="MS PGothic"/>
              </a:rPr>
              <a:t>des fonctions </a:t>
            </a:r>
            <a:r>
              <a:rPr lang="fr-FR" sz="1800" b="0" strike="noStrike" spc="-1" dirty="0" smtClean="0">
                <a:solidFill>
                  <a:srgbClr val="558ED5"/>
                </a:solidFill>
                <a:latin typeface="Arial"/>
                <a:ea typeface="MS PGothic"/>
              </a:rPr>
              <a:t>logistiques, sur </a:t>
            </a:r>
            <a:r>
              <a:rPr lang="fr-FR" sz="1800" b="0" strike="noStrike" spc="-1" dirty="0">
                <a:solidFill>
                  <a:srgbClr val="558ED5"/>
                </a:solidFill>
                <a:latin typeface="Arial"/>
                <a:ea typeface="MS PGothic"/>
              </a:rPr>
              <a:t>leur poste et leur site </a:t>
            </a:r>
            <a:r>
              <a:rPr lang="fr-FR" sz="1800" b="0" strike="noStrike" spc="-1" dirty="0" smtClean="0">
                <a:solidFill>
                  <a:srgbClr val="558ED5"/>
                </a:solidFill>
                <a:latin typeface="Arial"/>
                <a:ea typeface="MS PGothic"/>
              </a:rPr>
              <a:t>actuels</a:t>
            </a:r>
            <a:endParaRPr lang="fr-FR" sz="1800" b="0" strike="noStrike" spc="-1" dirty="0">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CustomShape 1"/>
          <p:cNvSpPr/>
          <p:nvPr/>
        </p:nvSpPr>
        <p:spPr>
          <a:xfrm>
            <a:off x="785160" y="590040"/>
            <a:ext cx="8070480" cy="552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a:solidFill>
                  <a:srgbClr val="002060"/>
                </a:solidFill>
                <a:latin typeface="Arial"/>
                <a:ea typeface="MS PGothic"/>
              </a:rPr>
              <a:t>5. Calendrier</a:t>
            </a:r>
            <a:endParaRPr lang="fr-FR" sz="2400" b="0" strike="noStrike" spc="-1">
              <a:latin typeface="Arial"/>
            </a:endParaRPr>
          </a:p>
          <a:p>
            <a:pPr>
              <a:lnSpc>
                <a:spcPct val="100000"/>
              </a:lnSpc>
            </a:pPr>
            <a:endParaRPr lang="fr-FR" sz="2400" b="0" strike="noStrike" spc="-1">
              <a:latin typeface="Arial"/>
            </a:endParaRPr>
          </a:p>
        </p:txBody>
      </p:sp>
      <p:sp>
        <p:nvSpPr>
          <p:cNvPr id="180" name="CustomShape 2"/>
          <p:cNvSpPr/>
          <p:nvPr/>
        </p:nvSpPr>
        <p:spPr>
          <a:xfrm>
            <a:off x="632880" y="1254200"/>
            <a:ext cx="8375400" cy="477253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0200" algn="just">
              <a:lnSpc>
                <a:spcPct val="100000"/>
              </a:lnSpc>
              <a:buClr>
                <a:srgbClr val="002060"/>
              </a:buClr>
              <a:buSzPct val="125000"/>
              <a:buFont typeface="Wingdings" charset="2"/>
              <a:buChar char=""/>
            </a:pPr>
            <a:r>
              <a:rPr lang="fr-FR" sz="2000" spc="-1" dirty="0" smtClean="0">
                <a:solidFill>
                  <a:srgbClr val="000000"/>
                </a:solidFill>
                <a:ea typeface="MS PGothic"/>
              </a:rPr>
              <a:t>2nd </a:t>
            </a:r>
            <a:r>
              <a:rPr lang="fr-FR" sz="2000" spc="-1" dirty="0">
                <a:solidFill>
                  <a:srgbClr val="000000"/>
                </a:solidFill>
                <a:ea typeface="MS PGothic"/>
              </a:rPr>
              <a:t>trimestre 2019 : </a:t>
            </a:r>
            <a:endParaRPr lang="fr-FR" sz="2000" spc="-1" dirty="0"/>
          </a:p>
          <a:p>
            <a:pPr marL="745200" lvl="1" indent="-285120" algn="just">
              <a:lnSpc>
                <a:spcPct val="100000"/>
              </a:lnSpc>
              <a:buClr>
                <a:srgbClr val="002060"/>
              </a:buClr>
              <a:buSzPct val="125000"/>
              <a:buFont typeface="Arial"/>
              <a:buChar char="-"/>
            </a:pPr>
            <a:r>
              <a:rPr lang="fr-FR" spc="-1" dirty="0">
                <a:solidFill>
                  <a:srgbClr val="558ED5"/>
                </a:solidFill>
                <a:ea typeface="MS PGothic"/>
              </a:rPr>
              <a:t>entretiens individuels avec chacun des agents transférés et avec chacun des agents de la fonction logistique affectés au BFS préalable au lancement de la réflexion sur la nouvelle organisation du BFS (recueil des vœux des agents en termes d’évolution),</a:t>
            </a:r>
            <a:endParaRPr lang="fr-FR" spc="-1" dirty="0"/>
          </a:p>
          <a:p>
            <a:pPr marL="745200" lvl="1" indent="-285120" algn="just">
              <a:lnSpc>
                <a:spcPct val="100000"/>
              </a:lnSpc>
              <a:buClr>
                <a:srgbClr val="002060"/>
              </a:buClr>
              <a:buSzPct val="125000"/>
              <a:buFont typeface="Arial"/>
              <a:buChar char="-"/>
            </a:pPr>
            <a:r>
              <a:rPr lang="fr-FR" spc="-1" dirty="0">
                <a:solidFill>
                  <a:srgbClr val="558ED5"/>
                </a:solidFill>
                <a:ea typeface="MS PGothic"/>
              </a:rPr>
              <a:t>lancement des travaux de réflexion sur la nouvelle organisation et sur l’évaluation de cette organisation sur les conditions de travail,</a:t>
            </a:r>
            <a:endParaRPr lang="fr-FR" spc="-1" dirty="0"/>
          </a:p>
          <a:p>
            <a:pPr marL="745200" lvl="1" indent="-285120" algn="just">
              <a:lnSpc>
                <a:spcPct val="100000"/>
              </a:lnSpc>
              <a:buClr>
                <a:srgbClr val="002060"/>
              </a:buClr>
              <a:buSzPct val="125000"/>
              <a:buFont typeface="Arial"/>
              <a:buChar char="-"/>
            </a:pPr>
            <a:r>
              <a:rPr lang="fr-FR" spc="-1" dirty="0">
                <a:solidFill>
                  <a:srgbClr val="558ED5"/>
                </a:solidFill>
                <a:ea typeface="MS PGothic"/>
              </a:rPr>
              <a:t>proposition d’organisation par fonctions incluant l’élaboration des fiches de postes,</a:t>
            </a:r>
            <a:endParaRPr lang="fr-FR" spc="-1" dirty="0"/>
          </a:p>
          <a:p>
            <a:pPr marL="343080" indent="-340200" algn="just">
              <a:lnSpc>
                <a:spcPct val="100000"/>
              </a:lnSpc>
              <a:buClr>
                <a:srgbClr val="002060"/>
              </a:buClr>
              <a:buSzPct val="125000"/>
              <a:buFont typeface="Wingdings" charset="2"/>
              <a:buChar char=""/>
            </a:pPr>
            <a:endParaRPr lang="fr-FR" sz="2000" spc="-1" dirty="0" smtClean="0">
              <a:solidFill>
                <a:srgbClr val="000000"/>
              </a:solidFill>
              <a:latin typeface="Arial"/>
              <a:ea typeface="MS PGothic"/>
            </a:endParaRPr>
          </a:p>
          <a:p>
            <a:pPr marL="343080" indent="-340200" algn="just">
              <a:lnSpc>
                <a:spcPct val="100000"/>
              </a:lnSpc>
              <a:buClr>
                <a:srgbClr val="002060"/>
              </a:buClr>
              <a:buSzPct val="125000"/>
              <a:buFont typeface="Wingdings" charset="2"/>
              <a:buChar char=""/>
            </a:pPr>
            <a:r>
              <a:rPr lang="fr-FR" sz="2000" spc="-1" dirty="0" smtClean="0">
                <a:solidFill>
                  <a:srgbClr val="000000"/>
                </a:solidFill>
                <a:latin typeface="Arial"/>
                <a:ea typeface="MS PGothic"/>
              </a:rPr>
              <a:t>3ème</a:t>
            </a:r>
            <a:r>
              <a:rPr lang="fr-FR" sz="2000" b="0" strike="noStrike" spc="-1" dirty="0" smtClean="0">
                <a:solidFill>
                  <a:srgbClr val="000000"/>
                </a:solidFill>
                <a:latin typeface="Arial"/>
                <a:ea typeface="MS PGothic"/>
              </a:rPr>
              <a:t> </a:t>
            </a:r>
            <a:r>
              <a:rPr lang="fr-FR" sz="2000" b="0" strike="noStrike" spc="-1" dirty="0">
                <a:solidFill>
                  <a:srgbClr val="000000"/>
                </a:solidFill>
                <a:latin typeface="Arial"/>
                <a:ea typeface="MS PGothic"/>
              </a:rPr>
              <a:t>trimestre 2019 : </a:t>
            </a:r>
            <a:endParaRPr lang="fr-FR" sz="2000" b="0" strike="noStrike" spc="-1" dirty="0">
              <a:latin typeface="Arial"/>
            </a:endParaRPr>
          </a:p>
          <a:p>
            <a:pPr marL="745200" lvl="1" indent="-285120" algn="just">
              <a:lnSpc>
                <a:spcPct val="100000"/>
              </a:lnSpc>
              <a:buClr>
                <a:srgbClr val="002060"/>
              </a:buClr>
              <a:buSzPct val="125000"/>
              <a:buFont typeface="Arial"/>
              <a:buChar char="-"/>
            </a:pPr>
            <a:r>
              <a:rPr lang="fr-FR" sz="1800" b="0" strike="noStrike" spc="-1" dirty="0">
                <a:solidFill>
                  <a:srgbClr val="558ED5"/>
                </a:solidFill>
                <a:latin typeface="Arial"/>
                <a:ea typeface="MS PGothic"/>
              </a:rPr>
              <a:t>présentation de la nouvelle organisation et des modalités de passage entre l’ancienne organisation et la nouvelle organisation aux membres du CHSCT AC</a:t>
            </a:r>
            <a:r>
              <a:rPr lang="fr-FR" sz="1800" b="0" strike="noStrike" spc="-1" dirty="0" smtClean="0">
                <a:solidFill>
                  <a:srgbClr val="558ED5"/>
                </a:solidFill>
                <a:latin typeface="Arial"/>
                <a:ea typeface="MS PGothic"/>
              </a:rPr>
              <a:t>,</a:t>
            </a:r>
          </a:p>
          <a:p>
            <a:pPr marL="745200" lvl="1" indent="-285120" algn="just">
              <a:lnSpc>
                <a:spcPct val="100000"/>
              </a:lnSpc>
              <a:buClr>
                <a:srgbClr val="002060"/>
              </a:buClr>
              <a:buSzPct val="125000"/>
              <a:buFont typeface="Arial"/>
              <a:buChar char="-"/>
            </a:pPr>
            <a:endParaRPr lang="fr-FR" sz="1800" b="0" strike="noStrike" spc="-1" dirty="0" smtClean="0">
              <a:solidFill>
                <a:srgbClr val="558ED5"/>
              </a:solidFill>
              <a:latin typeface="Arial"/>
              <a:ea typeface="MS PGothic"/>
            </a:endParaRPr>
          </a:p>
          <a:p>
            <a:pPr marL="345240" indent="-342360" algn="just">
              <a:lnSpc>
                <a:spcPct val="100000"/>
              </a:lnSpc>
              <a:buClr>
                <a:srgbClr val="002060"/>
              </a:buClr>
              <a:buSzPct val="125000"/>
              <a:buFont typeface="Wingdings" charset="2"/>
              <a:buChar char=""/>
            </a:pPr>
            <a:r>
              <a:rPr lang="fr-FR" sz="2000" spc="-1" dirty="0">
                <a:solidFill>
                  <a:srgbClr val="000000"/>
                </a:solidFill>
                <a:ea typeface="MS PGothic"/>
              </a:rPr>
              <a:t>CHSCT AC </a:t>
            </a:r>
            <a:r>
              <a:rPr lang="fr-FR" sz="2000" spc="-1" dirty="0" smtClean="0">
                <a:solidFill>
                  <a:srgbClr val="000000"/>
                </a:solidFill>
                <a:ea typeface="MS PGothic"/>
              </a:rPr>
              <a:t>4</a:t>
            </a:r>
            <a:r>
              <a:rPr lang="fr-FR" sz="2000" spc="-1" baseline="30000" dirty="0" smtClean="0">
                <a:solidFill>
                  <a:srgbClr val="000000"/>
                </a:solidFill>
                <a:ea typeface="MS PGothic"/>
              </a:rPr>
              <a:t>ème</a:t>
            </a:r>
            <a:r>
              <a:rPr lang="fr-FR" sz="2000" spc="-1" dirty="0" smtClean="0">
                <a:solidFill>
                  <a:srgbClr val="000000"/>
                </a:solidFill>
                <a:ea typeface="MS PGothic"/>
              </a:rPr>
              <a:t> trimestre </a:t>
            </a:r>
            <a:r>
              <a:rPr lang="fr-FR" sz="2000" spc="-1" dirty="0">
                <a:solidFill>
                  <a:srgbClr val="000000"/>
                </a:solidFill>
                <a:ea typeface="MS PGothic"/>
              </a:rPr>
              <a:t>2019 : </a:t>
            </a:r>
            <a:endParaRPr lang="fr-FR" sz="2000" spc="-1" dirty="0"/>
          </a:p>
          <a:p>
            <a:pPr marL="745200" lvl="1" indent="-285120" algn="just">
              <a:lnSpc>
                <a:spcPct val="100000"/>
              </a:lnSpc>
              <a:buClr>
                <a:srgbClr val="002060"/>
              </a:buClr>
              <a:buSzPct val="125000"/>
              <a:buFont typeface="Arial"/>
              <a:buChar char="-"/>
            </a:pPr>
            <a:r>
              <a:rPr lang="fr-FR" spc="-1" dirty="0">
                <a:solidFill>
                  <a:srgbClr val="558ED5"/>
                </a:solidFill>
                <a:ea typeface="MS PGothic"/>
              </a:rPr>
              <a:t>présentation pour avis de la nouvelle organisation,</a:t>
            </a:r>
            <a:endParaRPr lang="fr-FR" spc="-1" dirty="0"/>
          </a:p>
          <a:p>
            <a:pPr marL="460080" lvl="1" algn="just">
              <a:lnSpc>
                <a:spcPct val="100000"/>
              </a:lnSpc>
              <a:buClr>
                <a:srgbClr val="002060"/>
              </a:buClr>
              <a:buSzPct val="125000"/>
            </a:pPr>
            <a:r>
              <a:rPr lang="fr-FR" sz="1800" b="0" strike="noStrike" spc="-1" dirty="0" smtClean="0">
                <a:solidFill>
                  <a:srgbClr val="558ED5"/>
                </a:solidFill>
                <a:latin typeface="Arial"/>
                <a:ea typeface="MS PGothic"/>
              </a:rPr>
              <a:t> </a:t>
            </a:r>
            <a:endParaRPr lang="fr-FR" sz="1800" b="0" strike="noStrike" spc="-1" dirty="0">
              <a:latin typeface="Arial"/>
            </a:endParaRPr>
          </a:p>
          <a:p>
            <a:pPr marL="459360" algn="just">
              <a:lnSpc>
                <a:spcPct val="100000"/>
              </a:lnSpc>
            </a:pPr>
            <a:endParaRPr lang="fr-FR" sz="1800" b="0" strike="noStrike" spc="-1" dirty="0">
              <a:latin typeface="Arial"/>
            </a:endParaRPr>
          </a:p>
          <a:p>
            <a:pPr algn="just">
              <a:lnSpc>
                <a:spcPct val="100000"/>
              </a:lnSpc>
            </a:pPr>
            <a:endParaRPr lang="fr-FR" sz="1800" b="0" strike="noStrike" spc="-1" dirty="0">
              <a:latin typeface="Arial"/>
            </a:endParaRPr>
          </a:p>
        </p:txBody>
      </p:sp>
    </p:spTree>
    <p:extLst>
      <p:ext uri="{BB962C8B-B14F-4D97-AF65-F5344CB8AC3E}">
        <p14:creationId xmlns:p14="http://schemas.microsoft.com/office/powerpoint/2010/main" val="208673312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alpha val="94000"/>
          </a:srgbClr>
        </a:solidFill>
        <a:effectLst/>
      </p:bgPr>
    </p:bg>
    <p:spTree>
      <p:nvGrpSpPr>
        <p:cNvPr id="1" name=""/>
        <p:cNvGrpSpPr/>
        <p:nvPr/>
      </p:nvGrpSpPr>
      <p:grpSpPr>
        <a:xfrm>
          <a:off x="0" y="0"/>
          <a:ext cx="0" cy="0"/>
          <a:chOff x="0" y="0"/>
          <a:chExt cx="0" cy="0"/>
        </a:xfrm>
      </p:grpSpPr>
      <p:sp>
        <p:nvSpPr>
          <p:cNvPr id="181" name="CustomShape 1"/>
          <p:cNvSpPr/>
          <p:nvPr/>
        </p:nvSpPr>
        <p:spPr>
          <a:xfrm>
            <a:off x="785160" y="590040"/>
            <a:ext cx="8070480" cy="552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a:solidFill>
                  <a:srgbClr val="002060"/>
                </a:solidFill>
                <a:latin typeface="Arial"/>
                <a:ea typeface="MS PGothic"/>
              </a:rPr>
              <a:t>6. L’accompagnement RH du projet</a:t>
            </a:r>
            <a:endParaRPr lang="fr-FR" sz="2400" b="0" strike="noStrike" spc="-1">
              <a:latin typeface="Arial"/>
            </a:endParaRPr>
          </a:p>
          <a:p>
            <a:pPr>
              <a:lnSpc>
                <a:spcPct val="100000"/>
              </a:lnSpc>
            </a:pPr>
            <a:endParaRPr lang="fr-FR" sz="2400" b="0" strike="noStrike" spc="-1">
              <a:latin typeface="Arial"/>
            </a:endParaRPr>
          </a:p>
        </p:txBody>
      </p:sp>
      <p:sp>
        <p:nvSpPr>
          <p:cNvPr id="182" name="CustomShape 2"/>
          <p:cNvSpPr/>
          <p:nvPr/>
        </p:nvSpPr>
        <p:spPr>
          <a:xfrm>
            <a:off x="632520" y="1145160"/>
            <a:ext cx="7957080" cy="5140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endParaRPr lang="fr-FR" sz="1800" b="0" strike="noStrike" spc="-1" dirty="0">
              <a:latin typeface="Arial"/>
            </a:endParaRPr>
          </a:p>
          <a:p>
            <a:pPr marL="743040" lvl="1" indent="-282960" algn="just">
              <a:lnSpc>
                <a:spcPct val="100000"/>
              </a:lnSpc>
              <a:buClr>
                <a:srgbClr val="000000"/>
              </a:buClr>
              <a:buFont typeface="Arial"/>
              <a:buChar char="–"/>
            </a:pPr>
            <a:r>
              <a:rPr lang="fr-FR" sz="1800" b="0" strike="noStrike" spc="-1" dirty="0">
                <a:solidFill>
                  <a:srgbClr val="000000"/>
                </a:solidFill>
                <a:latin typeface="Arial"/>
                <a:ea typeface="MS PGothic"/>
              </a:rPr>
              <a:t>Tous les agents seront reçus individuellement afin de recueillir leurs souhaits d’évolution</a:t>
            </a:r>
            <a:endParaRPr lang="fr-FR" sz="1800" b="0" strike="noStrike" spc="-1" dirty="0">
              <a:latin typeface="Arial"/>
            </a:endParaRPr>
          </a:p>
          <a:p>
            <a:pPr algn="just">
              <a:lnSpc>
                <a:spcPct val="100000"/>
              </a:lnSpc>
            </a:pPr>
            <a:endParaRPr lang="fr-FR" sz="1800" b="0" strike="noStrike" spc="-1" dirty="0">
              <a:latin typeface="Arial"/>
            </a:endParaRPr>
          </a:p>
          <a:p>
            <a:pPr marL="743040" lvl="1" indent="-282960" algn="just">
              <a:buClr>
                <a:srgbClr val="000000"/>
              </a:buClr>
              <a:buFont typeface="Arial"/>
              <a:buChar char="–"/>
            </a:pPr>
            <a:r>
              <a:rPr lang="fr-FR" spc="-1" dirty="0">
                <a:solidFill>
                  <a:srgbClr val="000000"/>
                </a:solidFill>
                <a:ea typeface="MS PGothic"/>
              </a:rPr>
              <a:t>Les agents qui souhaiteraient, à cette occasion, évoluer vers d’autres métiers au sein du ministère pourront bénéficier d’un bilan de compétence et être accompagnés dans leur </a:t>
            </a:r>
            <a:r>
              <a:rPr lang="fr-FR" spc="-1" dirty="0" smtClean="0">
                <a:solidFill>
                  <a:srgbClr val="000000"/>
                </a:solidFill>
                <a:ea typeface="MS PGothic"/>
              </a:rPr>
              <a:t>projet.</a:t>
            </a:r>
            <a:r>
              <a:rPr lang="fr-FR" spc="-1" dirty="0" smtClean="0"/>
              <a:t> </a:t>
            </a:r>
            <a:r>
              <a:rPr lang="fr-FR" sz="1800" b="0" strike="noStrike" spc="-1" dirty="0" smtClean="0">
                <a:solidFill>
                  <a:srgbClr val="000000"/>
                </a:solidFill>
                <a:latin typeface="Arial"/>
                <a:ea typeface="MS PGothic"/>
              </a:rPr>
              <a:t>L’accompagnement </a:t>
            </a:r>
            <a:r>
              <a:rPr lang="fr-FR" sz="1800" b="0" strike="noStrike" spc="-1" dirty="0">
                <a:solidFill>
                  <a:srgbClr val="000000"/>
                </a:solidFill>
                <a:latin typeface="Arial"/>
                <a:ea typeface="MS PGothic"/>
              </a:rPr>
              <a:t>RH dans la mise en œuvre de la nouvelle organisation (reconversions, montée en compétences, définition du projet de carrière,…) sera réalisé par le SRH (DRMF) pour la formation ou l’accompagnement des mobilités. </a:t>
            </a:r>
            <a:endParaRPr lang="fr-FR" sz="1800" b="0" strike="noStrike" spc="-1" dirty="0" smtClean="0">
              <a:solidFill>
                <a:srgbClr val="000000"/>
              </a:solidFill>
              <a:latin typeface="Arial"/>
              <a:ea typeface="MS PGothic"/>
            </a:endParaRPr>
          </a:p>
          <a:p>
            <a:pPr marL="743040" lvl="1" indent="-282960" algn="just">
              <a:buClr>
                <a:srgbClr val="000000"/>
              </a:buClr>
              <a:buFont typeface="Arial"/>
              <a:buChar char="–"/>
            </a:pPr>
            <a:endParaRPr lang="fr-FR" sz="1800" b="0" strike="noStrike" spc="-1" dirty="0">
              <a:latin typeface="Arial"/>
            </a:endParaRPr>
          </a:p>
          <a:p>
            <a:pPr marL="743040" lvl="1" indent="-282960" algn="just">
              <a:lnSpc>
                <a:spcPct val="100000"/>
              </a:lnSpc>
              <a:buClr>
                <a:srgbClr val="000000"/>
              </a:buClr>
              <a:buFont typeface="Arial"/>
              <a:buChar char="–"/>
            </a:pPr>
            <a:r>
              <a:rPr lang="fr-FR" sz="1800" b="0" strike="noStrike" spc="-1" dirty="0">
                <a:solidFill>
                  <a:srgbClr val="000000"/>
                </a:solidFill>
                <a:latin typeface="Arial"/>
                <a:ea typeface="MS PGothic"/>
              </a:rPr>
              <a:t>De nouvelles fiches de postes </a:t>
            </a:r>
            <a:r>
              <a:rPr lang="fr-FR" spc="-1" dirty="0" smtClean="0">
                <a:solidFill>
                  <a:srgbClr val="000000"/>
                </a:solidFill>
                <a:latin typeface="Arial"/>
                <a:ea typeface="MS PGothic"/>
              </a:rPr>
              <a:t>seront</a:t>
            </a:r>
            <a:r>
              <a:rPr lang="fr-FR" sz="1800" b="0" strike="noStrike" spc="-1" dirty="0" smtClean="0">
                <a:solidFill>
                  <a:srgbClr val="000000"/>
                </a:solidFill>
                <a:latin typeface="Arial"/>
                <a:ea typeface="MS PGothic"/>
              </a:rPr>
              <a:t> </a:t>
            </a:r>
            <a:r>
              <a:rPr lang="fr-FR" sz="1800" b="0" strike="noStrike" spc="-1" dirty="0">
                <a:solidFill>
                  <a:srgbClr val="000000"/>
                </a:solidFill>
                <a:latin typeface="Arial"/>
                <a:ea typeface="MS PGothic"/>
              </a:rPr>
              <a:t>établies pour tous les métiers de la logistique identifiés dans la nouvelle organisation du BFS.</a:t>
            </a:r>
            <a:endParaRPr lang="fr-FR" sz="1800" b="0" strike="noStrike" spc="-1" dirty="0">
              <a:latin typeface="Arial"/>
            </a:endParaRPr>
          </a:p>
          <a:p>
            <a:pPr algn="just">
              <a:lnSpc>
                <a:spcPct val="100000"/>
              </a:lnSpc>
            </a:pPr>
            <a:endParaRPr lang="fr-FR" sz="1800" b="0" strike="noStrike" spc="-1" dirty="0">
              <a:latin typeface="Arial"/>
            </a:endParaRPr>
          </a:p>
          <a:p>
            <a:pPr algn="just">
              <a:lnSpc>
                <a:spcPct val="100000"/>
              </a:lnSpc>
            </a:pPr>
            <a:endParaRPr lang="fr-FR" sz="1800" b="0" strike="noStrike" spc="-1" dirty="0">
              <a:latin typeface="Arial"/>
            </a:endParaRPr>
          </a:p>
          <a:p>
            <a:pPr algn="just">
              <a:lnSpc>
                <a:spcPct val="100000"/>
              </a:lnSpc>
            </a:pPr>
            <a:endParaRPr lang="fr-FR" sz="1800" b="0" strike="noStrike" spc="-1" dirty="0">
              <a:latin typeface="Arial"/>
            </a:endParaRPr>
          </a:p>
          <a:p>
            <a:pPr algn="just">
              <a:lnSpc>
                <a:spcPct val="100000"/>
              </a:lnSpc>
            </a:pPr>
            <a:endParaRPr lang="fr-FR" sz="1800" b="0" strike="noStrike" spc="-1" dirty="0">
              <a:latin typeface="Arial"/>
            </a:endParaRPr>
          </a:p>
          <a:p>
            <a:pPr>
              <a:lnSpc>
                <a:spcPct val="100000"/>
              </a:lnSpc>
            </a:pPr>
            <a:endParaRPr lang="fr-FR" sz="1800" b="0" strike="noStrike" spc="-1" dirty="0">
              <a:latin typeface="Arial"/>
            </a:endParaRPr>
          </a:p>
          <a:p>
            <a:pPr>
              <a:lnSpc>
                <a:spcPct val="100000"/>
              </a:lnSpc>
            </a:pPr>
            <a:endParaRPr lang="fr-FR" sz="1800" b="0" strike="noStrike" spc="-1" dirty="0">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CustomShape 1"/>
          <p:cNvSpPr/>
          <p:nvPr/>
        </p:nvSpPr>
        <p:spPr>
          <a:xfrm>
            <a:off x="696240" y="582120"/>
            <a:ext cx="8070480" cy="689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a:solidFill>
                  <a:srgbClr val="002060"/>
                </a:solidFill>
                <a:latin typeface="Arial"/>
                <a:ea typeface="MS PGothic"/>
              </a:rPr>
              <a:t>Introduction</a:t>
            </a:r>
            <a:endParaRPr lang="fr-FR" sz="2400" b="0" strike="noStrike" spc="-1">
              <a:latin typeface="Arial"/>
            </a:endParaRPr>
          </a:p>
          <a:p>
            <a:pPr>
              <a:lnSpc>
                <a:spcPct val="100000"/>
              </a:lnSpc>
            </a:pPr>
            <a:endParaRPr lang="fr-FR" sz="2400" b="0" strike="noStrike" spc="-1">
              <a:latin typeface="Arial"/>
            </a:endParaRPr>
          </a:p>
        </p:txBody>
      </p:sp>
      <p:sp>
        <p:nvSpPr>
          <p:cNvPr id="146" name="CustomShape 2"/>
          <p:cNvSpPr/>
          <p:nvPr/>
        </p:nvSpPr>
        <p:spPr>
          <a:xfrm>
            <a:off x="632520" y="1018080"/>
            <a:ext cx="8375400" cy="5140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0200" algn="just">
              <a:lnSpc>
                <a:spcPct val="100000"/>
              </a:lnSpc>
              <a:buClr>
                <a:srgbClr val="002060"/>
              </a:buClr>
              <a:buSzPct val="125000"/>
              <a:buFont typeface="Wingdings" charset="2"/>
              <a:buChar char=""/>
            </a:pPr>
            <a:r>
              <a:rPr lang="fr-FR" sz="2000" b="0" strike="noStrike" spc="-1" dirty="0">
                <a:solidFill>
                  <a:srgbClr val="002060"/>
                </a:solidFill>
                <a:latin typeface="Arial"/>
                <a:ea typeface="MS PGothic"/>
              </a:rPr>
              <a:t>Lettres de mission :</a:t>
            </a:r>
            <a:endParaRPr lang="fr-FR" sz="2000" b="0" strike="noStrike" spc="-1" dirty="0">
              <a:latin typeface="Arial"/>
            </a:endParaRPr>
          </a:p>
          <a:p>
            <a:pPr marL="743040" lvl="1" indent="-282960" algn="just">
              <a:lnSpc>
                <a:spcPct val="100000"/>
              </a:lnSpc>
              <a:buClr>
                <a:srgbClr val="000000"/>
              </a:buClr>
              <a:buFont typeface="Arial"/>
              <a:buChar char="–"/>
            </a:pPr>
            <a:r>
              <a:rPr lang="fr-FR" sz="1600" b="0" strike="noStrike" spc="-1" dirty="0">
                <a:solidFill>
                  <a:srgbClr val="000000"/>
                </a:solidFill>
                <a:latin typeface="Arial"/>
                <a:ea typeface="MS PGothic"/>
              </a:rPr>
              <a:t>Au pilote : 13 février 2018</a:t>
            </a:r>
            <a:endParaRPr lang="fr-FR" sz="1600" b="0" strike="noStrike" spc="-1" dirty="0">
              <a:latin typeface="Arial"/>
            </a:endParaRPr>
          </a:p>
          <a:p>
            <a:pPr marL="743040" lvl="1" indent="-282960" algn="just">
              <a:lnSpc>
                <a:spcPct val="100000"/>
              </a:lnSpc>
              <a:buClr>
                <a:srgbClr val="000000"/>
              </a:buClr>
              <a:buFont typeface="Arial"/>
              <a:buChar char="–"/>
            </a:pPr>
            <a:r>
              <a:rPr lang="fr-FR" sz="1600" b="0" strike="noStrike" spc="-1" dirty="0">
                <a:solidFill>
                  <a:srgbClr val="000000"/>
                </a:solidFill>
                <a:latin typeface="Arial"/>
                <a:ea typeface="MS PGothic"/>
              </a:rPr>
              <a:t>Aux membres du GT : 16 février 2018</a:t>
            </a:r>
            <a:endParaRPr lang="fr-FR" sz="1600" b="0" strike="noStrike" spc="-1" dirty="0">
              <a:latin typeface="Arial"/>
            </a:endParaRPr>
          </a:p>
          <a:p>
            <a:pPr marL="1440" algn="just">
              <a:lnSpc>
                <a:spcPct val="100000"/>
              </a:lnSpc>
            </a:pPr>
            <a:endParaRPr lang="fr-FR" sz="1600" b="0" strike="noStrike" spc="-1" dirty="0">
              <a:latin typeface="Arial"/>
            </a:endParaRPr>
          </a:p>
          <a:p>
            <a:pPr marL="343080" indent="-340200" algn="just">
              <a:lnSpc>
                <a:spcPct val="100000"/>
              </a:lnSpc>
              <a:buClr>
                <a:srgbClr val="002060"/>
              </a:buClr>
              <a:buSzPct val="125000"/>
              <a:buFont typeface="Wingdings" charset="2"/>
              <a:buChar char=""/>
            </a:pPr>
            <a:r>
              <a:rPr lang="fr-FR" sz="2000" b="0" strike="noStrike" spc="-1" dirty="0">
                <a:solidFill>
                  <a:srgbClr val="002060"/>
                </a:solidFill>
                <a:latin typeface="Arial"/>
                <a:ea typeface="MS PGothic"/>
              </a:rPr>
              <a:t>Membres du Groupe de travail :</a:t>
            </a:r>
            <a:endParaRPr lang="fr-FR" sz="2000" b="0" strike="noStrike" spc="-1" dirty="0">
              <a:latin typeface="Arial"/>
            </a:endParaRPr>
          </a:p>
          <a:p>
            <a:pPr marL="743040" lvl="1" indent="-282960" algn="just">
              <a:lnSpc>
                <a:spcPct val="100000"/>
              </a:lnSpc>
              <a:buClr>
                <a:srgbClr val="000000"/>
              </a:buClr>
              <a:buFont typeface="Arial"/>
              <a:buChar char="–"/>
            </a:pPr>
            <a:r>
              <a:rPr lang="fr-FR" sz="1600" b="0" strike="noStrike" spc="-1" dirty="0">
                <a:solidFill>
                  <a:srgbClr val="000000"/>
                </a:solidFill>
                <a:latin typeface="Arial"/>
                <a:ea typeface="MS PGothic"/>
              </a:rPr>
              <a:t>DGP : Carole Etienne-Boisseau</a:t>
            </a:r>
            <a:endParaRPr lang="fr-FR" sz="1600" b="0" strike="noStrike" spc="-1" dirty="0">
              <a:latin typeface="Arial"/>
            </a:endParaRPr>
          </a:p>
          <a:p>
            <a:pPr marL="743040" lvl="1" indent="-282960" algn="just">
              <a:lnSpc>
                <a:spcPct val="100000"/>
              </a:lnSpc>
              <a:buClr>
                <a:srgbClr val="000000"/>
              </a:buClr>
              <a:buFont typeface="Arial"/>
              <a:buChar char="–"/>
            </a:pPr>
            <a:r>
              <a:rPr lang="fr-FR" sz="1600" b="0" strike="noStrike" spc="-1" dirty="0">
                <a:solidFill>
                  <a:srgbClr val="000000"/>
                </a:solidFill>
                <a:latin typeface="Arial"/>
                <a:ea typeface="MS PGothic"/>
              </a:rPr>
              <a:t>DGCA : Diane Bouchard / Sophie Faure-</a:t>
            </a:r>
            <a:r>
              <a:rPr lang="fr-FR" sz="1600" b="0" strike="noStrike" spc="-1" dirty="0" err="1">
                <a:solidFill>
                  <a:srgbClr val="000000"/>
                </a:solidFill>
                <a:latin typeface="Arial"/>
                <a:ea typeface="MS PGothic"/>
              </a:rPr>
              <a:t>Warthon</a:t>
            </a:r>
            <a:endParaRPr lang="fr-FR" sz="1600" b="0" strike="noStrike" spc="-1" dirty="0">
              <a:latin typeface="Arial"/>
            </a:endParaRPr>
          </a:p>
          <a:p>
            <a:pPr marL="743040" lvl="1" indent="-282960" algn="just">
              <a:lnSpc>
                <a:spcPct val="100000"/>
              </a:lnSpc>
              <a:buClr>
                <a:srgbClr val="000000"/>
              </a:buClr>
              <a:buFont typeface="Arial"/>
              <a:buChar char="–"/>
            </a:pPr>
            <a:r>
              <a:rPr lang="fr-FR" sz="1600" b="0" strike="noStrike" spc="-1" dirty="0">
                <a:solidFill>
                  <a:srgbClr val="000000"/>
                </a:solidFill>
                <a:latin typeface="Arial"/>
                <a:ea typeface="MS PGothic"/>
              </a:rPr>
              <a:t>DGMIC : Fabrice de </a:t>
            </a:r>
            <a:r>
              <a:rPr lang="fr-FR" sz="1600" b="0" strike="noStrike" spc="-1" dirty="0" err="1">
                <a:solidFill>
                  <a:srgbClr val="000000"/>
                </a:solidFill>
                <a:latin typeface="Arial"/>
                <a:ea typeface="MS PGothic"/>
              </a:rPr>
              <a:t>Battista</a:t>
            </a:r>
            <a:r>
              <a:rPr lang="fr-FR" sz="1600" b="0" strike="noStrike" spc="-1" dirty="0">
                <a:solidFill>
                  <a:srgbClr val="000000"/>
                </a:solidFill>
                <a:latin typeface="Arial"/>
                <a:ea typeface="MS PGothic"/>
              </a:rPr>
              <a:t> et Elisabeth </a:t>
            </a:r>
            <a:r>
              <a:rPr lang="fr-FR" sz="1600" b="0" strike="noStrike" spc="-1" dirty="0" err="1">
                <a:solidFill>
                  <a:srgbClr val="000000"/>
                </a:solidFill>
                <a:latin typeface="Arial"/>
                <a:ea typeface="MS PGothic"/>
              </a:rPr>
              <a:t>Lalaut</a:t>
            </a:r>
            <a:endParaRPr lang="fr-FR" sz="1600" b="0" strike="noStrike" spc="-1" dirty="0">
              <a:latin typeface="Arial"/>
            </a:endParaRPr>
          </a:p>
          <a:p>
            <a:pPr marL="743040" lvl="1" indent="-282960" algn="just">
              <a:lnSpc>
                <a:spcPct val="100000"/>
              </a:lnSpc>
              <a:buClr>
                <a:srgbClr val="000000"/>
              </a:buClr>
              <a:buFont typeface="Arial"/>
              <a:buChar char="–"/>
            </a:pPr>
            <a:r>
              <a:rPr lang="fr-FR" sz="1600" b="0" strike="noStrike" spc="-1" dirty="0">
                <a:solidFill>
                  <a:srgbClr val="000000"/>
                </a:solidFill>
                <a:latin typeface="Arial"/>
                <a:ea typeface="MS PGothic"/>
              </a:rPr>
              <a:t>BDC : Pierre </a:t>
            </a:r>
            <a:r>
              <a:rPr lang="fr-FR" sz="1600" b="0" strike="noStrike" spc="-1" dirty="0" err="1">
                <a:solidFill>
                  <a:srgbClr val="000000"/>
                </a:solidFill>
                <a:latin typeface="Arial"/>
                <a:ea typeface="MS PGothic"/>
              </a:rPr>
              <a:t>Ouvry</a:t>
            </a:r>
            <a:endParaRPr lang="fr-FR" sz="1600" b="0" strike="noStrike" spc="-1" dirty="0">
              <a:latin typeface="Arial"/>
            </a:endParaRPr>
          </a:p>
          <a:p>
            <a:pPr marL="743040" lvl="1" indent="-282960" algn="just">
              <a:lnSpc>
                <a:spcPct val="100000"/>
              </a:lnSpc>
              <a:buClr>
                <a:srgbClr val="000000"/>
              </a:buClr>
              <a:buFont typeface="Arial"/>
              <a:buChar char="–"/>
            </a:pPr>
            <a:r>
              <a:rPr lang="fr-FR" sz="1600" b="0" strike="noStrike" spc="-1" dirty="0">
                <a:solidFill>
                  <a:srgbClr val="000000"/>
                </a:solidFill>
                <a:latin typeface="Arial"/>
                <a:ea typeface="MS PGothic"/>
              </a:rPr>
              <a:t>BFS : Florence Thibaudeau et Mathilde </a:t>
            </a:r>
            <a:r>
              <a:rPr lang="fr-FR" sz="1600" b="0" strike="noStrike" spc="-1" dirty="0" err="1">
                <a:solidFill>
                  <a:srgbClr val="000000"/>
                </a:solidFill>
                <a:latin typeface="Arial"/>
                <a:ea typeface="MS PGothic"/>
              </a:rPr>
              <a:t>Guillarme</a:t>
            </a:r>
            <a:endParaRPr lang="fr-FR" sz="1600" b="0" strike="noStrike" spc="-1" dirty="0">
              <a:latin typeface="Arial"/>
            </a:endParaRPr>
          </a:p>
          <a:p>
            <a:pPr marL="743040" lvl="1" indent="-282960" algn="just">
              <a:lnSpc>
                <a:spcPct val="100000"/>
              </a:lnSpc>
              <a:buClr>
                <a:srgbClr val="000000"/>
              </a:buClr>
              <a:buFont typeface="Arial"/>
              <a:buChar char="–"/>
            </a:pPr>
            <a:r>
              <a:rPr lang="fr-FR" sz="1600" b="0" strike="noStrike" spc="-1" dirty="0">
                <a:solidFill>
                  <a:srgbClr val="000000"/>
                </a:solidFill>
                <a:latin typeface="Arial"/>
                <a:ea typeface="MS PGothic"/>
              </a:rPr>
              <a:t>Pilote : Pascal Dal Pont</a:t>
            </a:r>
            <a:endParaRPr lang="fr-FR" sz="1600" b="0" strike="noStrike" spc="-1" dirty="0">
              <a:latin typeface="Arial"/>
            </a:endParaRPr>
          </a:p>
          <a:p>
            <a:pPr marL="457200" algn="just">
              <a:lnSpc>
                <a:spcPct val="100000"/>
              </a:lnSpc>
            </a:pPr>
            <a:endParaRPr lang="fr-FR" sz="1600" b="0" strike="noStrike" spc="-1" dirty="0">
              <a:latin typeface="Arial"/>
            </a:endParaRPr>
          </a:p>
          <a:p>
            <a:pPr marL="343080" indent="-340200" algn="just">
              <a:lnSpc>
                <a:spcPct val="100000"/>
              </a:lnSpc>
              <a:buClr>
                <a:srgbClr val="002060"/>
              </a:buClr>
              <a:buSzPct val="125000"/>
              <a:buFont typeface="Wingdings" charset="2"/>
              <a:buChar char=""/>
            </a:pPr>
            <a:r>
              <a:rPr lang="fr-FR" sz="2000" b="0" strike="noStrike" spc="-1" dirty="0">
                <a:solidFill>
                  <a:srgbClr val="002060"/>
                </a:solidFill>
                <a:latin typeface="Arial"/>
                <a:ea typeface="MS PGothic"/>
              </a:rPr>
              <a:t>Réunions de travail</a:t>
            </a:r>
            <a:endParaRPr lang="fr-FR" sz="2000" b="0" strike="noStrike" spc="-1" dirty="0">
              <a:latin typeface="Arial"/>
            </a:endParaRPr>
          </a:p>
          <a:p>
            <a:pPr marL="800280" lvl="1" indent="-340200" algn="just">
              <a:lnSpc>
                <a:spcPct val="100000"/>
              </a:lnSpc>
              <a:buClr>
                <a:srgbClr val="002060"/>
              </a:buClr>
              <a:buSzPct val="125000"/>
              <a:buFont typeface="Arial"/>
              <a:buChar char="–"/>
            </a:pPr>
            <a:r>
              <a:rPr lang="fr-FR" sz="1600" b="0" strike="noStrike" spc="-1" dirty="0">
                <a:solidFill>
                  <a:srgbClr val="000000"/>
                </a:solidFill>
                <a:latin typeface="Arial"/>
                <a:ea typeface="MS PGothic"/>
              </a:rPr>
              <a:t>Le groupe de travail s’est réuni 4 fois</a:t>
            </a:r>
            <a:endParaRPr lang="fr-FR" sz="1600" b="0" strike="noStrike" spc="-1" dirty="0">
              <a:latin typeface="Arial"/>
            </a:endParaRPr>
          </a:p>
          <a:p>
            <a:pPr marL="800280" lvl="1" indent="-340200" algn="just">
              <a:lnSpc>
                <a:spcPct val="100000"/>
              </a:lnSpc>
              <a:buClr>
                <a:srgbClr val="002060"/>
              </a:buClr>
              <a:buSzPct val="125000"/>
              <a:buFont typeface="Arial"/>
              <a:buChar char="–"/>
            </a:pPr>
            <a:r>
              <a:rPr lang="fr-FR" sz="1600" b="0" strike="noStrike" spc="-1" dirty="0">
                <a:solidFill>
                  <a:srgbClr val="000000"/>
                </a:solidFill>
                <a:latin typeface="Arial"/>
                <a:ea typeface="MS PGothic"/>
              </a:rPr>
              <a:t>5 réunions bilatérales avec les DG et le cabinet se sont également tenues</a:t>
            </a:r>
            <a:endParaRPr lang="fr-FR" sz="1600" b="0" strike="noStrike" spc="-1" dirty="0">
              <a:latin typeface="Arial"/>
            </a:endParaRPr>
          </a:p>
          <a:p>
            <a:pPr marL="343080" indent="-340200" algn="just">
              <a:lnSpc>
                <a:spcPct val="100000"/>
              </a:lnSpc>
              <a:buClr>
                <a:srgbClr val="002060"/>
              </a:buClr>
              <a:buSzPct val="125000"/>
              <a:buFont typeface="Wingdings" charset="2"/>
              <a:buChar char=""/>
            </a:pPr>
            <a:r>
              <a:rPr lang="fr-FR" sz="2000" b="0" strike="noStrike" spc="-1" dirty="0">
                <a:solidFill>
                  <a:srgbClr val="002060"/>
                </a:solidFill>
                <a:latin typeface="Arial"/>
                <a:ea typeface="MS PGothic"/>
              </a:rPr>
              <a:t>Concertation</a:t>
            </a:r>
            <a:endParaRPr lang="fr-FR" sz="2000" b="0" strike="noStrike" spc="-1" dirty="0">
              <a:latin typeface="Arial"/>
            </a:endParaRPr>
          </a:p>
          <a:p>
            <a:pPr marL="800280" lvl="1" indent="-340200" algn="just">
              <a:lnSpc>
                <a:spcPct val="100000"/>
              </a:lnSpc>
              <a:buClr>
                <a:srgbClr val="002060"/>
              </a:buClr>
              <a:buSzPct val="125000"/>
              <a:buFont typeface="Arial"/>
              <a:buChar char="–"/>
            </a:pPr>
            <a:r>
              <a:rPr lang="fr-FR" sz="1600" b="0" strike="noStrike" spc="-1" dirty="0">
                <a:solidFill>
                  <a:srgbClr val="000000"/>
                </a:solidFill>
                <a:latin typeface="Arial"/>
                <a:ea typeface="MS PGothic"/>
              </a:rPr>
              <a:t>2 réunions informelles avec les OS le 22/06/2018 et le </a:t>
            </a:r>
            <a:r>
              <a:rPr lang="fr-FR" sz="1600" b="0" strike="noStrike" spc="-1" dirty="0" smtClean="0">
                <a:solidFill>
                  <a:srgbClr val="000000"/>
                </a:solidFill>
                <a:latin typeface="Arial"/>
                <a:ea typeface="MS PGothic"/>
              </a:rPr>
              <a:t>12/10/2018</a:t>
            </a:r>
            <a:endParaRPr lang="fr-FR" sz="1600" b="0" strike="noStrike" spc="-1" dirty="0">
              <a:latin typeface="Arial"/>
            </a:endParaRPr>
          </a:p>
          <a:p>
            <a:pPr marL="800280" lvl="1" indent="-340200" algn="just">
              <a:lnSpc>
                <a:spcPct val="100000"/>
              </a:lnSpc>
              <a:buClr>
                <a:srgbClr val="002060"/>
              </a:buClr>
              <a:buSzPct val="125000"/>
              <a:buFont typeface="Arial"/>
              <a:buChar char="–"/>
            </a:pPr>
            <a:r>
              <a:rPr lang="fr-FR" sz="1600" b="0" strike="noStrike" spc="-1" dirty="0">
                <a:solidFill>
                  <a:srgbClr val="000000"/>
                </a:solidFill>
                <a:latin typeface="Arial"/>
                <a:ea typeface="MS PGothic"/>
              </a:rPr>
              <a:t>1 réunion de présentation aux agents du BFS le 27/08/2018</a:t>
            </a:r>
            <a:endParaRPr lang="fr-FR" sz="1600" b="0" strike="noStrike" spc="-1" dirty="0">
              <a:latin typeface="Arial"/>
            </a:endParaRPr>
          </a:p>
          <a:p>
            <a:pPr marL="800280" lvl="1" indent="-340200" algn="just">
              <a:lnSpc>
                <a:spcPct val="100000"/>
              </a:lnSpc>
              <a:buClr>
                <a:srgbClr val="002060"/>
              </a:buClr>
              <a:buSzPct val="125000"/>
              <a:buFont typeface="Arial"/>
              <a:buChar char="–"/>
            </a:pPr>
            <a:r>
              <a:rPr lang="fr-FR" sz="1600" b="0" strike="noStrike" spc="-1" dirty="0">
                <a:solidFill>
                  <a:srgbClr val="000000"/>
                </a:solidFill>
                <a:latin typeface="Arial"/>
                <a:ea typeface="MS PGothic"/>
              </a:rPr>
              <a:t>2 réunions de présentation aux agents de la DGP le 03/09 et le 04/09/2018</a:t>
            </a:r>
            <a:endParaRPr lang="fr-FR" sz="1600" b="0" strike="noStrike" spc="-1" dirty="0">
              <a:latin typeface="Arial"/>
            </a:endParaRPr>
          </a:p>
          <a:p>
            <a:pPr marL="457200" algn="just">
              <a:lnSpc>
                <a:spcPct val="100000"/>
              </a:lnSpc>
            </a:pPr>
            <a:endParaRPr lang="fr-FR" sz="1600" b="0" strike="noStrike" spc="-1" dirty="0">
              <a:latin typeface="Arial"/>
            </a:endParaRPr>
          </a:p>
          <a:p>
            <a:pPr>
              <a:lnSpc>
                <a:spcPct val="100000"/>
              </a:lnSpc>
            </a:pPr>
            <a:endParaRPr lang="fr-FR" sz="1600" b="0" strike="noStrike" spc="-1" dirty="0">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CustomShape 1"/>
          <p:cNvSpPr/>
          <p:nvPr/>
        </p:nvSpPr>
        <p:spPr>
          <a:xfrm>
            <a:off x="696240" y="582120"/>
            <a:ext cx="8070480" cy="689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a:solidFill>
                  <a:srgbClr val="002060"/>
                </a:solidFill>
                <a:latin typeface="Arial"/>
                <a:ea typeface="MS PGothic"/>
              </a:rPr>
              <a:t>Introduction</a:t>
            </a:r>
            <a:endParaRPr lang="fr-FR" sz="2400" b="0" strike="noStrike" spc="-1">
              <a:latin typeface="Arial"/>
            </a:endParaRPr>
          </a:p>
          <a:p>
            <a:pPr>
              <a:lnSpc>
                <a:spcPct val="100000"/>
              </a:lnSpc>
            </a:pPr>
            <a:endParaRPr lang="fr-FR" sz="2400" b="0" strike="noStrike" spc="-1">
              <a:latin typeface="Arial"/>
            </a:endParaRPr>
          </a:p>
        </p:txBody>
      </p:sp>
      <p:sp>
        <p:nvSpPr>
          <p:cNvPr id="148" name="CustomShape 2"/>
          <p:cNvSpPr/>
          <p:nvPr/>
        </p:nvSpPr>
        <p:spPr>
          <a:xfrm>
            <a:off x="632520" y="1705680"/>
            <a:ext cx="8375400" cy="4452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algn="just">
              <a:lnSpc>
                <a:spcPct val="100000"/>
              </a:lnSpc>
            </a:pPr>
            <a:endParaRPr lang="fr-FR" sz="1800" b="0" strike="noStrike" spc="-1">
              <a:latin typeface="Arial"/>
            </a:endParaRPr>
          </a:p>
          <a:p>
            <a:pPr marL="343080" indent="-340200" algn="just">
              <a:lnSpc>
                <a:spcPct val="100000"/>
              </a:lnSpc>
              <a:buClr>
                <a:srgbClr val="002060"/>
              </a:buClr>
              <a:buSzPct val="125000"/>
              <a:buFont typeface="Wingdings" charset="2"/>
              <a:buChar char=""/>
            </a:pPr>
            <a:r>
              <a:rPr lang="fr-FR" sz="2400" b="0" strike="noStrike" spc="-1">
                <a:solidFill>
                  <a:srgbClr val="002060"/>
                </a:solidFill>
                <a:latin typeface="Arial"/>
                <a:ea typeface="MS PGothic"/>
              </a:rPr>
              <a:t>Objectifs du groupe de travail :</a:t>
            </a:r>
            <a:endParaRPr lang="fr-FR" sz="2400" b="0" strike="noStrike" spc="-1">
              <a:latin typeface="Arial"/>
            </a:endParaRPr>
          </a:p>
          <a:p>
            <a:pPr marL="360" algn="just">
              <a:lnSpc>
                <a:spcPct val="100000"/>
              </a:lnSpc>
            </a:pPr>
            <a:endParaRPr lang="fr-FR" sz="2400" b="0" strike="noStrike" spc="-1">
              <a:latin typeface="Arial"/>
            </a:endParaRPr>
          </a:p>
          <a:p>
            <a:pPr marL="800280" lvl="1" indent="-340200" algn="just">
              <a:lnSpc>
                <a:spcPct val="100000"/>
              </a:lnSpc>
              <a:buClr>
                <a:srgbClr val="000000"/>
              </a:buClr>
              <a:buFont typeface="Arial"/>
              <a:buAutoNum type="arabicPeriod"/>
            </a:pPr>
            <a:r>
              <a:rPr lang="fr-FR" sz="2400" b="0" strike="noStrike" spc="-1">
                <a:solidFill>
                  <a:srgbClr val="000000"/>
                </a:solidFill>
                <a:latin typeface="Arial"/>
                <a:ea typeface="MS PGothic"/>
              </a:rPr>
              <a:t>Clarifier les rôles entre les acteurs au sein de l’AC</a:t>
            </a:r>
            <a:endParaRPr lang="fr-FR" sz="2400" b="0" strike="noStrike" spc="-1">
              <a:latin typeface="Arial"/>
            </a:endParaRPr>
          </a:p>
          <a:p>
            <a:pPr marL="800280" lvl="1" indent="-340200" algn="just">
              <a:lnSpc>
                <a:spcPct val="100000"/>
              </a:lnSpc>
              <a:buClr>
                <a:srgbClr val="000000"/>
              </a:buClr>
              <a:buFont typeface="Arial"/>
              <a:buAutoNum type="arabicPeriod"/>
            </a:pPr>
            <a:r>
              <a:rPr lang="fr-FR" sz="2400" b="0" strike="noStrike" spc="-1">
                <a:solidFill>
                  <a:srgbClr val="000000"/>
                </a:solidFill>
                <a:latin typeface="Arial"/>
                <a:ea typeface="MS PGothic"/>
              </a:rPr>
              <a:t>Améliorer le fonctionnement de l’AC en renforçant l’efficacité de la fonction logistique tout en prenant en compte l’évolution des attentes des usagers</a:t>
            </a:r>
            <a:endParaRPr lang="fr-FR" sz="2400" b="0" strike="noStrike" spc="-1">
              <a:latin typeface="Arial"/>
            </a:endParaRPr>
          </a:p>
          <a:p>
            <a:pPr marL="800280" lvl="1" indent="-340200" algn="just">
              <a:lnSpc>
                <a:spcPct val="100000"/>
              </a:lnSpc>
              <a:buClr>
                <a:srgbClr val="000000"/>
              </a:buClr>
              <a:buFont typeface="Arial"/>
              <a:buAutoNum type="arabicPeriod"/>
            </a:pPr>
            <a:r>
              <a:rPr lang="fr-FR" sz="2400" b="0" strike="noStrike" spc="-1">
                <a:solidFill>
                  <a:srgbClr val="000000"/>
                </a:solidFill>
                <a:latin typeface="Arial"/>
                <a:ea typeface="MS PGothic"/>
              </a:rPr>
              <a:t>Optimiser l’allocation des moyens de la fonction logistique</a:t>
            </a:r>
            <a:endParaRPr lang="fr-FR" sz="2400" b="0" strike="noStrike" spc="-1">
              <a:latin typeface="Arial"/>
            </a:endParaRPr>
          </a:p>
          <a:p>
            <a:pPr algn="just">
              <a:lnSpc>
                <a:spcPct val="100000"/>
              </a:lnSpc>
            </a:pPr>
            <a:endParaRPr lang="fr-FR" sz="2400" b="0" strike="noStrike" spc="-1">
              <a:latin typeface="Arial"/>
            </a:endParaRPr>
          </a:p>
          <a:p>
            <a:pPr marL="457560" algn="just">
              <a:lnSpc>
                <a:spcPct val="100000"/>
              </a:lnSpc>
            </a:pPr>
            <a:endParaRPr lang="fr-FR" sz="2400" b="0" strike="noStrike" spc="-1">
              <a:latin typeface="Arial"/>
            </a:endParaRPr>
          </a:p>
          <a:p>
            <a:pPr>
              <a:lnSpc>
                <a:spcPct val="100000"/>
              </a:lnSpc>
            </a:pPr>
            <a:endParaRPr lang="fr-FR" sz="2400" b="0" strike="noStrike"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CustomShape 1"/>
          <p:cNvSpPr/>
          <p:nvPr/>
        </p:nvSpPr>
        <p:spPr>
          <a:xfrm>
            <a:off x="707760" y="588960"/>
            <a:ext cx="8070480" cy="553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a:solidFill>
                  <a:srgbClr val="002060"/>
                </a:solidFill>
                <a:latin typeface="Arial"/>
                <a:ea typeface="MS PGothic"/>
              </a:rPr>
              <a:t>1 - Méthodologie</a:t>
            </a:r>
            <a:endParaRPr lang="fr-FR" sz="2400" b="0" strike="noStrike" spc="-1">
              <a:latin typeface="Arial"/>
            </a:endParaRPr>
          </a:p>
          <a:p>
            <a:pPr>
              <a:lnSpc>
                <a:spcPct val="100000"/>
              </a:lnSpc>
            </a:pPr>
            <a:endParaRPr lang="fr-FR" sz="2400" b="0" strike="noStrike" spc="-1">
              <a:latin typeface="Arial"/>
            </a:endParaRPr>
          </a:p>
        </p:txBody>
      </p:sp>
      <p:sp>
        <p:nvSpPr>
          <p:cNvPr id="150" name="CustomShape 2"/>
          <p:cNvSpPr/>
          <p:nvPr/>
        </p:nvSpPr>
        <p:spPr>
          <a:xfrm>
            <a:off x="632520" y="938520"/>
            <a:ext cx="8375400" cy="5477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560" algn="just">
              <a:lnSpc>
                <a:spcPct val="100000"/>
              </a:lnSpc>
            </a:pPr>
            <a:endParaRPr lang="fr-FR" sz="1800" b="0" strike="noStrike" spc="-1">
              <a:latin typeface="Arial"/>
            </a:endParaRPr>
          </a:p>
          <a:p>
            <a:pPr marL="343080" indent="-340200" algn="just">
              <a:lnSpc>
                <a:spcPct val="100000"/>
              </a:lnSpc>
              <a:buClr>
                <a:srgbClr val="002060"/>
              </a:buClr>
              <a:buSzPct val="125000"/>
              <a:buFont typeface="Wingdings" charset="2"/>
              <a:buChar char=""/>
            </a:pPr>
            <a:r>
              <a:rPr lang="fr-FR" sz="2000" b="0" strike="noStrike" spc="-1">
                <a:solidFill>
                  <a:srgbClr val="002060"/>
                </a:solidFill>
                <a:latin typeface="Arial"/>
                <a:ea typeface="MS PGothic"/>
              </a:rPr>
              <a:t>Recensement des missions et fonctions logistiques</a:t>
            </a:r>
            <a:endParaRPr lang="fr-FR" sz="2000" b="0" strike="noStrike" spc="-1">
              <a:latin typeface="Arial"/>
            </a:endParaRPr>
          </a:p>
          <a:p>
            <a:pPr algn="just">
              <a:lnSpc>
                <a:spcPct val="100000"/>
              </a:lnSpc>
            </a:pPr>
            <a:endParaRPr lang="fr-FR" sz="2000" b="0" strike="noStrike" spc="-1">
              <a:latin typeface="Arial"/>
            </a:endParaRPr>
          </a:p>
          <a:p>
            <a:pPr marL="743400" lvl="1" indent="-283320" algn="just">
              <a:lnSpc>
                <a:spcPct val="100000"/>
              </a:lnSpc>
              <a:buClr>
                <a:srgbClr val="000000"/>
              </a:buClr>
              <a:buFont typeface="Arial"/>
              <a:buChar char="–"/>
            </a:pPr>
            <a:r>
              <a:rPr lang="fr-FR" sz="1600" b="0" strike="noStrike" spc="-1">
                <a:solidFill>
                  <a:srgbClr val="000000"/>
                </a:solidFill>
                <a:latin typeface="Arial"/>
                <a:ea typeface="MS PGothic"/>
              </a:rPr>
              <a:t>Pilotage de prestataires/encadrement d’équipes :</a:t>
            </a:r>
            <a:endParaRPr lang="fr-FR" sz="1600" b="0" strike="noStrike" spc="-1">
              <a:latin typeface="Arial"/>
            </a:endParaRPr>
          </a:p>
          <a:p>
            <a:pPr marL="1200600" lvl="2" indent="-283320" algn="just">
              <a:lnSpc>
                <a:spcPct val="100000"/>
              </a:lnSpc>
              <a:buClr>
                <a:srgbClr val="000000"/>
              </a:buClr>
              <a:buFont typeface="Arial"/>
              <a:buChar char="•"/>
            </a:pPr>
            <a:r>
              <a:rPr lang="fr-FR" sz="1400" b="0" strike="noStrike" spc="-1">
                <a:solidFill>
                  <a:srgbClr val="000000"/>
                </a:solidFill>
                <a:latin typeface="Arial"/>
                <a:ea typeface="MS PGothic"/>
              </a:rPr>
              <a:t>responsable de logistique</a:t>
            </a:r>
            <a:endParaRPr lang="fr-FR" sz="1400" b="0" strike="noStrike" spc="-1">
              <a:latin typeface="Arial"/>
            </a:endParaRPr>
          </a:p>
          <a:p>
            <a:pPr marL="743400" lvl="1" indent="-283320" algn="just">
              <a:lnSpc>
                <a:spcPct val="100000"/>
              </a:lnSpc>
              <a:buClr>
                <a:srgbClr val="000000"/>
              </a:buClr>
              <a:buFont typeface="Arial"/>
              <a:buChar char="–"/>
            </a:pPr>
            <a:r>
              <a:rPr lang="fr-FR" sz="1600" b="0" strike="noStrike" spc="-1">
                <a:solidFill>
                  <a:srgbClr val="000000"/>
                </a:solidFill>
                <a:latin typeface="Arial"/>
                <a:ea typeface="MS PGothic"/>
              </a:rPr>
              <a:t>Accueils :</a:t>
            </a:r>
            <a:endParaRPr lang="fr-FR" sz="1600" b="0" strike="noStrike" spc="-1">
              <a:latin typeface="Arial"/>
            </a:endParaRPr>
          </a:p>
          <a:p>
            <a:pPr marL="1200600" lvl="2" indent="-283320" algn="just">
              <a:lnSpc>
                <a:spcPct val="100000"/>
              </a:lnSpc>
              <a:buClr>
                <a:srgbClr val="000000"/>
              </a:buClr>
              <a:buFont typeface="Arial"/>
              <a:buChar char="•"/>
            </a:pPr>
            <a:r>
              <a:rPr lang="fr-FR" sz="1400" b="0" strike="noStrike" spc="-1">
                <a:solidFill>
                  <a:srgbClr val="000000"/>
                </a:solidFill>
                <a:latin typeface="Arial"/>
                <a:ea typeface="MS PGothic"/>
              </a:rPr>
              <a:t>agent d’accueil physique</a:t>
            </a:r>
            <a:endParaRPr lang="fr-FR" sz="1400" b="0" strike="noStrike" spc="-1">
              <a:latin typeface="Arial"/>
            </a:endParaRPr>
          </a:p>
          <a:p>
            <a:pPr marL="1200600" lvl="2" indent="-283320" algn="just">
              <a:lnSpc>
                <a:spcPct val="100000"/>
              </a:lnSpc>
              <a:buClr>
                <a:srgbClr val="000000"/>
              </a:buClr>
              <a:buFont typeface="Arial"/>
              <a:buChar char="•"/>
            </a:pPr>
            <a:r>
              <a:rPr lang="fr-FR" sz="1400" b="0" strike="noStrike" spc="-1">
                <a:solidFill>
                  <a:srgbClr val="000000"/>
                </a:solidFill>
                <a:latin typeface="Arial"/>
                <a:ea typeface="MS PGothic"/>
              </a:rPr>
              <a:t>agent d’accueil téléphonique</a:t>
            </a:r>
            <a:endParaRPr lang="fr-FR" sz="1400" b="0" strike="noStrike" spc="-1">
              <a:latin typeface="Arial"/>
            </a:endParaRPr>
          </a:p>
          <a:p>
            <a:pPr marL="743400" lvl="1" indent="-283320" algn="just">
              <a:lnSpc>
                <a:spcPct val="100000"/>
              </a:lnSpc>
              <a:buClr>
                <a:srgbClr val="000000"/>
              </a:buClr>
              <a:buFont typeface="Arial"/>
              <a:buChar char="–"/>
            </a:pPr>
            <a:r>
              <a:rPr lang="fr-FR" sz="1600" b="0" strike="noStrike" spc="-1">
                <a:solidFill>
                  <a:srgbClr val="000000"/>
                </a:solidFill>
                <a:latin typeface="Arial"/>
                <a:ea typeface="MS PGothic"/>
              </a:rPr>
              <a:t>Logistique :</a:t>
            </a:r>
            <a:endParaRPr lang="fr-FR" sz="1600" b="0" strike="noStrike" spc="-1">
              <a:latin typeface="Arial"/>
            </a:endParaRPr>
          </a:p>
          <a:p>
            <a:pPr marL="1200600" lvl="2" indent="-283320" algn="just">
              <a:lnSpc>
                <a:spcPct val="100000"/>
              </a:lnSpc>
              <a:buClr>
                <a:srgbClr val="000000"/>
              </a:buClr>
              <a:buFont typeface="Arial"/>
              <a:buChar char="•"/>
            </a:pPr>
            <a:r>
              <a:rPr lang="fr-FR" sz="1400" b="0" strike="noStrike" spc="-1">
                <a:solidFill>
                  <a:srgbClr val="000000"/>
                </a:solidFill>
                <a:latin typeface="Arial"/>
                <a:ea typeface="MS PGothic"/>
              </a:rPr>
              <a:t>agent de réception et d’orientation des demandes (Bfsvp)</a:t>
            </a:r>
            <a:endParaRPr lang="fr-FR" sz="1400" b="0" strike="noStrike" spc="-1">
              <a:latin typeface="Arial"/>
            </a:endParaRPr>
          </a:p>
          <a:p>
            <a:pPr marL="1200600" lvl="2" indent="-283320" algn="just">
              <a:lnSpc>
                <a:spcPct val="100000"/>
              </a:lnSpc>
              <a:buClr>
                <a:srgbClr val="000000"/>
              </a:buClr>
              <a:buFont typeface="Arial"/>
              <a:buChar char="•"/>
            </a:pPr>
            <a:r>
              <a:rPr lang="fr-FR" sz="1400" b="0" strike="noStrike" spc="-1">
                <a:solidFill>
                  <a:srgbClr val="000000"/>
                </a:solidFill>
                <a:latin typeface="Arial"/>
                <a:ea typeface="MS PGothic"/>
              </a:rPr>
              <a:t>agent de logistique et de manutention</a:t>
            </a:r>
            <a:endParaRPr lang="fr-FR" sz="1400" b="0" strike="noStrike" spc="-1">
              <a:latin typeface="Arial"/>
            </a:endParaRPr>
          </a:p>
          <a:p>
            <a:pPr marL="1200600" lvl="2" indent="-283320" algn="just">
              <a:lnSpc>
                <a:spcPct val="100000"/>
              </a:lnSpc>
              <a:buClr>
                <a:srgbClr val="000000"/>
              </a:buClr>
              <a:buFont typeface="Arial"/>
              <a:buChar char="•"/>
            </a:pPr>
            <a:r>
              <a:rPr lang="fr-FR" sz="1400" b="0" strike="noStrike" spc="-1">
                <a:solidFill>
                  <a:srgbClr val="000000"/>
                </a:solidFill>
                <a:latin typeface="Arial"/>
                <a:ea typeface="MS PGothic"/>
              </a:rPr>
              <a:t>gestionnaire de courrier</a:t>
            </a:r>
            <a:endParaRPr lang="fr-FR" sz="1400" b="0" strike="noStrike" spc="-1">
              <a:latin typeface="Arial"/>
            </a:endParaRPr>
          </a:p>
          <a:p>
            <a:pPr marL="1200600" lvl="2" indent="-283320" algn="just">
              <a:lnSpc>
                <a:spcPct val="100000"/>
              </a:lnSpc>
              <a:buClr>
                <a:srgbClr val="000000"/>
              </a:buClr>
              <a:buFont typeface="Arial"/>
              <a:buChar char="•"/>
            </a:pPr>
            <a:r>
              <a:rPr lang="fr-FR" sz="1400" b="0" strike="noStrike" spc="-1">
                <a:solidFill>
                  <a:srgbClr val="000000"/>
                </a:solidFill>
                <a:latin typeface="Arial"/>
                <a:ea typeface="MS PGothic"/>
              </a:rPr>
              <a:t>agent de reprographie</a:t>
            </a:r>
            <a:endParaRPr lang="fr-FR" sz="1400" b="0" strike="noStrike" spc="-1">
              <a:latin typeface="Arial"/>
            </a:endParaRPr>
          </a:p>
          <a:p>
            <a:pPr marL="743400" lvl="1" indent="-283320" algn="just">
              <a:lnSpc>
                <a:spcPct val="100000"/>
              </a:lnSpc>
              <a:buClr>
                <a:srgbClr val="000000"/>
              </a:buClr>
              <a:buFont typeface="Arial"/>
              <a:buChar char="–"/>
            </a:pPr>
            <a:r>
              <a:rPr lang="fr-FR" sz="1600" b="0" strike="noStrike" spc="-1">
                <a:solidFill>
                  <a:srgbClr val="000000"/>
                </a:solidFill>
                <a:latin typeface="Arial"/>
                <a:ea typeface="MS PGothic"/>
              </a:rPr>
              <a:t>Entretien :</a:t>
            </a:r>
            <a:endParaRPr lang="fr-FR" sz="1600" b="0" strike="noStrike" spc="-1">
              <a:latin typeface="Arial"/>
            </a:endParaRPr>
          </a:p>
          <a:p>
            <a:pPr marL="1200600" lvl="2" indent="-283320" algn="just">
              <a:lnSpc>
                <a:spcPct val="100000"/>
              </a:lnSpc>
              <a:buClr>
                <a:srgbClr val="000000"/>
              </a:buClr>
              <a:buFont typeface="Arial"/>
              <a:buChar char="•"/>
            </a:pPr>
            <a:r>
              <a:rPr lang="fr-FR" sz="1400" b="0" strike="noStrike" spc="-1">
                <a:solidFill>
                  <a:srgbClr val="000000"/>
                </a:solidFill>
                <a:latin typeface="Arial"/>
                <a:ea typeface="MS PGothic"/>
              </a:rPr>
              <a:t>agent de ménage</a:t>
            </a:r>
            <a:endParaRPr lang="fr-FR" sz="1400" b="0" strike="noStrike" spc="-1">
              <a:latin typeface="Arial"/>
            </a:endParaRPr>
          </a:p>
          <a:p>
            <a:pPr marL="743400" lvl="1" indent="-283320" algn="just">
              <a:lnSpc>
                <a:spcPct val="100000"/>
              </a:lnSpc>
              <a:buClr>
                <a:srgbClr val="000000"/>
              </a:buClr>
              <a:buFont typeface="Arial"/>
              <a:buChar char="–"/>
            </a:pPr>
            <a:r>
              <a:rPr lang="fr-FR" sz="1600" b="0" strike="noStrike" spc="-1">
                <a:solidFill>
                  <a:srgbClr val="000000"/>
                </a:solidFill>
                <a:latin typeface="Arial"/>
                <a:ea typeface="MS PGothic"/>
              </a:rPr>
              <a:t>Parc automobile :</a:t>
            </a:r>
            <a:endParaRPr lang="fr-FR" sz="1600" b="0" strike="noStrike" spc="-1">
              <a:latin typeface="Arial"/>
            </a:endParaRPr>
          </a:p>
          <a:p>
            <a:pPr marL="1200600" lvl="2" indent="-283320" algn="just">
              <a:lnSpc>
                <a:spcPct val="100000"/>
              </a:lnSpc>
              <a:buClr>
                <a:srgbClr val="000000"/>
              </a:buClr>
              <a:buFont typeface="Arial"/>
              <a:buChar char="•"/>
            </a:pPr>
            <a:r>
              <a:rPr lang="fr-FR" sz="1400" b="0" strike="noStrike" spc="-1">
                <a:solidFill>
                  <a:srgbClr val="000000"/>
                </a:solidFill>
                <a:latin typeface="Arial"/>
                <a:ea typeface="MS PGothic"/>
              </a:rPr>
              <a:t>conducteur</a:t>
            </a:r>
            <a:endParaRPr lang="fr-FR" sz="1400" b="0" strike="noStrike" spc="-1">
              <a:latin typeface="Arial"/>
            </a:endParaRPr>
          </a:p>
          <a:p>
            <a:pPr marL="1200600" lvl="2" indent="-283320" algn="just">
              <a:lnSpc>
                <a:spcPct val="100000"/>
              </a:lnSpc>
              <a:buClr>
                <a:srgbClr val="000000"/>
              </a:buClr>
              <a:buFont typeface="Arial"/>
              <a:buChar char="•"/>
            </a:pPr>
            <a:r>
              <a:rPr lang="fr-FR" sz="1400" b="0" strike="noStrike" spc="-1">
                <a:solidFill>
                  <a:srgbClr val="000000"/>
                </a:solidFill>
                <a:latin typeface="Arial"/>
                <a:ea typeface="MS PGothic"/>
              </a:rPr>
              <a:t>gestionnaire du parc automobile</a:t>
            </a:r>
            <a:endParaRPr lang="fr-FR" sz="1400" b="0" strike="noStrike" spc="-1">
              <a:latin typeface="Arial"/>
            </a:endParaRPr>
          </a:p>
          <a:p>
            <a:pPr marL="743400" lvl="1" indent="-283320" algn="just">
              <a:lnSpc>
                <a:spcPct val="100000"/>
              </a:lnSpc>
              <a:buClr>
                <a:srgbClr val="000000"/>
              </a:buClr>
              <a:buFont typeface="Arial"/>
              <a:buChar char="–"/>
            </a:pPr>
            <a:r>
              <a:rPr lang="fr-FR" sz="1600" b="0" strike="noStrike" spc="-1">
                <a:solidFill>
                  <a:srgbClr val="000000"/>
                </a:solidFill>
                <a:latin typeface="Arial"/>
                <a:ea typeface="MS PGothic"/>
              </a:rPr>
              <a:t>Intendance du Cabinet :</a:t>
            </a:r>
            <a:endParaRPr lang="fr-FR" sz="1600" b="0" strike="noStrike" spc="-1">
              <a:latin typeface="Arial"/>
            </a:endParaRPr>
          </a:p>
          <a:p>
            <a:pPr marL="1200600" lvl="2" indent="-283320" algn="just">
              <a:lnSpc>
                <a:spcPct val="100000"/>
              </a:lnSpc>
              <a:buClr>
                <a:srgbClr val="000000"/>
              </a:buClr>
              <a:buFont typeface="Arial"/>
              <a:buChar char="•"/>
            </a:pPr>
            <a:r>
              <a:rPr lang="fr-FR" sz="1400" b="0" strike="noStrike" spc="-1">
                <a:solidFill>
                  <a:srgbClr val="000000"/>
                </a:solidFill>
                <a:latin typeface="Arial"/>
                <a:ea typeface="MS PGothic"/>
              </a:rPr>
              <a:t>intendant</a:t>
            </a:r>
            <a:endParaRPr lang="fr-FR" sz="1400" b="0" strike="noStrike" spc="-1">
              <a:latin typeface="Arial"/>
            </a:endParaRPr>
          </a:p>
          <a:p>
            <a:pPr marL="1200600" lvl="2" indent="-283320" algn="just">
              <a:lnSpc>
                <a:spcPct val="100000"/>
              </a:lnSpc>
              <a:buClr>
                <a:srgbClr val="000000"/>
              </a:buClr>
              <a:buFont typeface="Arial"/>
              <a:buChar char="•"/>
            </a:pPr>
            <a:r>
              <a:rPr lang="fr-FR" sz="1400" b="0" strike="noStrike" spc="-1">
                <a:solidFill>
                  <a:srgbClr val="000000"/>
                </a:solidFill>
                <a:latin typeface="Arial"/>
                <a:ea typeface="MS PGothic"/>
              </a:rPr>
              <a:t>cuisinier</a:t>
            </a:r>
            <a:endParaRPr lang="fr-FR" sz="1400" b="0" strike="noStrike" spc="-1">
              <a:latin typeface="Arial"/>
            </a:endParaRPr>
          </a:p>
          <a:p>
            <a:pPr marL="457560" algn="just">
              <a:lnSpc>
                <a:spcPct val="100000"/>
              </a:lnSpc>
            </a:pPr>
            <a:endParaRPr lang="fr-FR" sz="1400" b="0" strike="noStrike" spc="-1">
              <a:latin typeface="Arial"/>
            </a:endParaRPr>
          </a:p>
          <a:p>
            <a:pPr algn="just">
              <a:lnSpc>
                <a:spcPct val="100000"/>
              </a:lnSpc>
            </a:pPr>
            <a:endParaRPr lang="fr-FR" sz="1400" b="0" strike="noStrike" spc="-1">
              <a:latin typeface="Arial"/>
            </a:endParaRPr>
          </a:p>
          <a:p>
            <a:pPr algn="just">
              <a:lnSpc>
                <a:spcPct val="100000"/>
              </a:lnSpc>
            </a:pPr>
            <a:endParaRPr lang="fr-FR" sz="1400" b="0" strike="noStrike" spc="-1">
              <a:latin typeface="Arial"/>
            </a:endParaRPr>
          </a:p>
          <a:p>
            <a:pPr algn="just">
              <a:lnSpc>
                <a:spcPct val="100000"/>
              </a:lnSpc>
            </a:pPr>
            <a:endParaRPr lang="fr-FR" sz="1400" b="0" strike="noStrike"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CustomShape 1"/>
          <p:cNvSpPr/>
          <p:nvPr/>
        </p:nvSpPr>
        <p:spPr>
          <a:xfrm>
            <a:off x="707760" y="641880"/>
            <a:ext cx="8070480" cy="50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a:solidFill>
                  <a:srgbClr val="002060"/>
                </a:solidFill>
                <a:latin typeface="Arial"/>
                <a:ea typeface="MS PGothic"/>
              </a:rPr>
              <a:t>1 – Méthodologie :</a:t>
            </a:r>
            <a:endParaRPr lang="fr-FR" sz="2400" b="0" strike="noStrike" spc="-1">
              <a:latin typeface="Arial"/>
            </a:endParaRPr>
          </a:p>
          <a:p>
            <a:pPr>
              <a:lnSpc>
                <a:spcPct val="100000"/>
              </a:lnSpc>
            </a:pPr>
            <a:endParaRPr lang="fr-FR" sz="2400" b="0" strike="noStrike" spc="-1">
              <a:latin typeface="Arial"/>
            </a:endParaRPr>
          </a:p>
        </p:txBody>
      </p:sp>
      <p:sp>
        <p:nvSpPr>
          <p:cNvPr id="152" name="CustomShape 2"/>
          <p:cNvSpPr/>
          <p:nvPr/>
        </p:nvSpPr>
        <p:spPr>
          <a:xfrm>
            <a:off x="632520" y="1459440"/>
            <a:ext cx="8375400" cy="4650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520" algn="just">
              <a:lnSpc>
                <a:spcPct val="100000"/>
              </a:lnSpc>
            </a:pPr>
            <a:endParaRPr lang="fr-FR" sz="1800" b="0" strike="noStrike" spc="-1">
              <a:latin typeface="Arial"/>
            </a:endParaRPr>
          </a:p>
          <a:p>
            <a:pPr algn="just">
              <a:lnSpc>
                <a:spcPct val="100000"/>
              </a:lnSpc>
            </a:pPr>
            <a:endParaRPr lang="fr-FR" sz="1800" b="0" strike="noStrike" spc="-1">
              <a:latin typeface="Arial"/>
            </a:endParaRPr>
          </a:p>
          <a:p>
            <a:pPr marL="745560" lvl="1" indent="-285480" algn="just">
              <a:lnSpc>
                <a:spcPct val="100000"/>
              </a:lnSpc>
              <a:buClr>
                <a:srgbClr val="000000"/>
              </a:buClr>
              <a:buFont typeface="Wingdings" charset="2"/>
              <a:buChar char=""/>
            </a:pPr>
            <a:r>
              <a:rPr lang="fr-FR" sz="1600" b="0" strike="noStrike" spc="-1">
                <a:solidFill>
                  <a:srgbClr val="000000"/>
                </a:solidFill>
                <a:latin typeface="Arial"/>
                <a:ea typeface="MS PGothic"/>
              </a:rPr>
              <a:t>Missions et fonctions exclues du périmètre :</a:t>
            </a:r>
            <a:endParaRPr lang="fr-FR" sz="1600" b="0" strike="noStrike" spc="-1">
              <a:latin typeface="Arial"/>
            </a:endParaRPr>
          </a:p>
          <a:p>
            <a:pPr algn="just">
              <a:lnSpc>
                <a:spcPct val="100000"/>
              </a:lnSpc>
            </a:pPr>
            <a:endParaRPr lang="fr-FR" sz="1600" b="0" strike="noStrike" spc="-1">
              <a:latin typeface="Arial"/>
            </a:endParaRPr>
          </a:p>
          <a:p>
            <a:pPr marL="1200240" lvl="2" indent="-282960" algn="just">
              <a:lnSpc>
                <a:spcPct val="100000"/>
              </a:lnSpc>
              <a:buClr>
                <a:srgbClr val="000000"/>
              </a:buClr>
              <a:buFont typeface="Arial"/>
              <a:buChar char="–"/>
            </a:pPr>
            <a:r>
              <a:rPr lang="fr-FR" sz="1600" b="0" strike="noStrike" spc="-1">
                <a:solidFill>
                  <a:srgbClr val="000000"/>
                </a:solidFill>
                <a:latin typeface="Arial"/>
                <a:ea typeface="MS PGothic"/>
              </a:rPr>
              <a:t>Fonctions administratives liées à la fonction logistique réparties dans tous les services :</a:t>
            </a:r>
            <a:endParaRPr lang="fr-FR" sz="1600" b="0" strike="noStrike" spc="-1">
              <a:latin typeface="Arial"/>
            </a:endParaRPr>
          </a:p>
          <a:p>
            <a:pPr marL="1657800" lvl="3" indent="-283320" algn="just">
              <a:lnSpc>
                <a:spcPct val="100000"/>
              </a:lnSpc>
              <a:buClr>
                <a:srgbClr val="000000"/>
              </a:buClr>
              <a:buFont typeface="Arial"/>
              <a:buChar char="•"/>
            </a:pPr>
            <a:r>
              <a:rPr lang="fr-FR" sz="1400" b="0" strike="noStrike" spc="-1">
                <a:solidFill>
                  <a:srgbClr val="000000"/>
                </a:solidFill>
                <a:latin typeface="Arial"/>
                <a:ea typeface="MS PGothic"/>
              </a:rPr>
              <a:t>secrétariat</a:t>
            </a:r>
            <a:endParaRPr lang="fr-FR" sz="1400" b="0" strike="noStrike" spc="-1">
              <a:latin typeface="Arial"/>
            </a:endParaRPr>
          </a:p>
          <a:p>
            <a:pPr marL="1657800" lvl="3" indent="-283320" algn="just">
              <a:lnSpc>
                <a:spcPct val="100000"/>
              </a:lnSpc>
              <a:buClr>
                <a:srgbClr val="000000"/>
              </a:buClr>
              <a:buFont typeface="Arial"/>
              <a:buChar char="•"/>
            </a:pPr>
            <a:r>
              <a:rPr lang="fr-FR" sz="1400" b="0" strike="noStrike" spc="-1">
                <a:solidFill>
                  <a:srgbClr val="000000"/>
                </a:solidFill>
                <a:latin typeface="Arial"/>
                <a:ea typeface="MS PGothic"/>
              </a:rPr>
              <a:t>gestion des budgets ou des prestations de logistique</a:t>
            </a:r>
            <a:endParaRPr lang="fr-FR" sz="1400" b="0" strike="noStrike" spc="-1">
              <a:latin typeface="Arial"/>
            </a:endParaRPr>
          </a:p>
          <a:p>
            <a:pPr marL="1371960" algn="just">
              <a:lnSpc>
                <a:spcPct val="100000"/>
              </a:lnSpc>
            </a:pPr>
            <a:endParaRPr lang="fr-FR" sz="1400" b="0" strike="noStrike" spc="-1">
              <a:latin typeface="Arial"/>
            </a:endParaRPr>
          </a:p>
          <a:p>
            <a:pPr marL="1200240" lvl="2" indent="-282960" algn="just">
              <a:lnSpc>
                <a:spcPct val="100000"/>
              </a:lnSpc>
              <a:buClr>
                <a:srgbClr val="000000"/>
              </a:buClr>
              <a:buFont typeface="Arial"/>
              <a:buChar char="–"/>
            </a:pPr>
            <a:r>
              <a:rPr lang="fr-FR" sz="1600" b="0" strike="noStrike" spc="-1">
                <a:solidFill>
                  <a:srgbClr val="000000"/>
                </a:solidFill>
                <a:latin typeface="Arial"/>
                <a:ea typeface="MS PGothic"/>
              </a:rPr>
              <a:t>Fonctions connexes :</a:t>
            </a:r>
            <a:endParaRPr lang="fr-FR" sz="1600" b="0" strike="noStrike" spc="-1">
              <a:latin typeface="Arial"/>
            </a:endParaRPr>
          </a:p>
          <a:p>
            <a:pPr marL="1657800" lvl="3" indent="-283320" algn="just">
              <a:lnSpc>
                <a:spcPct val="100000"/>
              </a:lnSpc>
              <a:buClr>
                <a:srgbClr val="000000"/>
              </a:buClr>
              <a:buFont typeface="Arial"/>
              <a:buChar char="•"/>
            </a:pPr>
            <a:r>
              <a:rPr lang="fr-FR" sz="1400" b="0" strike="noStrike" spc="-1">
                <a:solidFill>
                  <a:srgbClr val="000000"/>
                </a:solidFill>
                <a:latin typeface="Arial"/>
                <a:ea typeface="MS PGothic"/>
              </a:rPr>
              <a:t>exploitation/maintenance des bâtiments et des installations techniques (BFS)</a:t>
            </a:r>
            <a:endParaRPr lang="fr-FR" sz="1400" b="0" strike="noStrike" spc="-1">
              <a:latin typeface="Arial"/>
            </a:endParaRPr>
          </a:p>
          <a:p>
            <a:pPr marL="1657800" lvl="3" indent="-283320" algn="just">
              <a:lnSpc>
                <a:spcPct val="100000"/>
              </a:lnSpc>
              <a:buClr>
                <a:srgbClr val="000000"/>
              </a:buClr>
              <a:buFont typeface="Arial"/>
              <a:buChar char="•"/>
            </a:pPr>
            <a:r>
              <a:rPr lang="fr-FR" sz="1400" b="0" strike="noStrike" spc="-1">
                <a:solidFill>
                  <a:srgbClr val="000000"/>
                </a:solidFill>
                <a:latin typeface="Arial"/>
                <a:ea typeface="MS PGothic"/>
              </a:rPr>
              <a:t>sécurité et sûreté des sites (BFS)</a:t>
            </a:r>
            <a:endParaRPr lang="fr-FR" sz="1400" b="0" strike="noStrike" spc="-1">
              <a:latin typeface="Arial"/>
            </a:endParaRPr>
          </a:p>
          <a:p>
            <a:pPr algn="just">
              <a:lnSpc>
                <a:spcPct val="100000"/>
              </a:lnSpc>
            </a:pPr>
            <a:endParaRPr lang="fr-FR" sz="1400" b="0" strike="noStrike" spc="-1">
              <a:latin typeface="Arial"/>
            </a:endParaRPr>
          </a:p>
          <a:p>
            <a:pPr marL="1200240" lvl="2" indent="-282960" algn="just">
              <a:lnSpc>
                <a:spcPct val="100000"/>
              </a:lnSpc>
              <a:buClr>
                <a:srgbClr val="000000"/>
              </a:buClr>
              <a:buFont typeface="Arial"/>
              <a:buChar char="–"/>
            </a:pPr>
            <a:r>
              <a:rPr lang="fr-FR" sz="1600" b="0" strike="noStrike" spc="-1">
                <a:solidFill>
                  <a:srgbClr val="000000"/>
                </a:solidFill>
                <a:latin typeface="Arial"/>
                <a:ea typeface="MS PGothic"/>
              </a:rPr>
              <a:t>Fonctions logistiques spécifiques :</a:t>
            </a:r>
            <a:endParaRPr lang="fr-FR" sz="1600" b="0" strike="noStrike" spc="-1">
              <a:latin typeface="Arial"/>
            </a:endParaRPr>
          </a:p>
          <a:p>
            <a:pPr marL="1657800" lvl="3" indent="-283320" algn="just">
              <a:lnSpc>
                <a:spcPct val="100000"/>
              </a:lnSpc>
              <a:buClr>
                <a:srgbClr val="000000"/>
              </a:buClr>
              <a:buFont typeface="Arial"/>
              <a:buChar char="•"/>
            </a:pPr>
            <a:r>
              <a:rPr lang="fr-FR" sz="1400" b="0" strike="noStrike" spc="-1">
                <a:solidFill>
                  <a:srgbClr val="000000"/>
                </a:solidFill>
                <a:latin typeface="Arial"/>
                <a:ea typeface="MS PGothic"/>
              </a:rPr>
              <a:t>intendance (Cabinet)</a:t>
            </a:r>
            <a:endParaRPr lang="fr-FR" sz="1400" b="0" strike="noStrike" spc="-1">
              <a:latin typeface="Arial"/>
            </a:endParaRPr>
          </a:p>
          <a:p>
            <a:pPr marL="1657800" lvl="3" indent="-283320" algn="just">
              <a:lnSpc>
                <a:spcPct val="100000"/>
              </a:lnSpc>
              <a:buClr>
                <a:srgbClr val="000000"/>
              </a:buClr>
              <a:buFont typeface="Arial"/>
              <a:buChar char="•"/>
            </a:pPr>
            <a:r>
              <a:rPr lang="fr-FR" sz="1400" b="0" strike="noStrike" spc="-1">
                <a:solidFill>
                  <a:srgbClr val="000000"/>
                </a:solidFill>
                <a:latin typeface="Arial"/>
                <a:ea typeface="MS PGothic"/>
              </a:rPr>
              <a:t>régie et surveillance des œuvres d’art (SMF)</a:t>
            </a:r>
            <a:endParaRPr lang="fr-FR" sz="1400" b="0" strike="noStrike" spc="-1">
              <a:latin typeface="Arial"/>
            </a:endParaRPr>
          </a:p>
          <a:p>
            <a:pPr marL="1371960" algn="just">
              <a:lnSpc>
                <a:spcPct val="100000"/>
              </a:lnSpc>
            </a:pPr>
            <a:endParaRPr lang="fr-FR" sz="1400" b="0" strike="noStrike" spc="-1">
              <a:latin typeface="Arial"/>
            </a:endParaRPr>
          </a:p>
          <a:p>
            <a:pPr algn="just">
              <a:lnSpc>
                <a:spcPct val="100000"/>
              </a:lnSpc>
            </a:pPr>
            <a:endParaRPr lang="fr-FR" sz="1400" b="0" strike="noStrike" spc="-1">
              <a:latin typeface="Arial"/>
            </a:endParaRPr>
          </a:p>
          <a:p>
            <a:pPr>
              <a:lnSpc>
                <a:spcPct val="100000"/>
              </a:lnSpc>
            </a:pPr>
            <a:endParaRPr lang="fr-FR" sz="1400" b="0" strike="noStrike" spc="-1">
              <a:latin typeface="Arial"/>
            </a:endParaRPr>
          </a:p>
          <a:p>
            <a:pPr>
              <a:lnSpc>
                <a:spcPct val="100000"/>
              </a:lnSpc>
            </a:pPr>
            <a:endParaRPr lang="fr-FR" sz="1400" b="0" strike="noStrike" spc="-1">
              <a:latin typeface="Arial"/>
            </a:endParaRPr>
          </a:p>
        </p:txBody>
      </p:sp>
      <p:sp>
        <p:nvSpPr>
          <p:cNvPr id="153" name="CustomShape 3"/>
          <p:cNvSpPr/>
          <p:nvPr/>
        </p:nvSpPr>
        <p:spPr>
          <a:xfrm>
            <a:off x="3552120" y="710640"/>
            <a:ext cx="529272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0" strike="noStrike" spc="-1">
                <a:solidFill>
                  <a:srgbClr val="002060"/>
                </a:solidFill>
                <a:latin typeface="Arial"/>
                <a:ea typeface="MS PGothic"/>
              </a:rPr>
              <a:t>Définition du périmètre de l’étude </a:t>
            </a:r>
            <a:endParaRPr lang="fr-FR" sz="1800" b="0" strike="noStrike"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CustomShape 1"/>
          <p:cNvSpPr/>
          <p:nvPr/>
        </p:nvSpPr>
        <p:spPr>
          <a:xfrm>
            <a:off x="632520" y="554040"/>
            <a:ext cx="8511480" cy="588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dirty="0">
                <a:solidFill>
                  <a:srgbClr val="002060"/>
                </a:solidFill>
                <a:latin typeface="Arial"/>
                <a:ea typeface="MS PGothic"/>
              </a:rPr>
              <a:t>2 – Etat des lieux : </a:t>
            </a:r>
            <a:r>
              <a:rPr lang="fr-FR" sz="2000" b="0" strike="noStrike" spc="-1" dirty="0">
                <a:solidFill>
                  <a:srgbClr val="002060"/>
                </a:solidFill>
                <a:latin typeface="Arial"/>
                <a:ea typeface="MS PGothic"/>
              </a:rPr>
              <a:t>Recensement des effectifs concernés </a:t>
            </a:r>
            <a:r>
              <a:rPr lang="fr-FR" sz="2000" spc="-1" dirty="0" smtClean="0">
                <a:solidFill>
                  <a:srgbClr val="002060"/>
                </a:solidFill>
                <a:latin typeface="Arial"/>
                <a:ea typeface="MS PGothic"/>
              </a:rPr>
              <a:t>(juin 2018) </a:t>
            </a:r>
            <a:endParaRPr lang="fr-FR" sz="2000" spc="-1" dirty="0">
              <a:solidFill>
                <a:srgbClr val="002060"/>
              </a:solidFill>
              <a:latin typeface="Arial"/>
              <a:ea typeface="MS PGothic"/>
            </a:endParaRPr>
          </a:p>
          <a:p>
            <a:pPr>
              <a:lnSpc>
                <a:spcPct val="100000"/>
              </a:lnSpc>
            </a:pPr>
            <a:endParaRPr lang="fr-FR" sz="1800" b="0" strike="noStrike" spc="-1" dirty="0">
              <a:latin typeface="Arial"/>
            </a:endParaRPr>
          </a:p>
        </p:txBody>
      </p:sp>
      <p:sp>
        <p:nvSpPr>
          <p:cNvPr id="155" name="CustomShape 2"/>
          <p:cNvSpPr/>
          <p:nvPr/>
        </p:nvSpPr>
        <p:spPr>
          <a:xfrm>
            <a:off x="632520" y="1019880"/>
            <a:ext cx="8375400" cy="5058720"/>
          </a:xfrm>
          <a:prstGeom prst="rect">
            <a:avLst/>
          </a:prstGeom>
          <a:noFill/>
          <a:ln>
            <a:noFill/>
          </a:ln>
        </p:spPr>
        <p:style>
          <a:lnRef idx="0">
            <a:scrgbClr r="0" g="0" b="0"/>
          </a:lnRef>
          <a:fillRef idx="0">
            <a:scrgbClr r="0" g="0" b="0"/>
          </a:fillRef>
          <a:effectRef idx="0">
            <a:scrgbClr r="0" g="0" b="0"/>
          </a:effectRef>
          <a:fontRef idx="minor"/>
        </p:style>
      </p:sp>
      <p:graphicFrame>
        <p:nvGraphicFramePr>
          <p:cNvPr id="156" name="Table 3"/>
          <p:cNvGraphicFramePr/>
          <p:nvPr/>
        </p:nvGraphicFramePr>
        <p:xfrm>
          <a:off x="1207440" y="3271320"/>
          <a:ext cx="6094800" cy="2544120"/>
        </p:xfrm>
        <a:graphic>
          <a:graphicData uri="http://schemas.openxmlformats.org/drawingml/2006/table">
            <a:tbl>
              <a:tblPr/>
              <a:tblGrid>
                <a:gridCol w="3170880">
                  <a:extLst>
                    <a:ext uri="{9D8B030D-6E8A-4147-A177-3AD203B41FA5}">
                      <a16:colId xmlns:a16="http://schemas.microsoft.com/office/drawing/2014/main" val="20000"/>
                    </a:ext>
                  </a:extLst>
                </a:gridCol>
                <a:gridCol w="1380240">
                  <a:extLst>
                    <a:ext uri="{9D8B030D-6E8A-4147-A177-3AD203B41FA5}">
                      <a16:colId xmlns:a16="http://schemas.microsoft.com/office/drawing/2014/main" val="20001"/>
                    </a:ext>
                  </a:extLst>
                </a:gridCol>
                <a:gridCol w="1543680">
                  <a:extLst>
                    <a:ext uri="{9D8B030D-6E8A-4147-A177-3AD203B41FA5}">
                      <a16:colId xmlns:a16="http://schemas.microsoft.com/office/drawing/2014/main" val="20002"/>
                    </a:ext>
                  </a:extLst>
                </a:gridCol>
              </a:tblGrid>
              <a:tr h="297000">
                <a:tc>
                  <a:txBody>
                    <a:bodyPr/>
                    <a:lstStyle/>
                    <a:p>
                      <a:pPr>
                        <a:lnSpc>
                          <a:spcPct val="100000"/>
                        </a:lnSpc>
                      </a:pPr>
                      <a:r>
                        <a:rPr lang="fr-FR" sz="1400" b="1" strike="noStrike" spc="-1">
                          <a:solidFill>
                            <a:srgbClr val="FFFFFF"/>
                          </a:solidFill>
                          <a:latin typeface="Arial"/>
                          <a:ea typeface="DejaVu Sans"/>
                        </a:rPr>
                        <a:t>Autres Services</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78ED1"/>
                    </a:solidFill>
                  </a:tcPr>
                </a:tc>
                <a:tc>
                  <a:txBody>
                    <a:bodyPr/>
                    <a:lstStyle/>
                    <a:p>
                      <a:pPr algn="ctr">
                        <a:lnSpc>
                          <a:spcPct val="100000"/>
                        </a:lnSpc>
                      </a:pPr>
                      <a:r>
                        <a:rPr lang="fr-FR" sz="1400" b="1" strike="noStrike" spc="-1">
                          <a:solidFill>
                            <a:srgbClr val="FFFFFF"/>
                          </a:solidFill>
                          <a:latin typeface="Arial"/>
                          <a:ea typeface="DejaVu Sans"/>
                        </a:rPr>
                        <a:t>PP</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78ED1"/>
                    </a:solidFill>
                  </a:tcPr>
                </a:tc>
                <a:tc>
                  <a:txBody>
                    <a:bodyPr/>
                    <a:lstStyle/>
                    <a:p>
                      <a:pPr algn="ctr">
                        <a:lnSpc>
                          <a:spcPct val="100000"/>
                        </a:lnSpc>
                      </a:pPr>
                      <a:r>
                        <a:rPr lang="fr-FR" sz="1400" b="1" strike="noStrike" spc="-1">
                          <a:solidFill>
                            <a:srgbClr val="FFFFFF"/>
                          </a:solidFill>
                          <a:latin typeface="Arial"/>
                          <a:ea typeface="DejaVu Sans"/>
                        </a:rPr>
                        <a:t>ETP</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78ED1"/>
                    </a:solidFill>
                  </a:tcPr>
                </a:tc>
                <a:extLst>
                  <a:ext uri="{0D108BD9-81ED-4DB2-BD59-A6C34878D82A}">
                    <a16:rowId xmlns:a16="http://schemas.microsoft.com/office/drawing/2014/main" val="10000"/>
                  </a:ext>
                </a:extLst>
              </a:tr>
              <a:tr h="294480">
                <a:tc>
                  <a:txBody>
                    <a:bodyPr/>
                    <a:lstStyle/>
                    <a:p>
                      <a:pPr>
                        <a:lnSpc>
                          <a:spcPct val="100000"/>
                        </a:lnSpc>
                      </a:pPr>
                      <a:r>
                        <a:rPr lang="fr-FR" sz="1400" b="0" strike="noStrike" spc="-1">
                          <a:solidFill>
                            <a:srgbClr val="000000"/>
                          </a:solidFill>
                          <a:latin typeface="Arial"/>
                          <a:ea typeface="DejaVu Sans"/>
                        </a:rPr>
                        <a:t>DGP</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dirty="0">
                          <a:solidFill>
                            <a:srgbClr val="000000"/>
                          </a:solidFill>
                          <a:latin typeface="Arial"/>
                          <a:ea typeface="DejaVu Sans"/>
                        </a:rPr>
                        <a:t>19</a:t>
                      </a:r>
                      <a:endParaRPr lang="fr-FR" sz="1400" b="0" strike="noStrike" spc="-1" dirty="0">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18,6</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E9EDF6"/>
                    </a:solidFill>
                  </a:tcPr>
                </a:tc>
                <a:extLst>
                  <a:ext uri="{0D108BD9-81ED-4DB2-BD59-A6C34878D82A}">
                    <a16:rowId xmlns:a16="http://schemas.microsoft.com/office/drawing/2014/main" val="10001"/>
                  </a:ext>
                </a:extLst>
              </a:tr>
              <a:tr h="294480">
                <a:tc>
                  <a:txBody>
                    <a:bodyPr/>
                    <a:lstStyle/>
                    <a:p>
                      <a:pPr>
                        <a:lnSpc>
                          <a:spcPct val="100000"/>
                        </a:lnSpc>
                      </a:pPr>
                      <a:r>
                        <a:rPr lang="fr-FR" sz="1400" b="0" strike="noStrike" spc="-1">
                          <a:solidFill>
                            <a:srgbClr val="000000"/>
                          </a:solidFill>
                          <a:latin typeface="Arial"/>
                          <a:ea typeface="DejaVu Sans"/>
                        </a:rPr>
                        <a:t>DGCA</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3</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2,2</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extLst>
                  <a:ext uri="{0D108BD9-81ED-4DB2-BD59-A6C34878D82A}">
                    <a16:rowId xmlns:a16="http://schemas.microsoft.com/office/drawing/2014/main" val="10002"/>
                  </a:ext>
                </a:extLst>
              </a:tr>
              <a:tr h="294480">
                <a:tc>
                  <a:txBody>
                    <a:bodyPr/>
                    <a:lstStyle/>
                    <a:p>
                      <a:pPr>
                        <a:lnSpc>
                          <a:spcPct val="100000"/>
                        </a:lnSpc>
                      </a:pPr>
                      <a:r>
                        <a:rPr lang="fr-FR" sz="1400" b="0" strike="noStrike" spc="-1">
                          <a:solidFill>
                            <a:srgbClr val="000000"/>
                          </a:solidFill>
                          <a:latin typeface="Arial"/>
                          <a:ea typeface="DejaVu Sans"/>
                        </a:rPr>
                        <a:t>DGMIC</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4</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2</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extLst>
                  <a:ext uri="{0D108BD9-81ED-4DB2-BD59-A6C34878D82A}">
                    <a16:rowId xmlns:a16="http://schemas.microsoft.com/office/drawing/2014/main" val="10003"/>
                  </a:ext>
                </a:extLst>
              </a:tr>
              <a:tr h="294480">
                <a:tc>
                  <a:txBody>
                    <a:bodyPr/>
                    <a:lstStyle/>
                    <a:p>
                      <a:pPr>
                        <a:lnSpc>
                          <a:spcPct val="100000"/>
                        </a:lnSpc>
                      </a:pPr>
                      <a:r>
                        <a:rPr lang="fr-FR" sz="1400" b="0" strike="noStrike" spc="-1">
                          <a:solidFill>
                            <a:srgbClr val="000000"/>
                          </a:solidFill>
                          <a:latin typeface="Arial"/>
                          <a:ea typeface="DejaVu Sans"/>
                        </a:rPr>
                        <a:t>IGAC</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1</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1</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extLst>
                  <a:ext uri="{0D108BD9-81ED-4DB2-BD59-A6C34878D82A}">
                    <a16:rowId xmlns:a16="http://schemas.microsoft.com/office/drawing/2014/main" val="10004"/>
                  </a:ext>
                </a:extLst>
              </a:tr>
              <a:tr h="294480">
                <a:tc>
                  <a:txBody>
                    <a:bodyPr/>
                    <a:lstStyle/>
                    <a:p>
                      <a:pPr>
                        <a:lnSpc>
                          <a:spcPct val="100000"/>
                        </a:lnSpc>
                      </a:pPr>
                      <a:r>
                        <a:rPr lang="fr-FR" sz="1400" b="0" strike="noStrike" spc="-1">
                          <a:solidFill>
                            <a:srgbClr val="000000"/>
                          </a:solidFill>
                          <a:latin typeface="Arial"/>
                          <a:ea typeface="DejaVu Sans"/>
                        </a:rPr>
                        <a:t>Bureau du Cabinet</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17</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17</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extLst>
                  <a:ext uri="{0D108BD9-81ED-4DB2-BD59-A6C34878D82A}">
                    <a16:rowId xmlns:a16="http://schemas.microsoft.com/office/drawing/2014/main" val="10005"/>
                  </a:ext>
                </a:extLst>
              </a:tr>
              <a:tr h="358560">
                <a:tc>
                  <a:txBody>
                    <a:bodyPr/>
                    <a:lstStyle/>
                    <a:p>
                      <a:pPr>
                        <a:lnSpc>
                          <a:spcPct val="100000"/>
                        </a:lnSpc>
                      </a:pPr>
                      <a:r>
                        <a:rPr lang="fr-FR" sz="1400" b="1" strike="noStrike" spc="-1">
                          <a:solidFill>
                            <a:srgbClr val="FFFFFF"/>
                          </a:solidFill>
                          <a:latin typeface="Arial"/>
                          <a:ea typeface="DejaVu Sans"/>
                        </a:rPr>
                        <a:t>Total Logistique autres services (2)</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0000"/>
                    </a:solidFill>
                  </a:tcPr>
                </a:tc>
                <a:tc>
                  <a:txBody>
                    <a:bodyPr/>
                    <a:lstStyle/>
                    <a:p>
                      <a:pPr algn="ctr">
                        <a:lnSpc>
                          <a:spcPct val="100000"/>
                        </a:lnSpc>
                      </a:pPr>
                      <a:r>
                        <a:rPr lang="fr-FR" sz="1400" b="1" strike="noStrike" spc="-1">
                          <a:solidFill>
                            <a:srgbClr val="FFFFFF"/>
                          </a:solidFill>
                          <a:latin typeface="Arial"/>
                          <a:ea typeface="DejaVu Sans"/>
                        </a:rPr>
                        <a:t>44</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0000"/>
                    </a:solidFill>
                  </a:tcPr>
                </a:tc>
                <a:tc>
                  <a:txBody>
                    <a:bodyPr/>
                    <a:lstStyle/>
                    <a:p>
                      <a:pPr algn="ctr">
                        <a:lnSpc>
                          <a:spcPct val="100000"/>
                        </a:lnSpc>
                      </a:pPr>
                      <a:r>
                        <a:rPr lang="fr-FR" sz="1400" b="1" strike="noStrike" spc="-1">
                          <a:solidFill>
                            <a:srgbClr val="FFFFFF"/>
                          </a:solidFill>
                          <a:latin typeface="Arial"/>
                          <a:ea typeface="DejaVu Sans"/>
                        </a:rPr>
                        <a:t>40,8</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0000"/>
                    </a:solidFill>
                  </a:tcPr>
                </a:tc>
                <a:extLst>
                  <a:ext uri="{0D108BD9-81ED-4DB2-BD59-A6C34878D82A}">
                    <a16:rowId xmlns:a16="http://schemas.microsoft.com/office/drawing/2014/main" val="10006"/>
                  </a:ext>
                </a:extLst>
              </a:tr>
              <a:tr h="356760">
                <a:tc>
                  <a:txBody>
                    <a:bodyPr/>
                    <a:lstStyle/>
                    <a:p>
                      <a:pPr>
                        <a:lnSpc>
                          <a:spcPct val="100000"/>
                        </a:lnSpc>
                      </a:pPr>
                      <a:r>
                        <a:rPr lang="fr-FR" sz="1400" b="1" strike="noStrike" spc="-1">
                          <a:solidFill>
                            <a:srgbClr val="FFFFFF"/>
                          </a:solidFill>
                          <a:latin typeface="Arial"/>
                          <a:ea typeface="DejaVu Sans"/>
                        </a:rPr>
                        <a:t>TOTAL LOGISTIQUE AC (1+2)</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0000"/>
                    </a:solidFill>
                  </a:tcPr>
                </a:tc>
                <a:tc>
                  <a:txBody>
                    <a:bodyPr/>
                    <a:lstStyle/>
                    <a:p>
                      <a:pPr algn="ctr">
                        <a:lnSpc>
                          <a:spcPct val="100000"/>
                        </a:lnSpc>
                      </a:pPr>
                      <a:r>
                        <a:rPr lang="fr-FR" sz="1400" b="1" strike="noStrike" spc="-1">
                          <a:solidFill>
                            <a:srgbClr val="FFFFFF"/>
                          </a:solidFill>
                          <a:latin typeface="Arial"/>
                          <a:ea typeface="DejaVu Sans"/>
                        </a:rPr>
                        <a:t>77</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0000"/>
                    </a:solidFill>
                  </a:tcPr>
                </a:tc>
                <a:tc>
                  <a:txBody>
                    <a:bodyPr/>
                    <a:lstStyle/>
                    <a:p>
                      <a:pPr algn="ctr">
                        <a:lnSpc>
                          <a:spcPct val="100000"/>
                        </a:lnSpc>
                      </a:pPr>
                      <a:r>
                        <a:rPr lang="fr-FR" sz="1400" b="1" strike="noStrike" spc="-1" dirty="0">
                          <a:solidFill>
                            <a:srgbClr val="FFFFFF"/>
                          </a:solidFill>
                          <a:latin typeface="Arial"/>
                          <a:ea typeface="DejaVu Sans"/>
                        </a:rPr>
                        <a:t>72,5</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0000"/>
                    </a:solidFill>
                  </a:tcPr>
                </a:tc>
                <a:extLst>
                  <a:ext uri="{0D108BD9-81ED-4DB2-BD59-A6C34878D82A}">
                    <a16:rowId xmlns:a16="http://schemas.microsoft.com/office/drawing/2014/main" val="10007"/>
                  </a:ext>
                </a:extLst>
              </a:tr>
            </a:tbl>
          </a:graphicData>
        </a:graphic>
      </p:graphicFrame>
      <p:graphicFrame>
        <p:nvGraphicFramePr>
          <p:cNvPr id="157" name="Table 4"/>
          <p:cNvGraphicFramePr/>
          <p:nvPr>
            <p:extLst>
              <p:ext uri="{D42A27DB-BD31-4B8C-83A1-F6EECF244321}">
                <p14:modId xmlns:p14="http://schemas.microsoft.com/office/powerpoint/2010/main" val="2757868316"/>
              </p:ext>
            </p:extLst>
          </p:nvPr>
        </p:nvGraphicFramePr>
        <p:xfrm>
          <a:off x="1207440" y="1143000"/>
          <a:ext cx="6094440" cy="2133600"/>
        </p:xfrm>
        <a:graphic>
          <a:graphicData uri="http://schemas.openxmlformats.org/drawingml/2006/table">
            <a:tbl>
              <a:tblPr/>
              <a:tblGrid>
                <a:gridCol w="317088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551960">
                  <a:extLst>
                    <a:ext uri="{9D8B030D-6E8A-4147-A177-3AD203B41FA5}">
                      <a16:colId xmlns:a16="http://schemas.microsoft.com/office/drawing/2014/main" val="20002"/>
                    </a:ext>
                  </a:extLst>
                </a:gridCol>
              </a:tblGrid>
              <a:tr h="291600">
                <a:tc>
                  <a:txBody>
                    <a:bodyPr/>
                    <a:lstStyle/>
                    <a:p>
                      <a:pPr>
                        <a:lnSpc>
                          <a:spcPct val="100000"/>
                        </a:lnSpc>
                      </a:pPr>
                      <a:r>
                        <a:rPr lang="fr-FR" sz="1400" b="1" strike="noStrike" spc="-1">
                          <a:solidFill>
                            <a:srgbClr val="FFFFFF"/>
                          </a:solidFill>
                          <a:latin typeface="Arial"/>
                          <a:ea typeface="DejaVu Sans"/>
                        </a:rPr>
                        <a:t>SG (BFS)</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78ED1"/>
                    </a:solidFill>
                  </a:tcPr>
                </a:tc>
                <a:tc>
                  <a:txBody>
                    <a:bodyPr/>
                    <a:lstStyle/>
                    <a:p>
                      <a:pPr algn="ctr">
                        <a:lnSpc>
                          <a:spcPct val="100000"/>
                        </a:lnSpc>
                      </a:pPr>
                      <a:r>
                        <a:rPr lang="fr-FR" sz="1400" b="1" strike="noStrike" spc="-1">
                          <a:solidFill>
                            <a:srgbClr val="FFFFFF"/>
                          </a:solidFill>
                          <a:latin typeface="Arial"/>
                          <a:ea typeface="DejaVu Sans"/>
                        </a:rPr>
                        <a:t>PP *</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78ED1"/>
                    </a:solidFill>
                  </a:tcPr>
                </a:tc>
                <a:tc>
                  <a:txBody>
                    <a:bodyPr/>
                    <a:lstStyle/>
                    <a:p>
                      <a:pPr algn="ctr">
                        <a:lnSpc>
                          <a:spcPct val="100000"/>
                        </a:lnSpc>
                      </a:pPr>
                      <a:r>
                        <a:rPr lang="fr-FR" sz="1400" b="1" strike="noStrike" spc="-1">
                          <a:solidFill>
                            <a:srgbClr val="FFFFFF"/>
                          </a:solidFill>
                          <a:latin typeface="Arial"/>
                          <a:ea typeface="DejaVu Sans"/>
                        </a:rPr>
                        <a:t>ETP</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78ED1"/>
                    </a:solidFill>
                  </a:tcPr>
                </a:tc>
                <a:extLst>
                  <a:ext uri="{0D108BD9-81ED-4DB2-BD59-A6C34878D82A}">
                    <a16:rowId xmlns:a16="http://schemas.microsoft.com/office/drawing/2014/main" val="10000"/>
                  </a:ext>
                </a:extLst>
              </a:tr>
              <a:tr h="291600">
                <a:tc>
                  <a:txBody>
                    <a:bodyPr/>
                    <a:lstStyle/>
                    <a:p>
                      <a:pPr>
                        <a:lnSpc>
                          <a:spcPct val="100000"/>
                        </a:lnSpc>
                      </a:pPr>
                      <a:r>
                        <a:rPr lang="fr-FR" sz="1400" b="0" strike="noStrike" spc="-1">
                          <a:solidFill>
                            <a:srgbClr val="000000"/>
                          </a:solidFill>
                          <a:latin typeface="Arial"/>
                          <a:ea typeface="DejaVu Sans"/>
                        </a:rPr>
                        <a:t>Fonction sécurité-sûreté **</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3</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3</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E9EDF6"/>
                    </a:solidFill>
                  </a:tcPr>
                </a:tc>
                <a:extLst>
                  <a:ext uri="{0D108BD9-81ED-4DB2-BD59-A6C34878D82A}">
                    <a16:rowId xmlns:a16="http://schemas.microsoft.com/office/drawing/2014/main" val="10001"/>
                  </a:ext>
                </a:extLst>
              </a:tr>
              <a:tr h="291600">
                <a:tc>
                  <a:txBody>
                    <a:bodyPr/>
                    <a:lstStyle/>
                    <a:p>
                      <a:pPr>
                        <a:lnSpc>
                          <a:spcPct val="100000"/>
                        </a:lnSpc>
                      </a:pPr>
                      <a:r>
                        <a:rPr lang="fr-FR" sz="1400" b="0" strike="noStrike" spc="-1">
                          <a:solidFill>
                            <a:srgbClr val="000000"/>
                          </a:solidFill>
                          <a:latin typeface="Arial"/>
                          <a:ea typeface="DejaVu Sans"/>
                        </a:rPr>
                        <a:t>Fonction bâtiment **</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7</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dirty="0">
                          <a:solidFill>
                            <a:srgbClr val="000000"/>
                          </a:solidFill>
                          <a:latin typeface="Arial"/>
                          <a:ea typeface="DejaVu Sans"/>
                        </a:rPr>
                        <a:t>7</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extLst>
                  <a:ext uri="{0D108BD9-81ED-4DB2-BD59-A6C34878D82A}">
                    <a16:rowId xmlns:a16="http://schemas.microsoft.com/office/drawing/2014/main" val="10002"/>
                  </a:ext>
                </a:extLst>
              </a:tr>
              <a:tr h="291600">
                <a:tc>
                  <a:txBody>
                    <a:bodyPr/>
                    <a:lstStyle/>
                    <a:p>
                      <a:pPr>
                        <a:lnSpc>
                          <a:spcPct val="100000"/>
                        </a:lnSpc>
                      </a:pPr>
                      <a:r>
                        <a:rPr lang="fr-FR" sz="1400" b="0" strike="noStrike" spc="-1">
                          <a:solidFill>
                            <a:srgbClr val="000000"/>
                          </a:solidFill>
                          <a:latin typeface="Arial"/>
                          <a:ea typeface="DejaVu Sans"/>
                        </a:rPr>
                        <a:t>Fonction logistique</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kern="1200" spc="-1" dirty="0" smtClean="0">
                          <a:solidFill>
                            <a:srgbClr val="000000"/>
                          </a:solidFill>
                          <a:latin typeface="Arial"/>
                          <a:ea typeface="DejaVu Sans"/>
                          <a:cs typeface="+mn-cs"/>
                        </a:rPr>
                        <a:t>33</a:t>
                      </a:r>
                      <a:endParaRPr lang="fr-FR" sz="1400" b="0" strike="noStrike" kern="1200" spc="-1" dirty="0">
                        <a:solidFill>
                          <a:srgbClr val="000000"/>
                        </a:solidFill>
                        <a:latin typeface="Arial"/>
                        <a:ea typeface="DejaVu Sans"/>
                        <a:cs typeface="+mn-cs"/>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marL="0" algn="ctr" defTabSz="914400" rtl="0" eaLnBrk="1" latinLnBrk="0" hangingPunct="1">
                        <a:lnSpc>
                          <a:spcPct val="100000"/>
                        </a:lnSpc>
                      </a:pPr>
                      <a:r>
                        <a:rPr lang="fr-FR" sz="1400" b="0" strike="noStrike" kern="1200" spc="-1" dirty="0" smtClean="0">
                          <a:solidFill>
                            <a:srgbClr val="000000"/>
                          </a:solidFill>
                          <a:latin typeface="Arial"/>
                          <a:ea typeface="DejaVu Sans"/>
                          <a:cs typeface="+mn-cs"/>
                        </a:rPr>
                        <a:t>31,7</a:t>
                      </a:r>
                      <a:endParaRPr lang="fr-FR" sz="1400" b="0" strike="noStrike" kern="1200" spc="-1" dirty="0">
                        <a:solidFill>
                          <a:srgbClr val="000000"/>
                        </a:solidFill>
                        <a:latin typeface="Arial"/>
                        <a:ea typeface="DejaVu Sans"/>
                        <a:cs typeface="+mn-cs"/>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extLst>
                  <a:ext uri="{0D108BD9-81ED-4DB2-BD59-A6C34878D82A}">
                    <a16:rowId xmlns:a16="http://schemas.microsoft.com/office/drawing/2014/main" val="10003"/>
                  </a:ext>
                </a:extLst>
              </a:tr>
              <a:tr h="291600">
                <a:tc>
                  <a:txBody>
                    <a:bodyPr/>
                    <a:lstStyle/>
                    <a:p>
                      <a:pPr>
                        <a:lnSpc>
                          <a:spcPct val="100000"/>
                        </a:lnSpc>
                      </a:pPr>
                      <a:r>
                        <a:rPr lang="fr-FR" sz="1400" b="0" strike="noStrike" spc="-1">
                          <a:solidFill>
                            <a:srgbClr val="000000"/>
                          </a:solidFill>
                          <a:latin typeface="Arial"/>
                          <a:ea typeface="DejaVu Sans"/>
                        </a:rPr>
                        <a:t>Fonction administrative liée **</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12</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11,5</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extLst>
                  <a:ext uri="{0D108BD9-81ED-4DB2-BD59-A6C34878D82A}">
                    <a16:rowId xmlns:a16="http://schemas.microsoft.com/office/drawing/2014/main" val="10004"/>
                  </a:ext>
                </a:extLst>
              </a:tr>
              <a:tr h="291600">
                <a:tc>
                  <a:txBody>
                    <a:bodyPr/>
                    <a:lstStyle/>
                    <a:p>
                      <a:pPr>
                        <a:lnSpc>
                          <a:spcPct val="100000"/>
                        </a:lnSpc>
                      </a:pPr>
                      <a:r>
                        <a:rPr lang="fr-FR" sz="1400" b="1" strike="noStrike" spc="-1">
                          <a:solidFill>
                            <a:srgbClr val="FFFFFF"/>
                          </a:solidFill>
                          <a:latin typeface="Arial"/>
                          <a:ea typeface="DejaVu Sans"/>
                        </a:rPr>
                        <a:t>Total BFS</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tc>
                  <a:txBody>
                    <a:bodyPr/>
                    <a:lstStyle/>
                    <a:p>
                      <a:pPr algn="ctr">
                        <a:lnSpc>
                          <a:spcPct val="100000"/>
                        </a:lnSpc>
                      </a:pPr>
                      <a:r>
                        <a:rPr lang="fr-FR" sz="1400" b="1" strike="noStrike" spc="-1">
                          <a:solidFill>
                            <a:srgbClr val="FFFFFF"/>
                          </a:solidFill>
                          <a:latin typeface="Arial"/>
                          <a:ea typeface="DejaVu Sans"/>
                        </a:rPr>
                        <a:t>55</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tc>
                  <a:txBody>
                    <a:bodyPr/>
                    <a:lstStyle/>
                    <a:p>
                      <a:pPr algn="ctr">
                        <a:lnSpc>
                          <a:spcPct val="100000"/>
                        </a:lnSpc>
                      </a:pPr>
                      <a:r>
                        <a:rPr lang="fr-FR" sz="1400" b="1" strike="noStrike" spc="-1">
                          <a:solidFill>
                            <a:srgbClr val="FFFFFF"/>
                          </a:solidFill>
                          <a:latin typeface="Arial"/>
                          <a:ea typeface="DejaVu Sans"/>
                        </a:rPr>
                        <a:t>53,2</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extLst>
                  <a:ext uri="{0D108BD9-81ED-4DB2-BD59-A6C34878D82A}">
                    <a16:rowId xmlns:a16="http://schemas.microsoft.com/office/drawing/2014/main" val="10005"/>
                  </a:ext>
                </a:extLst>
              </a:tr>
              <a:tr h="291600">
                <a:tc>
                  <a:txBody>
                    <a:bodyPr/>
                    <a:lstStyle/>
                    <a:p>
                      <a:pPr>
                        <a:lnSpc>
                          <a:spcPct val="100000"/>
                        </a:lnSpc>
                      </a:pPr>
                      <a:r>
                        <a:rPr lang="fr-FR" sz="1400" b="1" strike="noStrike" spc="-1">
                          <a:solidFill>
                            <a:srgbClr val="FFFFFF"/>
                          </a:solidFill>
                          <a:latin typeface="Arial"/>
                          <a:ea typeface="DejaVu Sans"/>
                        </a:rPr>
                        <a:t>Total Logistique BFS (1)</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0000"/>
                    </a:solidFill>
                  </a:tcPr>
                </a:tc>
                <a:tc>
                  <a:txBody>
                    <a:bodyPr/>
                    <a:lstStyle/>
                    <a:p>
                      <a:pPr algn="ctr">
                        <a:lnSpc>
                          <a:spcPct val="100000"/>
                        </a:lnSpc>
                      </a:pPr>
                      <a:r>
                        <a:rPr lang="fr-FR" sz="1400" b="1" strike="noStrike" spc="-1" dirty="0">
                          <a:solidFill>
                            <a:srgbClr val="FFFFFF"/>
                          </a:solidFill>
                          <a:latin typeface="Arial"/>
                          <a:ea typeface="DejaVu Sans"/>
                        </a:rPr>
                        <a:t>33</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0000"/>
                    </a:solidFill>
                  </a:tcPr>
                </a:tc>
                <a:tc>
                  <a:txBody>
                    <a:bodyPr/>
                    <a:lstStyle/>
                    <a:p>
                      <a:pPr algn="ctr">
                        <a:lnSpc>
                          <a:spcPct val="100000"/>
                        </a:lnSpc>
                      </a:pPr>
                      <a:r>
                        <a:rPr lang="fr-FR" sz="1400" b="1" strike="noStrike" spc="-1" dirty="0">
                          <a:solidFill>
                            <a:srgbClr val="FFFFFF"/>
                          </a:solidFill>
                          <a:latin typeface="Arial"/>
                          <a:ea typeface="DejaVu Sans"/>
                        </a:rPr>
                        <a:t>31,7</a:t>
                      </a:r>
                      <a:endParaRPr lang="fr-FR"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0000"/>
                    </a:solidFill>
                  </a:tcPr>
                </a:tc>
                <a:extLst>
                  <a:ext uri="{0D108BD9-81ED-4DB2-BD59-A6C34878D82A}">
                    <a16:rowId xmlns:a16="http://schemas.microsoft.com/office/drawing/2014/main" val="10006"/>
                  </a:ext>
                </a:extLst>
              </a:tr>
            </a:tbl>
          </a:graphicData>
        </a:graphic>
      </p:graphicFrame>
      <p:sp>
        <p:nvSpPr>
          <p:cNvPr id="158" name="CustomShape 5"/>
          <p:cNvSpPr/>
          <p:nvPr/>
        </p:nvSpPr>
        <p:spPr>
          <a:xfrm>
            <a:off x="1295280" y="5943600"/>
            <a:ext cx="2151720" cy="428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400" b="1" strike="noStrike" spc="-1">
                <a:solidFill>
                  <a:srgbClr val="000000"/>
                </a:solidFill>
                <a:latin typeface="Arial"/>
                <a:ea typeface="DejaVu Sans"/>
              </a:rPr>
              <a:t>* Personnes Physiques</a:t>
            </a:r>
            <a:endParaRPr lang="fr-FR" sz="1400" b="0" strike="noStrike" spc="-1">
              <a:latin typeface="Arial"/>
            </a:endParaRPr>
          </a:p>
        </p:txBody>
      </p:sp>
      <p:sp>
        <p:nvSpPr>
          <p:cNvPr id="159" name="CustomShape 6"/>
          <p:cNvSpPr/>
          <p:nvPr/>
        </p:nvSpPr>
        <p:spPr>
          <a:xfrm>
            <a:off x="3447360" y="5943600"/>
            <a:ext cx="3392640" cy="428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400" b="1" strike="noStrike" spc="-1">
                <a:solidFill>
                  <a:srgbClr val="000000"/>
                </a:solidFill>
                <a:latin typeface="Arial"/>
                <a:ea typeface="DejaVu Sans"/>
              </a:rPr>
              <a:t>** Fonctions exclues du périmètre</a:t>
            </a:r>
            <a:endParaRPr lang="fr-FR" sz="1400" b="0" strike="noStrike"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CustomShape 1"/>
          <p:cNvSpPr/>
          <p:nvPr/>
        </p:nvSpPr>
        <p:spPr>
          <a:xfrm>
            <a:off x="712800" y="557640"/>
            <a:ext cx="8295120" cy="74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a:solidFill>
                  <a:srgbClr val="002060"/>
                </a:solidFill>
                <a:latin typeface="Arial"/>
                <a:ea typeface="MS PGothic"/>
              </a:rPr>
              <a:t>2. Etat des lieux : </a:t>
            </a:r>
            <a:r>
              <a:rPr lang="fr-FR" sz="2000" b="0" strike="noStrike" spc="-1">
                <a:solidFill>
                  <a:srgbClr val="002060"/>
                </a:solidFill>
                <a:latin typeface="Arial"/>
                <a:ea typeface="MS PGothic"/>
              </a:rPr>
              <a:t>Recensement des effectifs logistique par fonction </a:t>
            </a:r>
            <a:endParaRPr lang="fr-FR" sz="2000" b="0" strike="noStrike" spc="-1">
              <a:latin typeface="Arial"/>
            </a:endParaRPr>
          </a:p>
          <a:p>
            <a:pPr>
              <a:lnSpc>
                <a:spcPct val="100000"/>
              </a:lnSpc>
            </a:pPr>
            <a:endParaRPr lang="fr-FR" sz="2000" b="0" strike="noStrike" spc="-1">
              <a:latin typeface="Arial"/>
            </a:endParaRPr>
          </a:p>
        </p:txBody>
      </p:sp>
      <p:sp>
        <p:nvSpPr>
          <p:cNvPr id="161" name="CustomShape 2"/>
          <p:cNvSpPr/>
          <p:nvPr/>
        </p:nvSpPr>
        <p:spPr>
          <a:xfrm>
            <a:off x="632520" y="1145160"/>
            <a:ext cx="8375400" cy="5140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520" algn="just">
              <a:lnSpc>
                <a:spcPct val="100000"/>
              </a:lnSpc>
            </a:pPr>
            <a:endParaRPr lang="fr-FR" sz="1800" b="0" strike="noStrike" spc="-1">
              <a:latin typeface="Arial"/>
            </a:endParaRPr>
          </a:p>
          <a:p>
            <a:pPr algn="just">
              <a:lnSpc>
                <a:spcPct val="100000"/>
              </a:lnSpc>
            </a:pPr>
            <a:endParaRPr lang="fr-FR" sz="1800" b="0" strike="noStrike" spc="-1">
              <a:latin typeface="Arial"/>
            </a:endParaRPr>
          </a:p>
          <a:p>
            <a:pPr algn="just">
              <a:lnSpc>
                <a:spcPct val="100000"/>
              </a:lnSpc>
            </a:pPr>
            <a:endParaRPr lang="fr-FR" sz="1800" b="0" strike="noStrike" spc="-1">
              <a:latin typeface="Arial"/>
            </a:endParaRPr>
          </a:p>
          <a:p>
            <a:pPr algn="just">
              <a:lnSpc>
                <a:spcPct val="100000"/>
              </a:lnSpc>
            </a:pPr>
            <a:endParaRPr lang="fr-FR" sz="1800" b="0" strike="noStrike" spc="-1">
              <a:latin typeface="Arial"/>
            </a:endParaRPr>
          </a:p>
          <a:p>
            <a:pPr algn="just">
              <a:lnSpc>
                <a:spcPct val="100000"/>
              </a:lnSpc>
            </a:pPr>
            <a:endParaRPr lang="fr-FR" sz="1800" b="0" strike="noStrike" spc="-1">
              <a:latin typeface="Arial"/>
            </a:endParaRPr>
          </a:p>
          <a:p>
            <a:pPr algn="just">
              <a:lnSpc>
                <a:spcPct val="100000"/>
              </a:lnSpc>
            </a:pPr>
            <a:endParaRPr lang="fr-FR" sz="1800" b="0" strike="noStrike" spc="-1">
              <a:latin typeface="Arial"/>
            </a:endParaRPr>
          </a:p>
          <a:p>
            <a:pPr algn="just">
              <a:lnSpc>
                <a:spcPct val="100000"/>
              </a:lnSpc>
            </a:pPr>
            <a:endParaRPr lang="fr-FR" sz="1800" b="0" strike="noStrike" spc="-1">
              <a:latin typeface="Arial"/>
            </a:endParaRPr>
          </a:p>
          <a:p>
            <a:pPr algn="just">
              <a:lnSpc>
                <a:spcPct val="100000"/>
              </a:lnSpc>
            </a:pPr>
            <a:endParaRPr lang="fr-FR" sz="1800" b="0" strike="noStrike" spc="-1">
              <a:latin typeface="Arial"/>
            </a:endParaRPr>
          </a:p>
          <a:p>
            <a:pPr algn="just">
              <a:lnSpc>
                <a:spcPct val="100000"/>
              </a:lnSpc>
            </a:pPr>
            <a:endParaRPr lang="fr-FR" sz="1800" b="0" strike="noStrike" spc="-1">
              <a:latin typeface="Arial"/>
            </a:endParaRPr>
          </a:p>
          <a:p>
            <a:pPr algn="just">
              <a:lnSpc>
                <a:spcPct val="100000"/>
              </a:lnSpc>
            </a:pPr>
            <a:endParaRPr lang="fr-FR" sz="1800" b="0" strike="noStrike" spc="-1">
              <a:latin typeface="Arial"/>
            </a:endParaRPr>
          </a:p>
          <a:p>
            <a:pPr algn="just">
              <a:lnSpc>
                <a:spcPct val="100000"/>
              </a:lnSpc>
            </a:pPr>
            <a:endParaRPr lang="fr-FR" sz="1800" b="0" strike="noStrike" spc="-1">
              <a:latin typeface="Arial"/>
            </a:endParaRPr>
          </a:p>
          <a:p>
            <a:pPr algn="just">
              <a:lnSpc>
                <a:spcPct val="100000"/>
              </a:lnSpc>
            </a:pPr>
            <a:r>
              <a:rPr lang="fr-FR" sz="2000" b="0" strike="noStrike" spc="-1">
                <a:solidFill>
                  <a:srgbClr val="002060"/>
                </a:solidFill>
                <a:latin typeface="Arial"/>
                <a:ea typeface="MS PGothic"/>
              </a:rPr>
              <a:t>	* </a:t>
            </a:r>
            <a:r>
              <a:rPr lang="fr-FR" sz="1200" b="0" strike="noStrike" spc="-1">
                <a:solidFill>
                  <a:srgbClr val="002060"/>
                </a:solidFill>
                <a:latin typeface="Arial"/>
                <a:ea typeface="MS PGothic"/>
              </a:rPr>
              <a:t>Personnes physiques</a:t>
            </a:r>
            <a:endParaRPr lang="fr-FR" sz="1200" b="0" strike="noStrike" spc="-1">
              <a:latin typeface="Arial"/>
            </a:endParaRPr>
          </a:p>
        </p:txBody>
      </p:sp>
      <p:graphicFrame>
        <p:nvGraphicFramePr>
          <p:cNvPr id="162" name="Table 3"/>
          <p:cNvGraphicFramePr/>
          <p:nvPr/>
        </p:nvGraphicFramePr>
        <p:xfrm>
          <a:off x="1031760" y="1537920"/>
          <a:ext cx="7434720" cy="4516920"/>
        </p:xfrm>
        <a:graphic>
          <a:graphicData uri="http://schemas.openxmlformats.org/drawingml/2006/table">
            <a:tbl>
              <a:tblPr/>
              <a:tblGrid>
                <a:gridCol w="4794480">
                  <a:extLst>
                    <a:ext uri="{9D8B030D-6E8A-4147-A177-3AD203B41FA5}">
                      <a16:colId xmlns:a16="http://schemas.microsoft.com/office/drawing/2014/main" val="20000"/>
                    </a:ext>
                  </a:extLst>
                </a:gridCol>
                <a:gridCol w="1284480">
                  <a:extLst>
                    <a:ext uri="{9D8B030D-6E8A-4147-A177-3AD203B41FA5}">
                      <a16:colId xmlns:a16="http://schemas.microsoft.com/office/drawing/2014/main" val="20001"/>
                    </a:ext>
                  </a:extLst>
                </a:gridCol>
                <a:gridCol w="1355760">
                  <a:extLst>
                    <a:ext uri="{9D8B030D-6E8A-4147-A177-3AD203B41FA5}">
                      <a16:colId xmlns:a16="http://schemas.microsoft.com/office/drawing/2014/main" val="20002"/>
                    </a:ext>
                  </a:extLst>
                </a:gridCol>
              </a:tblGrid>
              <a:tr h="405720">
                <a:tc>
                  <a:txBody>
                    <a:bodyPr/>
                    <a:lstStyle/>
                    <a:p>
                      <a:pPr>
                        <a:lnSpc>
                          <a:spcPct val="100000"/>
                        </a:lnSpc>
                      </a:pPr>
                      <a:r>
                        <a:rPr lang="fr-FR" sz="1800" b="1" strike="noStrike" spc="-1">
                          <a:solidFill>
                            <a:srgbClr val="FFFFFF"/>
                          </a:solidFill>
                          <a:latin typeface="Arial"/>
                          <a:ea typeface="DejaVu Sans"/>
                        </a:rPr>
                        <a:t>Fonction</a:t>
                      </a:r>
                      <a:endParaRPr lang="fr-FR"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78ED1"/>
                    </a:solidFill>
                  </a:tcPr>
                </a:tc>
                <a:tc>
                  <a:txBody>
                    <a:bodyPr/>
                    <a:lstStyle/>
                    <a:p>
                      <a:pPr algn="ctr">
                        <a:lnSpc>
                          <a:spcPct val="100000"/>
                        </a:lnSpc>
                      </a:pPr>
                      <a:r>
                        <a:rPr lang="fr-FR" sz="1800" b="1" strike="noStrike" spc="-1">
                          <a:solidFill>
                            <a:srgbClr val="FFFFFF"/>
                          </a:solidFill>
                          <a:latin typeface="Arial"/>
                          <a:ea typeface="DejaVu Sans"/>
                        </a:rPr>
                        <a:t>PP * </a:t>
                      </a:r>
                      <a:endParaRPr lang="fr-FR"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78ED1"/>
                    </a:solidFill>
                  </a:tcPr>
                </a:tc>
                <a:tc>
                  <a:txBody>
                    <a:bodyPr/>
                    <a:lstStyle/>
                    <a:p>
                      <a:pPr algn="ctr">
                        <a:lnSpc>
                          <a:spcPct val="100000"/>
                        </a:lnSpc>
                      </a:pPr>
                      <a:r>
                        <a:rPr lang="fr-FR" sz="1800" b="1" strike="noStrike" spc="-1">
                          <a:solidFill>
                            <a:srgbClr val="FFFFFF"/>
                          </a:solidFill>
                          <a:latin typeface="Arial"/>
                          <a:ea typeface="DejaVu Sans"/>
                        </a:rPr>
                        <a:t>ETP</a:t>
                      </a:r>
                      <a:endParaRPr lang="fr-FR"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78ED1"/>
                    </a:solidFill>
                  </a:tcPr>
                </a:tc>
                <a:extLst>
                  <a:ext uri="{0D108BD9-81ED-4DB2-BD59-A6C34878D82A}">
                    <a16:rowId xmlns:a16="http://schemas.microsoft.com/office/drawing/2014/main" val="10000"/>
                  </a:ext>
                </a:extLst>
              </a:tr>
              <a:tr h="294480">
                <a:tc>
                  <a:txBody>
                    <a:bodyPr/>
                    <a:lstStyle/>
                    <a:p>
                      <a:pPr>
                        <a:lnSpc>
                          <a:spcPct val="100000"/>
                        </a:lnSpc>
                      </a:pPr>
                      <a:r>
                        <a:rPr lang="fr-FR" sz="1400" b="0" strike="noStrike" spc="-1">
                          <a:solidFill>
                            <a:srgbClr val="000000"/>
                          </a:solidFill>
                          <a:latin typeface="Arial"/>
                          <a:ea typeface="DejaVu Sans"/>
                        </a:rPr>
                        <a:t>Responsable logistique</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3816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8</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3816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7,2</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38160">
                      <a:solidFill>
                        <a:srgbClr val="FFFFFF"/>
                      </a:solidFill>
                    </a:lnB>
                    <a:solidFill>
                      <a:srgbClr val="D1DAED"/>
                    </a:solidFill>
                  </a:tcPr>
                </a:tc>
                <a:extLst>
                  <a:ext uri="{0D108BD9-81ED-4DB2-BD59-A6C34878D82A}">
                    <a16:rowId xmlns:a16="http://schemas.microsoft.com/office/drawing/2014/main" val="10001"/>
                  </a:ext>
                </a:extLst>
              </a:tr>
              <a:tr h="314640">
                <a:tc>
                  <a:txBody>
                    <a:bodyPr/>
                    <a:lstStyle/>
                    <a:p>
                      <a:pPr>
                        <a:lnSpc>
                          <a:spcPct val="100000"/>
                        </a:lnSpc>
                      </a:pPr>
                      <a:r>
                        <a:rPr lang="fr-FR" sz="1400" b="0" strike="noStrike" spc="-1">
                          <a:solidFill>
                            <a:srgbClr val="000000"/>
                          </a:solidFill>
                          <a:latin typeface="Arial"/>
                          <a:ea typeface="DejaVu Sans"/>
                        </a:rPr>
                        <a:t>Agent d’accueil physique</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3816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10</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3816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9,5</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38160">
                      <a:solidFill>
                        <a:srgbClr val="FFFFFF"/>
                      </a:solidFill>
                    </a:lnB>
                    <a:solidFill>
                      <a:srgbClr val="D1DAED"/>
                    </a:solidFill>
                  </a:tcPr>
                </a:tc>
                <a:extLst>
                  <a:ext uri="{0D108BD9-81ED-4DB2-BD59-A6C34878D82A}">
                    <a16:rowId xmlns:a16="http://schemas.microsoft.com/office/drawing/2014/main" val="10002"/>
                  </a:ext>
                </a:extLst>
              </a:tr>
              <a:tr h="299520">
                <a:tc>
                  <a:txBody>
                    <a:bodyPr/>
                    <a:lstStyle/>
                    <a:p>
                      <a:pPr>
                        <a:lnSpc>
                          <a:spcPct val="100000"/>
                        </a:lnSpc>
                      </a:pPr>
                      <a:r>
                        <a:rPr lang="fr-FR" sz="1400" b="0" strike="noStrike" spc="-1">
                          <a:solidFill>
                            <a:srgbClr val="000000"/>
                          </a:solidFill>
                          <a:latin typeface="Arial"/>
                          <a:ea typeface="DejaVu Sans"/>
                        </a:rPr>
                        <a:t>Agent d’accueil téléphonique</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3</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2,5</a:t>
                      </a:r>
                      <a:endParaRPr lang="fr-FR" sz="14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D1DAED"/>
                    </a:solidFill>
                  </a:tcPr>
                </a:tc>
                <a:extLst>
                  <a:ext uri="{0D108BD9-81ED-4DB2-BD59-A6C34878D82A}">
                    <a16:rowId xmlns:a16="http://schemas.microsoft.com/office/drawing/2014/main" val="10003"/>
                  </a:ext>
                </a:extLst>
              </a:tr>
              <a:tr h="319320">
                <a:tc>
                  <a:txBody>
                    <a:bodyPr/>
                    <a:lstStyle/>
                    <a:p>
                      <a:pPr>
                        <a:lnSpc>
                          <a:spcPct val="100000"/>
                        </a:lnSpc>
                      </a:pPr>
                      <a:r>
                        <a:rPr lang="fr-FR" sz="1400" b="0" strike="noStrike" spc="-1">
                          <a:solidFill>
                            <a:srgbClr val="000000"/>
                          </a:solidFill>
                          <a:latin typeface="Arial"/>
                          <a:ea typeface="DejaVu Sans"/>
                        </a:rPr>
                        <a:t>Agent de réception et d’orientation des demandes</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3</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2,7</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extLst>
                  <a:ext uri="{0D108BD9-81ED-4DB2-BD59-A6C34878D82A}">
                    <a16:rowId xmlns:a16="http://schemas.microsoft.com/office/drawing/2014/main" val="10004"/>
                  </a:ext>
                </a:extLst>
              </a:tr>
              <a:tr h="307080">
                <a:tc>
                  <a:txBody>
                    <a:bodyPr/>
                    <a:lstStyle/>
                    <a:p>
                      <a:pPr>
                        <a:lnSpc>
                          <a:spcPct val="100000"/>
                        </a:lnSpc>
                      </a:pPr>
                      <a:r>
                        <a:rPr lang="fr-FR" sz="1400" b="0" strike="noStrike" spc="-1">
                          <a:solidFill>
                            <a:srgbClr val="000000"/>
                          </a:solidFill>
                          <a:latin typeface="Arial"/>
                          <a:ea typeface="DejaVu Sans"/>
                        </a:rPr>
                        <a:t>Agent de logistique et de manutention</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19</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18,3</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extLst>
                  <a:ext uri="{0D108BD9-81ED-4DB2-BD59-A6C34878D82A}">
                    <a16:rowId xmlns:a16="http://schemas.microsoft.com/office/drawing/2014/main" val="10005"/>
                  </a:ext>
                </a:extLst>
              </a:tr>
              <a:tr h="291600">
                <a:tc>
                  <a:txBody>
                    <a:bodyPr/>
                    <a:lstStyle/>
                    <a:p>
                      <a:pPr>
                        <a:lnSpc>
                          <a:spcPct val="100000"/>
                        </a:lnSpc>
                      </a:pPr>
                      <a:r>
                        <a:rPr lang="fr-FR" sz="1400" b="0" strike="noStrike" spc="-1">
                          <a:solidFill>
                            <a:srgbClr val="000000"/>
                          </a:solidFill>
                          <a:latin typeface="Arial"/>
                          <a:ea typeface="DejaVu Sans"/>
                        </a:rPr>
                        <a:t>Gestionnaire de courrier</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7</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5,3</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extLst>
                  <a:ext uri="{0D108BD9-81ED-4DB2-BD59-A6C34878D82A}">
                    <a16:rowId xmlns:a16="http://schemas.microsoft.com/office/drawing/2014/main" val="10006"/>
                  </a:ext>
                </a:extLst>
              </a:tr>
              <a:tr h="326880">
                <a:tc>
                  <a:txBody>
                    <a:bodyPr/>
                    <a:lstStyle/>
                    <a:p>
                      <a:pPr>
                        <a:lnSpc>
                          <a:spcPct val="100000"/>
                        </a:lnSpc>
                      </a:pPr>
                      <a:r>
                        <a:rPr lang="fr-FR" sz="1400" b="0" strike="noStrike" spc="-1">
                          <a:solidFill>
                            <a:srgbClr val="000000"/>
                          </a:solidFill>
                          <a:latin typeface="Arial"/>
                          <a:ea typeface="DejaVu Sans"/>
                        </a:rPr>
                        <a:t>Agent de reprographie</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2</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2</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extLst>
                  <a:ext uri="{0D108BD9-81ED-4DB2-BD59-A6C34878D82A}">
                    <a16:rowId xmlns:a16="http://schemas.microsoft.com/office/drawing/2014/main" val="10007"/>
                  </a:ext>
                </a:extLst>
              </a:tr>
              <a:tr h="321840">
                <a:tc>
                  <a:txBody>
                    <a:bodyPr/>
                    <a:lstStyle/>
                    <a:p>
                      <a:pPr>
                        <a:lnSpc>
                          <a:spcPct val="100000"/>
                        </a:lnSpc>
                      </a:pPr>
                      <a:r>
                        <a:rPr lang="fr-FR" sz="1400" b="0" strike="noStrike" spc="-1">
                          <a:solidFill>
                            <a:srgbClr val="000000"/>
                          </a:solidFill>
                          <a:latin typeface="Arial"/>
                          <a:ea typeface="DejaVu Sans"/>
                        </a:rPr>
                        <a:t>Agent de ménage</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2</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2</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extLst>
                  <a:ext uri="{0D108BD9-81ED-4DB2-BD59-A6C34878D82A}">
                    <a16:rowId xmlns:a16="http://schemas.microsoft.com/office/drawing/2014/main" val="10008"/>
                  </a:ext>
                </a:extLst>
              </a:tr>
              <a:tr h="291600">
                <a:tc>
                  <a:txBody>
                    <a:bodyPr/>
                    <a:lstStyle/>
                    <a:p>
                      <a:pPr>
                        <a:lnSpc>
                          <a:spcPct val="100000"/>
                        </a:lnSpc>
                      </a:pPr>
                      <a:r>
                        <a:rPr lang="fr-FR" sz="1400" b="0" strike="noStrike" spc="-1">
                          <a:solidFill>
                            <a:srgbClr val="000000"/>
                          </a:solidFill>
                          <a:latin typeface="Arial"/>
                          <a:ea typeface="DejaVu Sans"/>
                        </a:rPr>
                        <a:t>Conducteur</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15</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15</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extLst>
                  <a:ext uri="{0D108BD9-81ED-4DB2-BD59-A6C34878D82A}">
                    <a16:rowId xmlns:a16="http://schemas.microsoft.com/office/drawing/2014/main" val="10009"/>
                  </a:ext>
                </a:extLst>
              </a:tr>
              <a:tr h="326880">
                <a:tc>
                  <a:txBody>
                    <a:bodyPr/>
                    <a:lstStyle/>
                    <a:p>
                      <a:pPr>
                        <a:lnSpc>
                          <a:spcPct val="100000"/>
                        </a:lnSpc>
                      </a:pPr>
                      <a:r>
                        <a:rPr lang="fr-FR" sz="1400" b="0" strike="noStrike" spc="-1">
                          <a:solidFill>
                            <a:srgbClr val="000000"/>
                          </a:solidFill>
                          <a:latin typeface="Arial"/>
                          <a:ea typeface="DejaVu Sans"/>
                        </a:rPr>
                        <a:t>Gestionnaire du parc automobile</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3</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3</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extLst>
                  <a:ext uri="{0D108BD9-81ED-4DB2-BD59-A6C34878D82A}">
                    <a16:rowId xmlns:a16="http://schemas.microsoft.com/office/drawing/2014/main" val="10010"/>
                  </a:ext>
                </a:extLst>
              </a:tr>
              <a:tr h="299520">
                <a:tc>
                  <a:txBody>
                    <a:bodyPr/>
                    <a:lstStyle/>
                    <a:p>
                      <a:pPr>
                        <a:lnSpc>
                          <a:spcPct val="100000"/>
                        </a:lnSpc>
                      </a:pPr>
                      <a:r>
                        <a:rPr lang="fr-FR" sz="1400" b="0" strike="noStrike" spc="-1">
                          <a:solidFill>
                            <a:srgbClr val="000000"/>
                          </a:solidFill>
                          <a:latin typeface="Arial"/>
                          <a:ea typeface="DejaVu Sans"/>
                        </a:rPr>
                        <a:t>Intendant</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1</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tc>
                  <a:txBody>
                    <a:bodyPr/>
                    <a:lstStyle/>
                    <a:p>
                      <a:pPr algn="ctr">
                        <a:lnSpc>
                          <a:spcPct val="100000"/>
                        </a:lnSpc>
                      </a:pPr>
                      <a:r>
                        <a:rPr lang="fr-FR" sz="1400" b="0" strike="noStrike" spc="-1">
                          <a:solidFill>
                            <a:srgbClr val="000000"/>
                          </a:solidFill>
                          <a:latin typeface="Arial"/>
                          <a:ea typeface="DejaVu Sans"/>
                        </a:rPr>
                        <a:t>1</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AED"/>
                    </a:solidFill>
                  </a:tcPr>
                </a:tc>
                <a:extLst>
                  <a:ext uri="{0D108BD9-81ED-4DB2-BD59-A6C34878D82A}">
                    <a16:rowId xmlns:a16="http://schemas.microsoft.com/office/drawing/2014/main" val="10011"/>
                  </a:ext>
                </a:extLst>
              </a:tr>
              <a:tr h="291600">
                <a:tc>
                  <a:txBody>
                    <a:bodyPr/>
                    <a:lstStyle/>
                    <a:p>
                      <a:pPr>
                        <a:lnSpc>
                          <a:spcPct val="100000"/>
                        </a:lnSpc>
                      </a:pPr>
                      <a:r>
                        <a:rPr lang="fr-FR" sz="1400" b="0" strike="noStrike" spc="-1">
                          <a:solidFill>
                            <a:srgbClr val="000000"/>
                          </a:solidFill>
                          <a:latin typeface="Arial"/>
                          <a:ea typeface="DejaVu Sans"/>
                        </a:rPr>
                        <a:t>Cuisinier</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4</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tc>
                  <a:txBody>
                    <a:bodyPr/>
                    <a:lstStyle/>
                    <a:p>
                      <a:pPr algn="ctr">
                        <a:lnSpc>
                          <a:spcPct val="100000"/>
                        </a:lnSpc>
                      </a:pPr>
                      <a:r>
                        <a:rPr lang="fr-FR" sz="1400" b="0" strike="noStrike" spc="-1">
                          <a:solidFill>
                            <a:srgbClr val="000000"/>
                          </a:solidFill>
                          <a:latin typeface="Arial"/>
                          <a:ea typeface="DejaVu Sans"/>
                        </a:rPr>
                        <a:t>4</a:t>
                      </a:r>
                      <a:endParaRPr lang="fr-FR"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DF6"/>
                    </a:solidFill>
                  </a:tcPr>
                </a:tc>
                <a:extLst>
                  <a:ext uri="{0D108BD9-81ED-4DB2-BD59-A6C34878D82A}">
                    <a16:rowId xmlns:a16="http://schemas.microsoft.com/office/drawing/2014/main" val="10012"/>
                  </a:ext>
                </a:extLst>
              </a:tr>
              <a:tr h="353880">
                <a:tc>
                  <a:txBody>
                    <a:bodyPr/>
                    <a:lstStyle/>
                    <a:p>
                      <a:pPr>
                        <a:lnSpc>
                          <a:spcPct val="100000"/>
                        </a:lnSpc>
                      </a:pPr>
                      <a:r>
                        <a:rPr lang="fr-FR" sz="1800" b="1" strike="noStrike" spc="-1">
                          <a:solidFill>
                            <a:srgbClr val="FFFFFF"/>
                          </a:solidFill>
                          <a:latin typeface="Arial"/>
                          <a:ea typeface="DejaVu Sans"/>
                        </a:rPr>
                        <a:t>Total</a:t>
                      </a:r>
                      <a:endParaRPr lang="fr-FR"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tc>
                  <a:txBody>
                    <a:bodyPr/>
                    <a:lstStyle/>
                    <a:p>
                      <a:pPr algn="ctr">
                        <a:lnSpc>
                          <a:spcPct val="100000"/>
                        </a:lnSpc>
                      </a:pPr>
                      <a:r>
                        <a:rPr lang="fr-FR" sz="1800" b="1" strike="noStrike" spc="-1">
                          <a:solidFill>
                            <a:srgbClr val="FFFFFF"/>
                          </a:solidFill>
                          <a:latin typeface="Arial"/>
                          <a:ea typeface="DejaVu Sans"/>
                        </a:rPr>
                        <a:t>77</a:t>
                      </a:r>
                      <a:endParaRPr lang="fr-FR"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tc>
                  <a:txBody>
                    <a:bodyPr/>
                    <a:lstStyle/>
                    <a:p>
                      <a:pPr algn="ctr">
                        <a:lnSpc>
                          <a:spcPct val="100000"/>
                        </a:lnSpc>
                      </a:pPr>
                      <a:r>
                        <a:rPr lang="fr-FR" sz="1800" b="1" strike="noStrike" spc="-1">
                          <a:solidFill>
                            <a:srgbClr val="FFFFFF"/>
                          </a:solidFill>
                          <a:latin typeface="Arial"/>
                          <a:ea typeface="DejaVu Sans"/>
                        </a:rPr>
                        <a:t>72,5</a:t>
                      </a:r>
                      <a:endParaRPr lang="fr-FR"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1F497D"/>
                    </a:solidFill>
                  </a:tcPr>
                </a:tc>
                <a:extLst>
                  <a:ext uri="{0D108BD9-81ED-4DB2-BD59-A6C34878D82A}">
                    <a16:rowId xmlns:a16="http://schemas.microsoft.com/office/drawing/2014/main" val="10013"/>
                  </a:ext>
                </a:extLst>
              </a:tr>
            </a:tbl>
          </a:graphicData>
        </a:graphic>
      </p:graphicFrame>
      <p:sp>
        <p:nvSpPr>
          <p:cNvPr id="163" name="CustomShape 4"/>
          <p:cNvSpPr/>
          <p:nvPr/>
        </p:nvSpPr>
        <p:spPr>
          <a:xfrm>
            <a:off x="7213320" y="1226520"/>
            <a:ext cx="1794600" cy="362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800" b="0" strike="noStrike" spc="-1">
                <a:solidFill>
                  <a:srgbClr val="000000"/>
                </a:solidFill>
                <a:latin typeface="Arial"/>
                <a:ea typeface="DejaVu Sans"/>
              </a:rPr>
              <a:t>*</a:t>
            </a:r>
            <a:r>
              <a:rPr lang="fr-FR" sz="1100" b="0" strike="noStrike" spc="-1">
                <a:solidFill>
                  <a:srgbClr val="000000"/>
                </a:solidFill>
                <a:latin typeface="Arial"/>
                <a:ea typeface="DejaVu Sans"/>
              </a:rPr>
              <a:t>Personnes physiques</a:t>
            </a:r>
            <a:endParaRPr lang="fr-FR" sz="1100" b="0" strike="noStrike"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CustomShape 1"/>
          <p:cNvSpPr/>
          <p:nvPr/>
        </p:nvSpPr>
        <p:spPr>
          <a:xfrm>
            <a:off x="707760" y="659520"/>
            <a:ext cx="8070480" cy="538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a:solidFill>
                  <a:srgbClr val="002060"/>
                </a:solidFill>
                <a:latin typeface="Arial"/>
                <a:ea typeface="MS PGothic"/>
              </a:rPr>
              <a:t>3. Axes de travail</a:t>
            </a:r>
            <a:endParaRPr lang="fr-FR" sz="2400" b="0" strike="noStrike" spc="-1">
              <a:latin typeface="Arial"/>
            </a:endParaRPr>
          </a:p>
          <a:p>
            <a:pPr>
              <a:lnSpc>
                <a:spcPct val="100000"/>
              </a:lnSpc>
            </a:pPr>
            <a:endParaRPr lang="fr-FR" sz="2400" b="0" strike="noStrike" spc="-1">
              <a:latin typeface="Arial"/>
            </a:endParaRPr>
          </a:p>
        </p:txBody>
      </p:sp>
      <p:sp>
        <p:nvSpPr>
          <p:cNvPr id="165" name="CustomShape 2"/>
          <p:cNvSpPr/>
          <p:nvPr/>
        </p:nvSpPr>
        <p:spPr>
          <a:xfrm>
            <a:off x="632520" y="1132920"/>
            <a:ext cx="8375400" cy="4925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endParaRPr lang="fr-FR" sz="1800" b="0" strike="noStrike" spc="-1">
              <a:latin typeface="Arial"/>
            </a:endParaRPr>
          </a:p>
          <a:p>
            <a:pPr marL="343080" indent="-340200" algn="just">
              <a:lnSpc>
                <a:spcPct val="100000"/>
              </a:lnSpc>
              <a:buClr>
                <a:srgbClr val="002060"/>
              </a:buClr>
              <a:buSzPct val="125000"/>
              <a:buFont typeface="Wingdings" charset="2"/>
              <a:buChar char=""/>
            </a:pPr>
            <a:r>
              <a:rPr lang="fr-FR" sz="2000" b="0" strike="noStrike" spc="-1">
                <a:solidFill>
                  <a:srgbClr val="002060"/>
                </a:solidFill>
                <a:latin typeface="Arial"/>
                <a:ea typeface="MS PGothic"/>
              </a:rPr>
              <a:t>Le groupe de travail a retenu les axes de réflexion suivants :</a:t>
            </a:r>
            <a:endParaRPr lang="fr-FR" sz="2000" b="0" strike="noStrike" spc="-1">
              <a:latin typeface="Arial"/>
            </a:endParaRPr>
          </a:p>
          <a:p>
            <a:pPr marL="2160" algn="just">
              <a:lnSpc>
                <a:spcPct val="100000"/>
              </a:lnSpc>
            </a:pPr>
            <a:endParaRPr lang="fr-FR" sz="2000" b="0" strike="noStrike" spc="-1">
              <a:latin typeface="Arial"/>
            </a:endParaRPr>
          </a:p>
          <a:p>
            <a:pPr marL="743040" lvl="1" indent="-282960" algn="just">
              <a:lnSpc>
                <a:spcPct val="100000"/>
              </a:lnSpc>
              <a:buClr>
                <a:srgbClr val="000000"/>
              </a:buClr>
              <a:buFont typeface="Arial"/>
              <a:buChar char="–"/>
            </a:pPr>
            <a:r>
              <a:rPr lang="fr-FR" sz="2000" b="0" strike="noStrike" spc="-1">
                <a:solidFill>
                  <a:srgbClr val="002060"/>
                </a:solidFill>
                <a:latin typeface="Arial"/>
                <a:ea typeface="MS PGothic"/>
              </a:rPr>
              <a:t>Améliorer la qualité du service offert tout en répondant à l’évolution des attentes :</a:t>
            </a:r>
            <a:endParaRPr lang="fr-FR" sz="2000" b="0" strike="noStrike" spc="-1">
              <a:latin typeface="Arial"/>
            </a:endParaRPr>
          </a:p>
          <a:p>
            <a:pPr marL="459720" algn="just">
              <a:lnSpc>
                <a:spcPct val="100000"/>
              </a:lnSpc>
            </a:pPr>
            <a:endParaRPr lang="fr-FR" sz="2000" b="0" strike="noStrike" spc="-1">
              <a:latin typeface="Arial"/>
            </a:endParaRPr>
          </a:p>
          <a:p>
            <a:pPr marL="1200600" lvl="2" indent="-283320" algn="just">
              <a:lnSpc>
                <a:spcPct val="100000"/>
              </a:lnSpc>
              <a:buClr>
                <a:srgbClr val="000000"/>
              </a:buClr>
              <a:buFont typeface="Arial"/>
              <a:buChar char="•"/>
            </a:pPr>
            <a:r>
              <a:rPr lang="fr-FR" sz="1600" b="0" strike="noStrike" spc="-1">
                <a:solidFill>
                  <a:srgbClr val="000000"/>
                </a:solidFill>
                <a:latin typeface="Arial"/>
                <a:ea typeface="MS PGothic"/>
              </a:rPr>
              <a:t>En développant de nouveaux services</a:t>
            </a:r>
            <a:endParaRPr lang="fr-FR" sz="1600" b="0" strike="noStrike" spc="-1">
              <a:latin typeface="Arial"/>
            </a:endParaRPr>
          </a:p>
          <a:p>
            <a:pPr marL="916560" algn="just">
              <a:lnSpc>
                <a:spcPct val="100000"/>
              </a:lnSpc>
            </a:pPr>
            <a:endParaRPr lang="fr-FR" sz="1600" b="0" strike="noStrike" spc="-1">
              <a:latin typeface="Arial"/>
            </a:endParaRPr>
          </a:p>
          <a:p>
            <a:pPr marL="1143000" lvl="2" indent="-225720" algn="just">
              <a:lnSpc>
                <a:spcPct val="100000"/>
              </a:lnSpc>
              <a:buClr>
                <a:srgbClr val="000000"/>
              </a:buClr>
              <a:buFont typeface="Arial"/>
              <a:buChar char="•"/>
            </a:pPr>
            <a:r>
              <a:rPr lang="fr-FR" sz="1600" b="0" strike="noStrike" spc="-1">
                <a:solidFill>
                  <a:srgbClr val="000000"/>
                </a:solidFill>
                <a:latin typeface="Arial"/>
                <a:ea typeface="MS PGothic"/>
              </a:rPr>
              <a:t>En suivant et mesurant la qualité de service</a:t>
            </a:r>
            <a:endParaRPr lang="fr-FR" sz="1600" b="0" strike="noStrike" spc="-1">
              <a:latin typeface="Arial"/>
            </a:endParaRPr>
          </a:p>
          <a:p>
            <a:pPr marL="743040" lvl="1" indent="-282960" algn="just">
              <a:lnSpc>
                <a:spcPct val="200000"/>
              </a:lnSpc>
              <a:buClr>
                <a:srgbClr val="000000"/>
              </a:buClr>
              <a:buFont typeface="Arial"/>
              <a:buChar char="–"/>
            </a:pPr>
            <a:r>
              <a:rPr lang="fr-FR" sz="2000" b="0" strike="noStrike" spc="-1">
                <a:solidFill>
                  <a:srgbClr val="002060"/>
                </a:solidFill>
                <a:latin typeface="Arial"/>
                <a:ea typeface="MS PGothic"/>
              </a:rPr>
              <a:t>Améliorer les conditions de travail des agents concernés </a:t>
            </a:r>
            <a:endParaRPr lang="fr-FR" sz="2000" b="0" strike="noStrike" spc="-1">
              <a:latin typeface="Arial"/>
            </a:endParaRPr>
          </a:p>
          <a:p>
            <a:pPr marL="1200600" lvl="2" indent="-283320" algn="just">
              <a:lnSpc>
                <a:spcPct val="100000"/>
              </a:lnSpc>
              <a:buClr>
                <a:srgbClr val="000000"/>
              </a:buClr>
              <a:buFont typeface="Arial"/>
              <a:buChar char="•"/>
            </a:pPr>
            <a:r>
              <a:rPr lang="fr-FR" sz="1600" b="0" strike="noStrike" spc="-1">
                <a:solidFill>
                  <a:srgbClr val="000000"/>
                </a:solidFill>
                <a:latin typeface="Arial"/>
                <a:ea typeface="MS PGothic"/>
              </a:rPr>
              <a:t>En valorisant et professionnalisant les métiers de la fonction logistique,</a:t>
            </a:r>
            <a:endParaRPr lang="fr-FR" sz="1600" b="0" strike="noStrike" spc="-1">
              <a:latin typeface="Arial"/>
            </a:endParaRPr>
          </a:p>
          <a:p>
            <a:pPr algn="just">
              <a:lnSpc>
                <a:spcPct val="100000"/>
              </a:lnSpc>
            </a:pPr>
            <a:endParaRPr lang="fr-FR" sz="1600" b="0" strike="noStrike" spc="-1">
              <a:latin typeface="Arial"/>
            </a:endParaRPr>
          </a:p>
          <a:p>
            <a:pPr marL="1200600" lvl="2" indent="-283320" algn="just">
              <a:lnSpc>
                <a:spcPct val="100000"/>
              </a:lnSpc>
              <a:buClr>
                <a:srgbClr val="000000"/>
              </a:buClr>
              <a:buFont typeface="Arial"/>
              <a:buChar char="•"/>
            </a:pPr>
            <a:r>
              <a:rPr lang="fr-FR" sz="1600" b="0" strike="noStrike" spc="-1">
                <a:solidFill>
                  <a:srgbClr val="000000"/>
                </a:solidFill>
                <a:latin typeface="Arial"/>
                <a:ea typeface="MS PGothic"/>
              </a:rPr>
              <a:t>En renforçant l’animation du collectif de la fonction logistique, </a:t>
            </a:r>
            <a:endParaRPr lang="fr-FR" sz="1600" b="0" strike="noStrike" spc="-1">
              <a:latin typeface="Arial"/>
            </a:endParaRPr>
          </a:p>
          <a:p>
            <a:pPr algn="just">
              <a:lnSpc>
                <a:spcPct val="100000"/>
              </a:lnSpc>
            </a:pPr>
            <a:endParaRPr lang="fr-FR" sz="1600" b="0" strike="noStrike" spc="-1">
              <a:latin typeface="Arial"/>
            </a:endParaRPr>
          </a:p>
          <a:p>
            <a:pPr marL="1200600" lvl="2" indent="-283320" algn="just">
              <a:lnSpc>
                <a:spcPct val="100000"/>
              </a:lnSpc>
              <a:buClr>
                <a:srgbClr val="000000"/>
              </a:buClr>
              <a:buFont typeface="Arial"/>
              <a:buChar char="•"/>
            </a:pPr>
            <a:r>
              <a:rPr lang="fr-FR" sz="1600" b="0" strike="noStrike" spc="-1">
                <a:solidFill>
                  <a:srgbClr val="000000"/>
                </a:solidFill>
                <a:latin typeface="Arial"/>
                <a:ea typeface="MS PGothic"/>
              </a:rPr>
              <a:t>En anticipant et en accompagnant le projet CAMUS (passage de 7 à 3 sites) et en proposant un parcours de carrière à tous les agents exerçant des fonctions de logistique en AC.</a:t>
            </a:r>
            <a:endParaRPr lang="fr-FR" sz="1600" b="0" strike="noStrike" spc="-1">
              <a:latin typeface="Arial"/>
            </a:endParaRPr>
          </a:p>
          <a:p>
            <a:pPr algn="just">
              <a:lnSpc>
                <a:spcPct val="100000"/>
              </a:lnSpc>
            </a:pPr>
            <a:endParaRPr lang="fr-FR" sz="1600" b="0" strike="noStrike" spc="-1">
              <a:latin typeface="Arial"/>
            </a:endParaRPr>
          </a:p>
          <a:p>
            <a:pPr algn="just">
              <a:lnSpc>
                <a:spcPct val="100000"/>
              </a:lnSpc>
            </a:pPr>
            <a:endParaRPr lang="fr-FR" sz="1600" b="0" strike="noStrike" spc="-1">
              <a:latin typeface="Arial"/>
            </a:endParaRPr>
          </a:p>
          <a:p>
            <a:pPr marL="360" algn="just">
              <a:lnSpc>
                <a:spcPct val="100000"/>
              </a:lnSpc>
            </a:pPr>
            <a:endParaRPr lang="fr-FR" sz="1600" b="0" strike="noStrike" spc="-1">
              <a:latin typeface="Arial"/>
            </a:endParaRPr>
          </a:p>
          <a:p>
            <a:pPr algn="just">
              <a:lnSpc>
                <a:spcPct val="100000"/>
              </a:lnSpc>
            </a:pPr>
            <a:endParaRPr lang="fr-FR" sz="1600" b="0" strike="noStrike" spc="-1">
              <a:latin typeface="Arial"/>
            </a:endParaRPr>
          </a:p>
          <a:p>
            <a:pPr algn="just">
              <a:lnSpc>
                <a:spcPct val="100000"/>
              </a:lnSpc>
            </a:pPr>
            <a:endParaRPr lang="fr-FR" sz="1600" b="0" strike="noStrike" spc="-1">
              <a:latin typeface="Arial"/>
            </a:endParaRPr>
          </a:p>
          <a:p>
            <a:pPr marL="914760" algn="just">
              <a:lnSpc>
                <a:spcPct val="100000"/>
              </a:lnSpc>
            </a:pPr>
            <a:endParaRPr lang="fr-FR" sz="1600" b="0" strike="noStrike"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CustomShape 1"/>
          <p:cNvSpPr/>
          <p:nvPr/>
        </p:nvSpPr>
        <p:spPr>
          <a:xfrm>
            <a:off x="632520" y="641160"/>
            <a:ext cx="8070480" cy="689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400" b="1" strike="noStrike" spc="-1">
                <a:solidFill>
                  <a:srgbClr val="002060"/>
                </a:solidFill>
                <a:latin typeface="Arial"/>
                <a:ea typeface="MS PGothic"/>
              </a:rPr>
              <a:t>3. Axes de travail</a:t>
            </a:r>
            <a:endParaRPr lang="fr-FR" sz="2400" b="0" strike="noStrike" spc="-1">
              <a:latin typeface="Arial"/>
            </a:endParaRPr>
          </a:p>
          <a:p>
            <a:pPr>
              <a:lnSpc>
                <a:spcPct val="100000"/>
              </a:lnSpc>
            </a:pPr>
            <a:endParaRPr lang="fr-FR" sz="2400" b="0" strike="noStrike" spc="-1">
              <a:latin typeface="Arial"/>
            </a:endParaRPr>
          </a:p>
        </p:txBody>
      </p:sp>
      <p:sp>
        <p:nvSpPr>
          <p:cNvPr id="167" name="CustomShape 2"/>
          <p:cNvSpPr/>
          <p:nvPr/>
        </p:nvSpPr>
        <p:spPr>
          <a:xfrm>
            <a:off x="632520" y="986040"/>
            <a:ext cx="7790040" cy="5140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endParaRPr lang="fr-FR" sz="1800" b="0" strike="noStrike" spc="-1" dirty="0">
              <a:latin typeface="Arial"/>
            </a:endParaRPr>
          </a:p>
          <a:p>
            <a:pPr algn="just">
              <a:lnSpc>
                <a:spcPct val="100000"/>
              </a:lnSpc>
            </a:pPr>
            <a:endParaRPr lang="fr-FR" sz="1800" b="0" strike="noStrike" spc="-1" dirty="0">
              <a:latin typeface="Arial"/>
            </a:endParaRPr>
          </a:p>
          <a:p>
            <a:pPr marL="343080" indent="-340200" algn="just">
              <a:lnSpc>
                <a:spcPct val="100000"/>
              </a:lnSpc>
              <a:buClr>
                <a:srgbClr val="002060"/>
              </a:buClr>
              <a:buSzPct val="125000"/>
              <a:buFont typeface="Wingdings" charset="2"/>
              <a:buChar char=""/>
            </a:pPr>
            <a:r>
              <a:rPr lang="fr-FR" sz="2000" b="0" strike="noStrike" spc="-1" dirty="0">
                <a:solidFill>
                  <a:srgbClr val="002060"/>
                </a:solidFill>
                <a:latin typeface="Arial"/>
                <a:ea typeface="MS PGothic"/>
              </a:rPr>
              <a:t>Le groupe de travail fait le constat suivant :</a:t>
            </a:r>
            <a:endParaRPr lang="fr-FR" sz="2000" b="0" strike="noStrike" spc="-1" dirty="0">
              <a:latin typeface="Arial"/>
            </a:endParaRPr>
          </a:p>
          <a:p>
            <a:pPr algn="just">
              <a:lnSpc>
                <a:spcPct val="100000"/>
              </a:lnSpc>
            </a:pPr>
            <a:endParaRPr lang="fr-FR" sz="2000" b="0" strike="noStrike" spc="-1" dirty="0">
              <a:latin typeface="Arial"/>
            </a:endParaRPr>
          </a:p>
          <a:p>
            <a:pPr algn="just">
              <a:lnSpc>
                <a:spcPct val="100000"/>
              </a:lnSpc>
            </a:pPr>
            <a:endParaRPr lang="fr-FR" sz="2000" b="0" strike="noStrike" spc="-1" dirty="0">
              <a:latin typeface="Arial"/>
            </a:endParaRPr>
          </a:p>
          <a:p>
            <a:pPr marL="1143000" lvl="2" indent="-225720" algn="just">
              <a:lnSpc>
                <a:spcPct val="100000"/>
              </a:lnSpc>
              <a:buClr>
                <a:srgbClr val="000000"/>
              </a:buClr>
              <a:buFont typeface="Arial"/>
              <a:buChar char="•"/>
            </a:pPr>
            <a:r>
              <a:rPr lang="fr-FR" sz="1600" b="0" strike="noStrike" spc="-1" dirty="0">
                <a:solidFill>
                  <a:srgbClr val="000000"/>
                </a:solidFill>
                <a:latin typeface="Arial"/>
                <a:ea typeface="DejaVu Sans"/>
              </a:rPr>
              <a:t>En tant que métier à part entière, la fonction logistique nécessite un pilotage et une animation métier incluant des formations régulières,</a:t>
            </a:r>
            <a:endParaRPr lang="fr-FR" sz="1600" b="0" strike="noStrike" spc="-1" dirty="0">
              <a:latin typeface="Arial"/>
            </a:endParaRPr>
          </a:p>
          <a:p>
            <a:pPr marL="915840" algn="just">
              <a:lnSpc>
                <a:spcPct val="100000"/>
              </a:lnSpc>
            </a:pPr>
            <a:endParaRPr lang="fr-FR" sz="1600" b="0" strike="noStrike" spc="-1" dirty="0">
              <a:latin typeface="Arial"/>
            </a:endParaRPr>
          </a:p>
          <a:p>
            <a:pPr marL="1143000" lvl="2" indent="-225720" algn="just">
              <a:lnSpc>
                <a:spcPct val="100000"/>
              </a:lnSpc>
              <a:buClr>
                <a:srgbClr val="000000"/>
              </a:buClr>
              <a:buFont typeface="Arial"/>
              <a:buChar char="•"/>
            </a:pPr>
            <a:r>
              <a:rPr lang="fr-FR" sz="1600" b="0" strike="noStrike" spc="-1" dirty="0">
                <a:solidFill>
                  <a:srgbClr val="000000"/>
                </a:solidFill>
                <a:latin typeface="Arial"/>
                <a:ea typeface="MS PGothic"/>
              </a:rPr>
              <a:t>Certaines fonctions assurées par trop peu d’agents ne permettent pas d’assurer une bonne continuité de service.</a:t>
            </a:r>
            <a:endParaRPr lang="fr-FR" sz="1600" b="0" strike="noStrike" spc="-1" dirty="0">
              <a:latin typeface="Arial"/>
            </a:endParaRPr>
          </a:p>
          <a:p>
            <a:pPr algn="just">
              <a:lnSpc>
                <a:spcPct val="100000"/>
              </a:lnSpc>
            </a:pPr>
            <a:endParaRPr lang="fr-FR" sz="1600" b="0" strike="noStrike" spc="-1" dirty="0">
              <a:latin typeface="Arial"/>
            </a:endParaRPr>
          </a:p>
          <a:p>
            <a:pPr marL="1143000" lvl="2" indent="-225720" algn="just">
              <a:lnSpc>
                <a:spcPct val="100000"/>
              </a:lnSpc>
              <a:buClr>
                <a:srgbClr val="000000"/>
              </a:buClr>
              <a:buFont typeface="Arial"/>
              <a:buChar char="•"/>
            </a:pPr>
            <a:r>
              <a:rPr lang="fr-FR" sz="1600" b="0" strike="noStrike" spc="-1" dirty="0">
                <a:solidFill>
                  <a:srgbClr val="000000"/>
                </a:solidFill>
                <a:latin typeface="Arial"/>
                <a:ea typeface="MS PGothic"/>
              </a:rPr>
              <a:t>Une plus grande polyvalence contribuerait à une meilleure qualité de service et une plus grande réactivité (logistique et courrier par exemple).</a:t>
            </a:r>
            <a:endParaRPr lang="fr-FR" sz="1600" b="0" strike="noStrike" spc="-1" dirty="0">
              <a:latin typeface="Arial"/>
            </a:endParaRPr>
          </a:p>
          <a:p>
            <a:pPr algn="just">
              <a:lnSpc>
                <a:spcPct val="100000"/>
              </a:lnSpc>
            </a:pPr>
            <a:endParaRPr lang="fr-FR" sz="1600" b="0" strike="noStrike" spc="-1" dirty="0">
              <a:latin typeface="Arial"/>
            </a:endParaRPr>
          </a:p>
          <a:p>
            <a:pPr algn="just">
              <a:lnSpc>
                <a:spcPct val="100000"/>
              </a:lnSpc>
            </a:pPr>
            <a:endParaRPr lang="fr-FR" sz="1600" b="0" strike="noStrike" spc="-1" dirty="0">
              <a:latin typeface="Arial"/>
            </a:endParaRPr>
          </a:p>
          <a:p>
            <a:pPr algn="just">
              <a:lnSpc>
                <a:spcPct val="100000"/>
              </a:lnSpc>
            </a:pPr>
            <a:endParaRPr lang="fr-FR" sz="1600" b="0" strike="noStrike" spc="-1" dirty="0">
              <a:latin typeface="Arial"/>
            </a:endParaRPr>
          </a:p>
          <a:p>
            <a:pPr marL="914760" algn="just">
              <a:lnSpc>
                <a:spcPct val="100000"/>
              </a:lnSpc>
            </a:pPr>
            <a:endParaRPr lang="fr-FR" sz="1600" b="0" strike="noStrike" spc="-1" dirty="0">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143</TotalTime>
  <Words>1366</Words>
  <Application>Microsoft Office PowerPoint</Application>
  <PresentationFormat>Affichage à l'écran (4:3)</PresentationFormat>
  <Paragraphs>360</Paragraphs>
  <Slides>15</Slides>
  <Notes>3</Notes>
  <HiddenSlides>0</HiddenSlides>
  <MMClips>0</MMClips>
  <ScaleCrop>false</ScaleCrop>
  <HeadingPairs>
    <vt:vector size="6" baseType="variant">
      <vt:variant>
        <vt:lpstr>Polices utilisées</vt:lpstr>
      </vt:variant>
      <vt:variant>
        <vt:i4>6</vt:i4>
      </vt:variant>
      <vt:variant>
        <vt:lpstr>Thème</vt:lpstr>
      </vt:variant>
      <vt:variant>
        <vt:i4>3</vt:i4>
      </vt:variant>
      <vt:variant>
        <vt:lpstr>Titres des diapositives</vt:lpstr>
      </vt:variant>
      <vt:variant>
        <vt:i4>15</vt:i4>
      </vt:variant>
    </vt:vector>
  </HeadingPairs>
  <TitlesOfParts>
    <vt:vector size="24" baseType="lpstr">
      <vt:lpstr>MS PGothic</vt:lpstr>
      <vt:lpstr>Arial</vt:lpstr>
      <vt:lpstr>DejaVu Sans</vt:lpstr>
      <vt:lpstr>Symbol</vt:lpstr>
      <vt:lpstr>Times New Roman</vt:lpstr>
      <vt:lpstr>Wingdings</vt:lpstr>
      <vt:lpstr>Office Theme</vt:lpstr>
      <vt:lpstr>Office Theme</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Feuille de route  ministérielle</dc:title>
  <dc:subject/>
  <dc:creator>GUILLARME Mathilde</dc:creator>
  <dc:description/>
  <cp:lastModifiedBy>GUILLARME Mathilde</cp:lastModifiedBy>
  <cp:revision>16</cp:revision>
  <cp:lastPrinted>2019-03-06T15:13:21Z</cp:lastPrinted>
  <dcterms:created xsi:type="dcterms:W3CDTF">2018-10-04T12:48:00Z</dcterms:created>
  <dcterms:modified xsi:type="dcterms:W3CDTF">2019-03-11T13:52:13Z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3</vt:i4>
  </property>
  <property fmtid="{D5CDD505-2E9C-101B-9397-08002B2CF9AE}" pid="8" name="PresentationFormat">
    <vt:lpwstr>Affichage à l'écran (4:3)</vt:lpwstr>
  </property>
  <property fmtid="{D5CDD505-2E9C-101B-9397-08002B2CF9AE}" pid="9" name="ScaleCrop">
    <vt:bool>false</vt:bool>
  </property>
  <property fmtid="{D5CDD505-2E9C-101B-9397-08002B2CF9AE}" pid="10" name="ShareDoc">
    <vt:bool>false</vt:bool>
  </property>
  <property fmtid="{D5CDD505-2E9C-101B-9397-08002B2CF9AE}" pid="11" name="Slides">
    <vt:i4>15</vt:i4>
  </property>
</Properties>
</file>