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5.png" ContentType="image/png"/>
  <Override PartName="/ppt/media/image9.png" ContentType="image/png"/>
  <Override PartName="/ppt/media/image8.wmf" ContentType="image/x-wmf"/>
  <Override PartName="/ppt/media/image62.png" ContentType="image/png"/>
  <Override PartName="/ppt/media/image57.png" ContentType="image/png"/>
  <Override PartName="/ppt/media/image1.png" ContentType="image/png"/>
  <Override PartName="/ppt/media/image130.png" ContentType="image/png"/>
  <Override PartName="/ppt/media/image58.png" ContentType="image/png"/>
  <Override PartName="/ppt/media/image2.png" ContentType="image/png"/>
  <Override PartName="/ppt/media/image131.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00.wmf" ContentType="image/x-wmf"/>
  <Override PartName="/ppt/media/image16.png" ContentType="image/png"/>
  <Override PartName="/ppt/media/image101.wmf" ContentType="image/x-wmf"/>
  <Override PartName="/ppt/media/image17.png" ContentType="image/png"/>
  <Override PartName="/ppt/media/image102.wmf" ContentType="image/x-wmf"/>
  <Override PartName="/ppt/media/image18.png" ContentType="image/png"/>
  <Override PartName="/ppt/media/image103.wmf" ContentType="image/x-wmf"/>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113.wmf" ContentType="image/x-wmf"/>
  <Override PartName="/ppt/media/image81.jpeg" ContentType="image/jpe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120.png" ContentType="image/png"/>
  <Override PartName="/ppt/media/image48.png" ContentType="image/png"/>
  <Override PartName="/ppt/media/image121.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152.wmf" ContentType="image/x-wmf"/>
  <Override PartName="/ppt/media/image140.png" ContentType="image/png"/>
  <Override PartName="/ppt/media/image68.png" ContentType="image/png"/>
  <Override PartName="/ppt/media/image153.wmf" ContentType="image/x-wmf"/>
  <Override PartName="/ppt/media/image141.png" ContentType="image/png"/>
  <Override PartName="/ppt/media/image69.png" ContentType="image/png"/>
  <Override PartName="/ppt/media/image74.png" ContentType="image/png"/>
  <Override PartName="/ppt/media/image76.png" ContentType="image/png"/>
  <Override PartName="/ppt/media/image77.png" ContentType="image/png"/>
  <Override PartName="/ppt/media/image78.jpeg" ContentType="image/jpeg"/>
  <Override PartName="/ppt/media/image151.png" ContentType="image/png"/>
  <Override PartName="/ppt/media/image79.png" ContentType="image/png"/>
  <Override PartName="/ppt/media/image80.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160.png" ContentType="image/png"/>
  <Override PartName="/ppt/media/image88.png" ContentType="image/png"/>
  <Override PartName="/ppt/media/image161.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170.png" ContentType="image/png"/>
  <Override PartName="/ppt/media/image98.png" ContentType="image/png"/>
  <Override PartName="/ppt/media/image171.png" ContentType="image/png"/>
  <Override PartName="/ppt/media/image99.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4.wmf" ContentType="image/x-wmf"/>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2.png" ContentType="image/png"/>
  <Override PartName="/ppt/media/image143.png" ContentType="image/png"/>
  <Override PartName="/ppt/media/image144.png" ContentType="image/png"/>
  <Override PartName="/ppt/media/image145.png" ContentType="image/png"/>
  <Override PartName="/ppt/media/image146.png" ContentType="image/png"/>
  <Override PartName="/ppt/media/image147.png" ContentType="image/png"/>
  <Override PartName="/ppt/media/image148.png" ContentType="image/png"/>
  <Override PartName="/ppt/media/image149.png" ContentType="image/png"/>
  <Override PartName="/ppt/media/image150.png" ContentType="image/png"/>
  <Override PartName="/ppt/media/image154.png" ContentType="image/png"/>
  <Override PartName="/ppt/media/image155.png" ContentType="image/png"/>
  <Override PartName="/ppt/media/image156.png" ContentType="image/png"/>
  <Override PartName="/ppt/media/image157.png" ContentType="image/png"/>
  <Override PartName="/ppt/media/image158.png" ContentType="image/png"/>
  <Override PartName="/ppt/media/image159.png" ContentType="image/png"/>
  <Override PartName="/ppt/media/image162.png" ContentType="image/png"/>
  <Override PartName="/ppt/media/image163.png" ContentType="image/png"/>
  <Override PartName="/ppt/media/image164.png" ContentType="image/png"/>
  <Override PartName="/ppt/media/image165.png" ContentType="image/png"/>
  <Override PartName="/ppt/media/image166.png" ContentType="image/png"/>
  <Override PartName="/ppt/media/image167.png" ContentType="image/png"/>
  <Override PartName="/ppt/media/image168.png" ContentType="image/png"/>
  <Override PartName="/ppt/media/image169.png" ContentType="image/png"/>
  <Override PartName="/ppt/media/image172.png" ContentType="image/png"/>
  <Override PartName="/ppt/media/image173.png" ContentType="image/png"/>
  <Override PartName="/ppt/media/image174.png" ContentType="image/png"/>
  <Override PartName="/ppt/media/image175.png" ContentType="image/png"/>
  <Override PartName="/ppt/media/image176.png" ContentType="image/png"/>
  <Override PartName="/ppt/media/image177.png" ContentType="image/png"/>
  <Override PartName="/ppt/media/image178.png" ContentType="image/png"/>
  <Override PartName="/ppt/media/image179.png" ContentType="image/png"/>
  <Override PartName="/ppt/media/image180.png" ContentType="image/png"/>
  <Override PartName="/ppt/media/image181.png" ContentType="image/png"/>
  <Override PartName="/ppt/media/image182.png" ContentType="image/png"/>
  <Override PartName="/ppt/media/image183.png" ContentType="image/png"/>
  <Override PartName="/ppt/media/image184.png" ContentType="image/png"/>
  <Override PartName="/ppt/media/image185.png" ContentType="image/png"/>
  <Override PartName="/ppt/media/image186.png" ContentType="image/png"/>
  <Override PartName="/ppt/media/image187.png" ContentType="image/png"/>
  <Override PartName="/ppt/media/image188.png" ContentType="image/png"/>
  <Override PartName="/ppt/media/image189.png" ContentType="image/png"/>
  <Override PartName="/ppt/media/image190.png" ContentType="image/png"/>
  <Override PartName="/ppt/media/image191.png" ContentType="image/png"/>
  <Override PartName="/ppt/media/image192.png" ContentType="image/png"/>
  <Override PartName="/ppt/media/image193.png" ContentType="image/png"/>
  <Override PartName="/ppt/media/image194.png" ContentType="image/png"/>
  <Override PartName="/ppt/media/image195.png" ContentType="image/png"/>
  <Override PartName="/ppt/media/image196.png" ContentType="image/png"/>
  <Override PartName="/ppt/media/image197.png" ContentType="image/png"/>
  <Override PartName="/ppt/media/image198.png" ContentType="image/png"/>
  <Override PartName="/ppt/media/image199.png" ContentType="image/png"/>
  <Override PartName="/ppt/media/image200.png" ContentType="image/png"/>
  <Override PartName="/ppt/media/image201.png" ContentType="image/png"/>
  <Override PartName="/ppt/media/image202.wmf" ContentType="image/x-wmf"/>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30" name="PlaceHolder 2"/>
          <p:cNvSpPr>
            <a:spLocks noGrp="1"/>
          </p:cNvSpPr>
          <p:nvPr>
            <p:ph type="body"/>
          </p:nvPr>
        </p:nvSpPr>
        <p:spPr>
          <a:xfrm>
            <a:off x="457200" y="16002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31" name="PlaceHolder 3"/>
          <p:cNvSpPr>
            <a:spLocks noGrp="1"/>
          </p:cNvSpPr>
          <p:nvPr>
            <p:ph type="body"/>
          </p:nvPr>
        </p:nvSpPr>
        <p:spPr>
          <a:xfrm>
            <a:off x="457200" y="41076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33"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34"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35" name="PlaceHolder 4"/>
          <p:cNvSpPr>
            <a:spLocks noGrp="1"/>
          </p:cNvSpPr>
          <p:nvPr>
            <p:ph type="body"/>
          </p:nvPr>
        </p:nvSpPr>
        <p:spPr>
          <a:xfrm>
            <a:off x="43614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36" name="PlaceHolder 5"/>
          <p:cNvSpPr>
            <a:spLocks noGrp="1"/>
          </p:cNvSpPr>
          <p:nvPr>
            <p:ph type="body"/>
          </p:nvPr>
        </p:nvSpPr>
        <p:spPr>
          <a:xfrm>
            <a:off x="4572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38" name="PlaceHolder 2"/>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39" name="PlaceHolder 3"/>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pic>
        <p:nvPicPr>
          <p:cNvPr id="40" name="" descr=""/>
          <p:cNvPicPr/>
          <p:nvPr/>
        </p:nvPicPr>
        <p:blipFill>
          <a:blip r:embed="rId2"/>
          <a:stretch/>
        </p:blipFill>
        <p:spPr>
          <a:xfrm>
            <a:off x="1258920" y="1600200"/>
            <a:ext cx="6016320" cy="4800240"/>
          </a:xfrm>
          <a:prstGeom prst="rect">
            <a:avLst/>
          </a:prstGeom>
          <a:ln>
            <a:noFill/>
          </a:ln>
        </p:spPr>
      </p:pic>
      <p:pic>
        <p:nvPicPr>
          <p:cNvPr id="41" name="" descr=""/>
          <p:cNvPicPr/>
          <p:nvPr/>
        </p:nvPicPr>
        <p:blipFill>
          <a:blip r:embed="rId3"/>
          <a:stretch/>
        </p:blipFill>
        <p:spPr>
          <a:xfrm>
            <a:off x="1258920" y="1600200"/>
            <a:ext cx="6016320" cy="48002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52" name="PlaceHolder 2"/>
          <p:cNvSpPr>
            <a:spLocks noGrp="1"/>
          </p:cNvSpPr>
          <p:nvPr>
            <p:ph type="subTitle"/>
          </p:nvPr>
        </p:nvSpPr>
        <p:spPr>
          <a:xfrm>
            <a:off x="457200" y="1600200"/>
            <a:ext cx="7619760" cy="48002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54" name="PlaceHolder 2"/>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56" name="PlaceHolder 2"/>
          <p:cNvSpPr>
            <a:spLocks noGrp="1"/>
          </p:cNvSpPr>
          <p:nvPr>
            <p:ph type="body"/>
          </p:nvPr>
        </p:nvSpPr>
        <p:spPr>
          <a:xfrm>
            <a:off x="4572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57" name="PlaceHolder 3"/>
          <p:cNvSpPr>
            <a:spLocks noGrp="1"/>
          </p:cNvSpPr>
          <p:nvPr>
            <p:ph type="body"/>
          </p:nvPr>
        </p:nvSpPr>
        <p:spPr>
          <a:xfrm>
            <a:off x="43614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74680"/>
            <a:ext cx="7619760" cy="52977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61"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62" name="PlaceHolder 3"/>
          <p:cNvSpPr>
            <a:spLocks noGrp="1"/>
          </p:cNvSpPr>
          <p:nvPr>
            <p:ph type="body"/>
          </p:nvPr>
        </p:nvSpPr>
        <p:spPr>
          <a:xfrm>
            <a:off x="4572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63" name="PlaceHolder 4"/>
          <p:cNvSpPr>
            <a:spLocks noGrp="1"/>
          </p:cNvSpPr>
          <p:nvPr>
            <p:ph type="body"/>
          </p:nvPr>
        </p:nvSpPr>
        <p:spPr>
          <a:xfrm>
            <a:off x="43614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9" name="PlaceHolder 2"/>
          <p:cNvSpPr>
            <a:spLocks noGrp="1"/>
          </p:cNvSpPr>
          <p:nvPr>
            <p:ph type="subTitle"/>
          </p:nvPr>
        </p:nvSpPr>
        <p:spPr>
          <a:xfrm>
            <a:off x="457200" y="1600200"/>
            <a:ext cx="7619760" cy="48002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65" name="PlaceHolder 2"/>
          <p:cNvSpPr>
            <a:spLocks noGrp="1"/>
          </p:cNvSpPr>
          <p:nvPr>
            <p:ph type="body"/>
          </p:nvPr>
        </p:nvSpPr>
        <p:spPr>
          <a:xfrm>
            <a:off x="4572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66"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67" name="PlaceHolder 4"/>
          <p:cNvSpPr>
            <a:spLocks noGrp="1"/>
          </p:cNvSpPr>
          <p:nvPr>
            <p:ph type="body"/>
          </p:nvPr>
        </p:nvSpPr>
        <p:spPr>
          <a:xfrm>
            <a:off x="43614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69"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0"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1" name="PlaceHolder 4"/>
          <p:cNvSpPr>
            <a:spLocks noGrp="1"/>
          </p:cNvSpPr>
          <p:nvPr>
            <p:ph type="body"/>
          </p:nvPr>
        </p:nvSpPr>
        <p:spPr>
          <a:xfrm>
            <a:off x="457200" y="41076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73" name="PlaceHolder 2"/>
          <p:cNvSpPr>
            <a:spLocks noGrp="1"/>
          </p:cNvSpPr>
          <p:nvPr>
            <p:ph type="body"/>
          </p:nvPr>
        </p:nvSpPr>
        <p:spPr>
          <a:xfrm>
            <a:off x="457200" y="16002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4" name="PlaceHolder 3"/>
          <p:cNvSpPr>
            <a:spLocks noGrp="1"/>
          </p:cNvSpPr>
          <p:nvPr>
            <p:ph type="body"/>
          </p:nvPr>
        </p:nvSpPr>
        <p:spPr>
          <a:xfrm>
            <a:off x="457200" y="41076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76"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7"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8" name="PlaceHolder 4"/>
          <p:cNvSpPr>
            <a:spLocks noGrp="1"/>
          </p:cNvSpPr>
          <p:nvPr>
            <p:ph type="body"/>
          </p:nvPr>
        </p:nvSpPr>
        <p:spPr>
          <a:xfrm>
            <a:off x="43614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79" name="PlaceHolder 5"/>
          <p:cNvSpPr>
            <a:spLocks noGrp="1"/>
          </p:cNvSpPr>
          <p:nvPr>
            <p:ph type="body"/>
          </p:nvPr>
        </p:nvSpPr>
        <p:spPr>
          <a:xfrm>
            <a:off x="4572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81" name="PlaceHolder 2"/>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82" name="PlaceHolder 3"/>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pic>
        <p:nvPicPr>
          <p:cNvPr id="83" name="" descr=""/>
          <p:cNvPicPr/>
          <p:nvPr/>
        </p:nvPicPr>
        <p:blipFill>
          <a:blip r:embed="rId2"/>
          <a:stretch/>
        </p:blipFill>
        <p:spPr>
          <a:xfrm>
            <a:off x="1258920" y="1600200"/>
            <a:ext cx="6016320" cy="4800240"/>
          </a:xfrm>
          <a:prstGeom prst="rect">
            <a:avLst/>
          </a:prstGeom>
          <a:ln>
            <a:noFill/>
          </a:ln>
        </p:spPr>
      </p:pic>
      <p:pic>
        <p:nvPicPr>
          <p:cNvPr id="84" name="" descr=""/>
          <p:cNvPicPr/>
          <p:nvPr/>
        </p:nvPicPr>
        <p:blipFill>
          <a:blip r:embed="rId3"/>
          <a:stretch/>
        </p:blipFill>
        <p:spPr>
          <a:xfrm>
            <a:off x="1258920" y="1600200"/>
            <a:ext cx="6016320" cy="48002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11" name="PlaceHolder 2"/>
          <p:cNvSpPr>
            <a:spLocks noGrp="1"/>
          </p:cNvSpPr>
          <p:nvPr>
            <p:ph type="body"/>
          </p:nvPr>
        </p:nvSpPr>
        <p:spPr>
          <a:xfrm>
            <a:off x="457200" y="1600200"/>
            <a:ext cx="761976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13" name="PlaceHolder 2"/>
          <p:cNvSpPr>
            <a:spLocks noGrp="1"/>
          </p:cNvSpPr>
          <p:nvPr>
            <p:ph type="body"/>
          </p:nvPr>
        </p:nvSpPr>
        <p:spPr>
          <a:xfrm>
            <a:off x="4572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14" name="PlaceHolder 3"/>
          <p:cNvSpPr>
            <a:spLocks noGrp="1"/>
          </p:cNvSpPr>
          <p:nvPr>
            <p:ph type="body"/>
          </p:nvPr>
        </p:nvSpPr>
        <p:spPr>
          <a:xfrm>
            <a:off x="43614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4680"/>
            <a:ext cx="7619760" cy="52977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18"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19" name="PlaceHolder 3"/>
          <p:cNvSpPr>
            <a:spLocks noGrp="1"/>
          </p:cNvSpPr>
          <p:nvPr>
            <p:ph type="body"/>
          </p:nvPr>
        </p:nvSpPr>
        <p:spPr>
          <a:xfrm>
            <a:off x="4572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20" name="PlaceHolder 4"/>
          <p:cNvSpPr>
            <a:spLocks noGrp="1"/>
          </p:cNvSpPr>
          <p:nvPr>
            <p:ph type="body"/>
          </p:nvPr>
        </p:nvSpPr>
        <p:spPr>
          <a:xfrm>
            <a:off x="43614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22" name="PlaceHolder 2"/>
          <p:cNvSpPr>
            <a:spLocks noGrp="1"/>
          </p:cNvSpPr>
          <p:nvPr>
            <p:ph type="body"/>
          </p:nvPr>
        </p:nvSpPr>
        <p:spPr>
          <a:xfrm>
            <a:off x="457200" y="1600200"/>
            <a:ext cx="3718080" cy="480024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23"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24" name="PlaceHolder 4"/>
          <p:cNvSpPr>
            <a:spLocks noGrp="1"/>
          </p:cNvSpPr>
          <p:nvPr>
            <p:ph type="body"/>
          </p:nvPr>
        </p:nvSpPr>
        <p:spPr>
          <a:xfrm>
            <a:off x="4361400" y="41076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4680"/>
            <a:ext cx="7619760" cy="1142640"/>
          </a:xfrm>
          <a:prstGeom prst="rect">
            <a:avLst/>
          </a:prstGeom>
        </p:spPr>
        <p:txBody>
          <a:bodyPr lIns="0" rIns="0" tIns="0" bIns="0" anchor="ctr"/>
          <a:p>
            <a:endParaRPr lang="en-US" sz="1800" spc="-1" strike="noStrike">
              <a:solidFill>
                <a:srgbClr val="2f2b20"/>
              </a:solidFill>
              <a:uFill>
                <a:solidFill>
                  <a:srgbClr val="ffffff"/>
                </a:solidFill>
              </a:uFill>
              <a:latin typeface="Calibri"/>
            </a:endParaRPr>
          </a:p>
        </p:txBody>
      </p:sp>
      <p:sp>
        <p:nvSpPr>
          <p:cNvPr id="26" name="PlaceHolder 2"/>
          <p:cNvSpPr>
            <a:spLocks noGrp="1"/>
          </p:cNvSpPr>
          <p:nvPr>
            <p:ph type="body"/>
          </p:nvPr>
        </p:nvSpPr>
        <p:spPr>
          <a:xfrm>
            <a:off x="4572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27" name="PlaceHolder 3"/>
          <p:cNvSpPr>
            <a:spLocks noGrp="1"/>
          </p:cNvSpPr>
          <p:nvPr>
            <p:ph type="body"/>
          </p:nvPr>
        </p:nvSpPr>
        <p:spPr>
          <a:xfrm>
            <a:off x="4361400" y="1600200"/>
            <a:ext cx="371808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
        <p:nvSpPr>
          <p:cNvPr id="28" name="PlaceHolder 4"/>
          <p:cNvSpPr>
            <a:spLocks noGrp="1"/>
          </p:cNvSpPr>
          <p:nvPr>
            <p:ph type="body"/>
          </p:nvPr>
        </p:nvSpPr>
        <p:spPr>
          <a:xfrm>
            <a:off x="457200" y="4107600"/>
            <a:ext cx="7619760" cy="2289600"/>
          </a:xfrm>
          <a:prstGeom prst="rect">
            <a:avLst/>
          </a:prstGeom>
        </p:spPr>
        <p:txBody>
          <a:bodyPr lIns="0" rIns="0" tIns="0" bIns="0"/>
          <a:p>
            <a:endParaRPr lang="en-US" sz="2200" spc="-1" strike="noStrike">
              <a:solidFill>
                <a:srgbClr val="2f2b2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8458200" y="0"/>
            <a:ext cx="6854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8458200" y="5486400"/>
            <a:ext cx="685440" cy="685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685800" y="6355080"/>
            <a:ext cx="7149240" cy="365400"/>
          </a:xfrm>
          <a:prstGeom prst="rect">
            <a:avLst/>
          </a:prstGeom>
          <a:noFill/>
          <a:ln>
            <a:noFill/>
          </a:ln>
        </p:spPr>
        <p:style>
          <a:lnRef idx="0"/>
          <a:fillRef idx="0"/>
          <a:effectRef idx="0"/>
          <a:fontRef idx="minor"/>
        </p:style>
        <p:txBody>
          <a:bodyPr anchor="ctr"/>
          <a:p>
            <a:pPr algn="r">
              <a:lnSpc>
                <a:spcPct val="100000"/>
              </a:lnSpc>
            </a:pPr>
            <a:r>
              <a:rPr lang="fr-FR" sz="1200" spc="-1" strike="noStrike">
                <a:solidFill>
                  <a:srgbClr val="dfdcb7"/>
                </a:solidFill>
                <a:uFill>
                  <a:solidFill>
                    <a:srgbClr val="ffffff"/>
                  </a:solidFill>
                </a:uFill>
                <a:latin typeface="Calibri"/>
              </a:rPr>
              <a:t>Octobre 2016 </a:t>
            </a:r>
            <a:r>
              <a:rPr lang="fr-FR" sz="1200" spc="-1" strike="noStrike">
                <a:solidFill>
                  <a:srgbClr val="dfdcb7"/>
                </a:solidFill>
                <a:uFill>
                  <a:solidFill>
                    <a:srgbClr val="ffffff"/>
                  </a:solidFill>
                </a:uFill>
                <a:latin typeface="Calibri"/>
              </a:rPr>
              <a:t>	</a:t>
            </a:r>
            <a:r>
              <a:rPr lang="fr-FR" sz="1200" spc="-1" strike="noStrike">
                <a:solidFill>
                  <a:srgbClr val="dfdcb7"/>
                </a:solidFill>
                <a:uFill>
                  <a:solidFill>
                    <a:srgbClr val="ffffff"/>
                  </a:solidFill>
                </a:uFill>
                <a:latin typeface="Calibri"/>
              </a:rPr>
              <a:t>      •       Eliott Jouhaud         •        Analyse Questionnaire “égalité professionnelle et diversité”</a:t>
            </a:r>
            <a:endParaRPr lang="fr-FR" sz="1200" spc="-1" strike="noStrike">
              <a:solidFill>
                <a:srgbClr val="000000"/>
              </a:solidFill>
              <a:uFill>
                <a:solidFill>
                  <a:srgbClr val="ffffff"/>
                </a:solidFill>
              </a:uFill>
              <a:latin typeface="Arial"/>
            </a:endParaRPr>
          </a:p>
        </p:txBody>
      </p:sp>
      <p:sp>
        <p:nvSpPr>
          <p:cNvPr id="3" name="PlaceHolder 4"/>
          <p:cNvSpPr>
            <a:spLocks noGrp="1"/>
          </p:cNvSpPr>
          <p:nvPr>
            <p:ph type="title"/>
          </p:nvPr>
        </p:nvSpPr>
        <p:spPr>
          <a:xfrm>
            <a:off x="685800" y="1905120"/>
            <a:ext cx="7543440" cy="2593440"/>
          </a:xfrm>
          <a:prstGeom prst="rect">
            <a:avLst/>
          </a:prstGeom>
        </p:spPr>
        <p:txBody>
          <a:bodyPr anchor="b"/>
          <a:p>
            <a:pPr>
              <a:lnSpc>
                <a:spcPct val="100000"/>
              </a:lnSpc>
            </a:pPr>
            <a:r>
              <a:rPr lang="en-US" sz="6600" spc="-97" strike="noStrike">
                <a:solidFill>
                  <a:srgbClr val="675e47"/>
                </a:solidFill>
                <a:uFill>
                  <a:solidFill>
                    <a:srgbClr val="ffffff"/>
                  </a:solidFill>
                </a:uFill>
                <a:latin typeface="Cambria"/>
              </a:rPr>
              <a:t>Cliquez et modifiez le titre</a:t>
            </a:r>
            <a:endParaRPr lang="en-US" sz="1800" spc="-1" strike="noStrike">
              <a:solidFill>
                <a:srgbClr val="2f2b20"/>
              </a:solidFill>
              <a:uFill>
                <a:solidFill>
                  <a:srgbClr val="ffffff"/>
                </a:solidFill>
              </a:uFill>
              <a:latin typeface="Calibri"/>
            </a:endParaRPr>
          </a:p>
        </p:txBody>
      </p:sp>
      <p:sp>
        <p:nvSpPr>
          <p:cNvPr id="4" name="PlaceHolder 5"/>
          <p:cNvSpPr>
            <a:spLocks noGrp="1"/>
          </p:cNvSpPr>
          <p:nvPr>
            <p:ph type="dt"/>
          </p:nvPr>
        </p:nvSpPr>
        <p:spPr>
          <a:xfrm rot="16200000">
            <a:off x="7551360" y="1646280"/>
            <a:ext cx="2437920" cy="365400"/>
          </a:xfrm>
          <a:prstGeom prst="rect">
            <a:avLst/>
          </a:prstGeom>
        </p:spPr>
        <p:txBody>
          <a:bodyPr anchor="ctr"/>
          <a:p>
            <a:pPr>
              <a:lnSpc>
                <a:spcPct val="100000"/>
              </a:lnSpc>
            </a:pPr>
            <a:r>
              <a:rPr lang="fr-FR" sz="1200" spc="-1" strike="noStrike">
                <a:solidFill>
                  <a:srgbClr val="dfdcb7"/>
                </a:solidFill>
                <a:uFill>
                  <a:solidFill>
                    <a:srgbClr val="ffffff"/>
                  </a:solidFill>
                </a:uFill>
                <a:latin typeface="Calibri"/>
              </a:rPr>
              <a:t>15/11/2016</a:t>
            </a:r>
            <a:endParaRPr lang="fr-FR" sz="1400" spc="-1" strike="noStrike">
              <a:solidFill>
                <a:srgbClr val="000000"/>
              </a:solidFill>
              <a:uFill>
                <a:solidFill>
                  <a:srgbClr val="ffffff"/>
                </a:solidFill>
              </a:uFill>
              <a:latin typeface="Times New Roman"/>
            </a:endParaRPr>
          </a:p>
        </p:txBody>
      </p:sp>
      <p:sp>
        <p:nvSpPr>
          <p:cNvPr id="5" name="PlaceHolder 6"/>
          <p:cNvSpPr>
            <a:spLocks noGrp="1"/>
          </p:cNvSpPr>
          <p:nvPr>
            <p:ph type="ftr"/>
          </p:nvPr>
        </p:nvSpPr>
        <p:spPr>
          <a:xfrm rot="16200000">
            <a:off x="7587000" y="4048920"/>
            <a:ext cx="2367000" cy="365400"/>
          </a:xfrm>
          <a:prstGeom prst="rect">
            <a:avLst/>
          </a:prstGeom>
        </p:spPr>
        <p:txBody>
          <a:bodyPr anchor="ctr"/>
          <a:p>
            <a:endParaRPr lang="fr-FR" sz="2400" spc="-1" strike="noStrike">
              <a:solidFill>
                <a:srgbClr val="000000"/>
              </a:solidFill>
              <a:uFill>
                <a:solidFill>
                  <a:srgbClr val="ffffff"/>
                </a:solidFill>
              </a:uFill>
              <a:latin typeface="Times New Roman"/>
            </a:endParaRPr>
          </a:p>
        </p:txBody>
      </p:sp>
      <p:sp>
        <p:nvSpPr>
          <p:cNvPr id="6" name="PlaceHolder 7"/>
          <p:cNvSpPr>
            <a:spLocks noGrp="1"/>
          </p:cNvSpPr>
          <p:nvPr>
            <p:ph type="sldNum"/>
          </p:nvPr>
        </p:nvSpPr>
        <p:spPr>
          <a:xfrm>
            <a:off x="8531640" y="5649120"/>
            <a:ext cx="548280" cy="396000"/>
          </a:xfrm>
          <a:prstGeom prst="rect">
            <a:avLst/>
          </a:prstGeom>
        </p:spPr>
        <p:txBody>
          <a:bodyPr lIns="0" rIns="0" tIns="0" bIns="0" anchor="ctr"/>
          <a:p>
            <a:pPr algn="ctr">
              <a:lnSpc>
                <a:spcPct val="100000"/>
              </a:lnSpc>
            </a:pPr>
            <a:fld id="{F7D4E830-0CEC-4763-94F5-1355A45E237F}"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 name="PlaceHolder 8"/>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en-US" sz="2200" spc="-1" strike="noStrike">
                <a:solidFill>
                  <a:srgbClr val="2f2b20"/>
                </a:solidFill>
                <a:uFill>
                  <a:solidFill>
                    <a:srgbClr val="ffffff"/>
                  </a:solidFill>
                </a:uFill>
                <a:latin typeface="Calibri"/>
              </a:rPr>
              <a:t>Cliquez pour éditer le format du plan de texte</a:t>
            </a:r>
            <a:endParaRPr lang="en-US" sz="2200" spc="-1" strike="noStrike">
              <a:solidFill>
                <a:srgbClr val="2f2b20"/>
              </a:solidFill>
              <a:uFill>
                <a:solidFill>
                  <a:srgbClr val="ffffff"/>
                </a:solidFill>
              </a:uFill>
              <a:latin typeface="Calibri"/>
            </a:endParaRPr>
          </a:p>
          <a:p>
            <a:pPr lvl="1" marL="864000" indent="-324000">
              <a:buClr>
                <a:srgbClr val="000000"/>
              </a:buClr>
              <a:buSzPct val="75000"/>
              <a:buFont typeface="Symbol" charset="2"/>
              <a:buChar char=""/>
            </a:pPr>
            <a:r>
              <a:rPr lang="en-US" sz="1800" spc="-1" strike="noStrike">
                <a:solidFill>
                  <a:srgbClr val="2f2b20"/>
                </a:solidFill>
                <a:uFill>
                  <a:solidFill>
                    <a:srgbClr val="ffffff"/>
                  </a:solidFill>
                </a:uFill>
                <a:latin typeface="Calibri"/>
              </a:rPr>
              <a:t>Second niveau de plan</a:t>
            </a:r>
            <a:endParaRPr lang="en-US" sz="1800" spc="-1" strike="noStrike">
              <a:solidFill>
                <a:srgbClr val="2f2b20"/>
              </a:solidFill>
              <a:uFill>
                <a:solidFill>
                  <a:srgbClr val="ffffff"/>
                </a:solidFill>
              </a:uFill>
              <a:latin typeface="Calibri"/>
            </a:endParaRPr>
          </a:p>
          <a:p>
            <a:pPr lvl="2" marL="1296000" indent="-288000">
              <a:buClr>
                <a:srgbClr val="000000"/>
              </a:buClr>
              <a:buSzPct val="45000"/>
              <a:buFont typeface="Wingdings" charset="2"/>
              <a:buChar char=""/>
            </a:pPr>
            <a:r>
              <a:rPr lang="en-US" sz="1600" spc="-1" strike="noStrike">
                <a:solidFill>
                  <a:srgbClr val="2f2b20"/>
                </a:solidFill>
                <a:uFill>
                  <a:solidFill>
                    <a:srgbClr val="ffffff"/>
                  </a:solidFill>
                </a:uFill>
                <a:latin typeface="Calibri"/>
              </a:rPr>
              <a:t>Troisième niveau de plan</a:t>
            </a:r>
            <a:endParaRPr lang="en-US" sz="1600" spc="-1" strike="noStrike">
              <a:solidFill>
                <a:srgbClr val="2f2b20"/>
              </a:solidFill>
              <a:uFill>
                <a:solidFill>
                  <a:srgbClr val="ffffff"/>
                </a:solidFill>
              </a:uFill>
              <a:latin typeface="Calibri"/>
            </a:endParaRPr>
          </a:p>
          <a:p>
            <a:pPr lvl="3" marL="1728000" indent="-216000">
              <a:buClr>
                <a:srgbClr val="000000"/>
              </a:buClr>
              <a:buSzPct val="75000"/>
              <a:buFont typeface="Symbol" charset="2"/>
              <a:buChar char=""/>
            </a:pPr>
            <a:r>
              <a:rPr lang="en-US" sz="1400" spc="-1" strike="noStrike">
                <a:solidFill>
                  <a:srgbClr val="2f2b20"/>
                </a:solidFill>
                <a:uFill>
                  <a:solidFill>
                    <a:srgbClr val="ffffff"/>
                  </a:solidFill>
                </a:uFill>
                <a:latin typeface="Calibri"/>
              </a:rPr>
              <a:t>Quatrième niveau de plan</a:t>
            </a:r>
            <a:endParaRPr lang="en-US" sz="1400" spc="-1" strike="noStrike">
              <a:solidFill>
                <a:srgbClr val="2f2b20"/>
              </a:solidFill>
              <a:uFill>
                <a:solidFill>
                  <a:srgbClr val="ffffff"/>
                </a:solidFill>
              </a:uFill>
              <a:latin typeface="Calibri"/>
            </a:endParaRPr>
          </a:p>
          <a:p>
            <a:pPr lvl="4" marL="2160000" indent="-216000">
              <a:buClr>
                <a:srgbClr val="000000"/>
              </a:buClr>
              <a:buSzPct val="45000"/>
              <a:buFont typeface="Wingdings" charset="2"/>
              <a:buChar char=""/>
            </a:pPr>
            <a:r>
              <a:rPr lang="en-US" sz="2000" spc="-1" strike="noStrike">
                <a:solidFill>
                  <a:srgbClr val="2f2b20"/>
                </a:solidFill>
                <a:uFill>
                  <a:solidFill>
                    <a:srgbClr val="ffffff"/>
                  </a:solidFill>
                </a:uFill>
                <a:latin typeface="Calibri"/>
              </a:rPr>
              <a:t>Cinquième niveau de plan</a:t>
            </a:r>
            <a:endParaRPr lang="en-US" sz="2000" spc="-1" strike="noStrike">
              <a:solidFill>
                <a:srgbClr val="2f2b20"/>
              </a:solidFill>
              <a:uFill>
                <a:solidFill>
                  <a:srgbClr val="ffffff"/>
                </a:solidFill>
              </a:uFill>
              <a:latin typeface="Calibri"/>
            </a:endParaRPr>
          </a:p>
          <a:p>
            <a:pPr lvl="5" marL="2592000" indent="-216000">
              <a:buClr>
                <a:srgbClr val="000000"/>
              </a:buClr>
              <a:buSzPct val="45000"/>
              <a:buFont typeface="Wingdings" charset="2"/>
              <a:buChar char=""/>
            </a:pPr>
            <a:r>
              <a:rPr lang="en-US" sz="2000" spc="-1" strike="noStrike">
                <a:solidFill>
                  <a:srgbClr val="2f2b20"/>
                </a:solidFill>
                <a:uFill>
                  <a:solidFill>
                    <a:srgbClr val="ffffff"/>
                  </a:solidFill>
                </a:uFill>
                <a:latin typeface="Calibri"/>
              </a:rPr>
              <a:t>Sixième niveau de plan</a:t>
            </a:r>
            <a:endParaRPr lang="en-US" sz="2000" spc="-1" strike="noStrike">
              <a:solidFill>
                <a:srgbClr val="2f2b20"/>
              </a:solidFill>
              <a:uFill>
                <a:solidFill>
                  <a:srgbClr val="ffffff"/>
                </a:solidFill>
              </a:uFill>
              <a:latin typeface="Calibri"/>
            </a:endParaRPr>
          </a:p>
          <a:p>
            <a:pPr lvl="6" marL="3024000" indent="-216000">
              <a:buClr>
                <a:srgbClr val="000000"/>
              </a:buClr>
              <a:buSzPct val="45000"/>
              <a:buFont typeface="Wingdings" charset="2"/>
              <a:buChar char=""/>
            </a:pPr>
            <a:r>
              <a:rPr lang="en-US" sz="2000" spc="-1" strike="noStrike">
                <a:solidFill>
                  <a:srgbClr val="2f2b20"/>
                </a:solidFill>
                <a:uFill>
                  <a:solidFill>
                    <a:srgbClr val="ffffff"/>
                  </a:solidFill>
                </a:uFill>
                <a:latin typeface="Calibri"/>
              </a:rPr>
              <a:t>Septième niveau de plan</a:t>
            </a:r>
            <a:endParaRPr lang="en-US" sz="2000" spc="-1" strike="noStrike">
              <a:solidFill>
                <a:srgbClr val="2f2b2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 name="CustomShape 1"/>
          <p:cNvSpPr/>
          <p:nvPr/>
        </p:nvSpPr>
        <p:spPr>
          <a:xfrm>
            <a:off x="8458200" y="0"/>
            <a:ext cx="6854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8458200" y="5486400"/>
            <a:ext cx="685440" cy="685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4" name="CustomShape 3"/>
          <p:cNvSpPr/>
          <p:nvPr/>
        </p:nvSpPr>
        <p:spPr>
          <a:xfrm>
            <a:off x="685800" y="6355080"/>
            <a:ext cx="7149240" cy="365400"/>
          </a:xfrm>
          <a:prstGeom prst="rect">
            <a:avLst/>
          </a:prstGeom>
          <a:noFill/>
          <a:ln>
            <a:noFill/>
          </a:ln>
        </p:spPr>
        <p:style>
          <a:lnRef idx="0"/>
          <a:fillRef idx="0"/>
          <a:effectRef idx="0"/>
          <a:fontRef idx="minor"/>
        </p:style>
        <p:txBody>
          <a:bodyPr anchor="ctr"/>
          <a:p>
            <a:pPr algn="r">
              <a:lnSpc>
                <a:spcPct val="100000"/>
              </a:lnSpc>
            </a:pPr>
            <a:r>
              <a:rPr lang="fr-FR" sz="1200" spc="-1" strike="noStrike">
                <a:solidFill>
                  <a:srgbClr val="dfdcb7"/>
                </a:solidFill>
                <a:uFill>
                  <a:solidFill>
                    <a:srgbClr val="ffffff"/>
                  </a:solidFill>
                </a:uFill>
                <a:latin typeface="Calibri"/>
              </a:rPr>
              <a:t>Octobre 2016 </a:t>
            </a:r>
            <a:r>
              <a:rPr lang="fr-FR" sz="1200" spc="-1" strike="noStrike">
                <a:solidFill>
                  <a:srgbClr val="dfdcb7"/>
                </a:solidFill>
                <a:uFill>
                  <a:solidFill>
                    <a:srgbClr val="ffffff"/>
                  </a:solidFill>
                </a:uFill>
                <a:latin typeface="Calibri"/>
              </a:rPr>
              <a:t>	</a:t>
            </a:r>
            <a:r>
              <a:rPr lang="fr-FR" sz="1200" spc="-1" strike="noStrike">
                <a:solidFill>
                  <a:srgbClr val="dfdcb7"/>
                </a:solidFill>
                <a:uFill>
                  <a:solidFill>
                    <a:srgbClr val="ffffff"/>
                  </a:solidFill>
                </a:uFill>
                <a:latin typeface="Calibri"/>
              </a:rPr>
              <a:t>      •       Eliott Jouhaud         •        Analyse Questionnaire “égalité professionnelle et diversité”</a:t>
            </a:r>
            <a:endParaRPr lang="fr-FR" sz="1200" spc="-1" strike="noStrike">
              <a:solidFill>
                <a:srgbClr val="000000"/>
              </a:solidFill>
              <a:uFill>
                <a:solidFill>
                  <a:srgbClr val="ffffff"/>
                </a:solidFill>
              </a:uFill>
              <a:latin typeface="Arial"/>
            </a:endParaRPr>
          </a:p>
        </p:txBody>
      </p:sp>
      <p:sp>
        <p:nvSpPr>
          <p:cNvPr id="45" name="PlaceHolder 4"/>
          <p:cNvSpPr>
            <a:spLocks noGrp="1"/>
          </p:cNvSpPr>
          <p:nvPr>
            <p:ph type="title"/>
          </p:nvPr>
        </p:nvSpPr>
        <p:spPr>
          <a:xfrm>
            <a:off x="457200" y="274680"/>
            <a:ext cx="7619760" cy="1142640"/>
          </a:xfrm>
          <a:prstGeom prst="rect">
            <a:avLst/>
          </a:prstGeom>
        </p:spPr>
        <p:txBody>
          <a:bodyPr anchor="ctr"/>
          <a:p>
            <a:pPr>
              <a:lnSpc>
                <a:spcPct val="100000"/>
              </a:lnSpc>
            </a:pPr>
            <a:r>
              <a:rPr lang="en-US" sz="4600" spc="-97" strike="noStrike">
                <a:solidFill>
                  <a:srgbClr val="675e47"/>
                </a:solidFill>
                <a:uFill>
                  <a:solidFill>
                    <a:srgbClr val="ffffff"/>
                  </a:solidFill>
                </a:uFill>
                <a:latin typeface="Cambria"/>
              </a:rPr>
              <a:t>Cliquez et modifiez le titre</a:t>
            </a:r>
            <a:endParaRPr lang="en-US" sz="1800" spc="-1" strike="noStrike">
              <a:solidFill>
                <a:srgbClr val="2f2b20"/>
              </a:solidFill>
              <a:uFill>
                <a:solidFill>
                  <a:srgbClr val="ffffff"/>
                </a:solidFill>
              </a:uFill>
              <a:latin typeface="Calibri"/>
            </a:endParaRPr>
          </a:p>
        </p:txBody>
      </p:sp>
      <p:sp>
        <p:nvSpPr>
          <p:cNvPr id="46" name="PlaceHolder 5"/>
          <p:cNvSpPr>
            <a:spLocks noGrp="1"/>
          </p:cNvSpPr>
          <p:nvPr>
            <p:ph type="body"/>
          </p:nvPr>
        </p:nvSpPr>
        <p:spPr>
          <a:xfrm>
            <a:off x="457200" y="1600200"/>
            <a:ext cx="7619760" cy="4800240"/>
          </a:xfrm>
          <a:prstGeom prst="rect">
            <a:avLst/>
          </a:prstGeom>
        </p:spPr>
        <p:txBody>
          <a:bodyPr/>
          <a:p>
            <a:pPr marL="432000" indent="-324000">
              <a:buClr>
                <a:srgbClr val="000000"/>
              </a:buClr>
              <a:buSzPct val="45000"/>
              <a:buFont typeface="Wingdings" charset="2"/>
              <a:buChar char=""/>
            </a:pPr>
            <a:r>
              <a:rPr lang="en-US" sz="2200" spc="-1" strike="noStrike">
                <a:solidFill>
                  <a:srgbClr val="2f2b20"/>
                </a:solidFill>
                <a:uFill>
                  <a:solidFill>
                    <a:srgbClr val="ffffff"/>
                  </a:solidFill>
                </a:uFill>
                <a:latin typeface="Calibri"/>
              </a:rPr>
              <a:t>Cliquez pour éditer le format du plan de texte</a:t>
            </a:r>
            <a:endParaRPr lang="en-US" sz="2200" spc="-1" strike="noStrike">
              <a:solidFill>
                <a:srgbClr val="2f2b20"/>
              </a:solidFill>
              <a:uFill>
                <a:solidFill>
                  <a:srgbClr val="ffffff"/>
                </a:solidFill>
              </a:uFill>
              <a:latin typeface="Calibri"/>
            </a:endParaRPr>
          </a:p>
          <a:p>
            <a:pPr lvl="1" marL="864000" indent="-324000">
              <a:buClr>
                <a:srgbClr val="000000"/>
              </a:buClr>
              <a:buSzPct val="75000"/>
              <a:buFont typeface="Symbol" charset="2"/>
              <a:buChar char=""/>
            </a:pPr>
            <a:r>
              <a:rPr lang="en-US" sz="2200" spc="-1" strike="noStrike">
                <a:solidFill>
                  <a:srgbClr val="2f2b20"/>
                </a:solidFill>
                <a:uFill>
                  <a:solidFill>
                    <a:srgbClr val="ffffff"/>
                  </a:solidFill>
                </a:uFill>
                <a:latin typeface="Calibri"/>
              </a:rPr>
              <a:t>Second niveau de plan</a:t>
            </a:r>
            <a:endParaRPr lang="en-US" sz="2200" spc="-1" strike="noStrike">
              <a:solidFill>
                <a:srgbClr val="2f2b20"/>
              </a:solidFill>
              <a:uFill>
                <a:solidFill>
                  <a:srgbClr val="ffffff"/>
                </a:solidFill>
              </a:uFill>
              <a:latin typeface="Calibri"/>
            </a:endParaRPr>
          </a:p>
          <a:p>
            <a:pPr lvl="2" marL="1296000" indent="-288000">
              <a:buClr>
                <a:srgbClr val="000000"/>
              </a:buClr>
              <a:buSzPct val="45000"/>
              <a:buFont typeface="Wingdings" charset="2"/>
              <a:buChar char=""/>
            </a:pPr>
            <a:r>
              <a:rPr lang="en-US" sz="2200" spc="-1" strike="noStrike">
                <a:solidFill>
                  <a:srgbClr val="2f2b20"/>
                </a:solidFill>
                <a:uFill>
                  <a:solidFill>
                    <a:srgbClr val="ffffff"/>
                  </a:solidFill>
                </a:uFill>
                <a:latin typeface="Calibri"/>
              </a:rPr>
              <a:t>Troisième niveau de plan</a:t>
            </a:r>
            <a:endParaRPr lang="en-US" sz="2200" spc="-1" strike="noStrike">
              <a:solidFill>
                <a:srgbClr val="2f2b20"/>
              </a:solidFill>
              <a:uFill>
                <a:solidFill>
                  <a:srgbClr val="ffffff"/>
                </a:solidFill>
              </a:uFill>
              <a:latin typeface="Calibri"/>
            </a:endParaRPr>
          </a:p>
          <a:p>
            <a:pPr lvl="3" marL="1728000" indent="-216000">
              <a:buClr>
                <a:srgbClr val="000000"/>
              </a:buClr>
              <a:buSzPct val="75000"/>
              <a:buFont typeface="Symbol" charset="2"/>
              <a:buChar char=""/>
            </a:pPr>
            <a:r>
              <a:rPr lang="en-US" sz="2200" spc="-1" strike="noStrike">
                <a:solidFill>
                  <a:srgbClr val="2f2b20"/>
                </a:solidFill>
                <a:uFill>
                  <a:solidFill>
                    <a:srgbClr val="ffffff"/>
                  </a:solidFill>
                </a:uFill>
                <a:latin typeface="Calibri"/>
              </a:rPr>
              <a:t>Quatrième niveau de plan</a:t>
            </a:r>
            <a:endParaRPr lang="en-US" sz="2200" spc="-1" strike="noStrike">
              <a:solidFill>
                <a:srgbClr val="2f2b20"/>
              </a:solidFill>
              <a:uFill>
                <a:solidFill>
                  <a:srgbClr val="ffffff"/>
                </a:solidFill>
              </a:uFill>
              <a:latin typeface="Calibri"/>
            </a:endParaRPr>
          </a:p>
          <a:p>
            <a:pPr lvl="4" marL="2160000" indent="-216000">
              <a:buClr>
                <a:srgbClr val="000000"/>
              </a:buClr>
              <a:buSzPct val="45000"/>
              <a:buFont typeface="Wingdings" charset="2"/>
              <a:buChar char=""/>
            </a:pPr>
            <a:r>
              <a:rPr lang="en-US" sz="2200" spc="-1" strike="noStrike">
                <a:solidFill>
                  <a:srgbClr val="2f2b20"/>
                </a:solidFill>
                <a:uFill>
                  <a:solidFill>
                    <a:srgbClr val="ffffff"/>
                  </a:solidFill>
                </a:uFill>
                <a:latin typeface="Calibri"/>
              </a:rPr>
              <a:t>Cinquième niveau de plan</a:t>
            </a:r>
            <a:endParaRPr lang="en-US" sz="2200" spc="-1" strike="noStrike">
              <a:solidFill>
                <a:srgbClr val="2f2b20"/>
              </a:solidFill>
              <a:uFill>
                <a:solidFill>
                  <a:srgbClr val="ffffff"/>
                </a:solidFill>
              </a:uFill>
              <a:latin typeface="Calibri"/>
            </a:endParaRPr>
          </a:p>
          <a:p>
            <a:pPr lvl="5" marL="2592000" indent="-216000">
              <a:buClr>
                <a:srgbClr val="000000"/>
              </a:buClr>
              <a:buSzPct val="45000"/>
              <a:buFont typeface="Wingdings" charset="2"/>
              <a:buChar char=""/>
            </a:pPr>
            <a:r>
              <a:rPr lang="en-US" sz="2200" spc="-1" strike="noStrike">
                <a:solidFill>
                  <a:srgbClr val="2f2b20"/>
                </a:solidFill>
                <a:uFill>
                  <a:solidFill>
                    <a:srgbClr val="ffffff"/>
                  </a:solidFill>
                </a:uFill>
                <a:latin typeface="Calibri"/>
              </a:rPr>
              <a:t>Sixième niveau de plan</a:t>
            </a:r>
            <a:endParaRPr lang="en-US" sz="2200" spc="-1" strike="noStrike">
              <a:solidFill>
                <a:srgbClr val="2f2b20"/>
              </a:solidFill>
              <a:uFill>
                <a:solidFill>
                  <a:srgbClr val="ffffff"/>
                </a:solidFill>
              </a:uFill>
              <a:latin typeface="Calibri"/>
            </a:endParaRPr>
          </a:p>
          <a:p>
            <a:pPr marL="343080" indent="-228240">
              <a:lnSpc>
                <a:spcPct val="100000"/>
              </a:lnSpc>
              <a:buClr>
                <a:srgbClr val="a9a57c"/>
              </a:buClr>
              <a:buFont typeface="Arial"/>
              <a:buChar char="•"/>
            </a:pPr>
            <a:r>
              <a:rPr lang="en-US" sz="2200" spc="-1" strike="noStrike">
                <a:solidFill>
                  <a:srgbClr val="2f2b20"/>
                </a:solidFill>
                <a:uFill>
                  <a:solidFill>
                    <a:srgbClr val="ffffff"/>
                  </a:solidFill>
                </a:uFill>
                <a:latin typeface="Calibri"/>
              </a:rPr>
              <a:t>Septième niveau de planCliquez pour modifier les styles du texte du masque</a:t>
            </a:r>
            <a:endParaRPr lang="en-US" sz="2200" spc="-1" strike="noStrike">
              <a:solidFill>
                <a:srgbClr val="2f2b20"/>
              </a:solidFill>
              <a:uFill>
                <a:solidFill>
                  <a:srgbClr val="ffffff"/>
                </a:solidFill>
              </a:uFill>
              <a:latin typeface="Calibri"/>
            </a:endParaRPr>
          </a:p>
          <a:p>
            <a:pPr lvl="1" marL="640080" indent="-228240">
              <a:lnSpc>
                <a:spcPct val="100000"/>
              </a:lnSpc>
              <a:buClr>
                <a:srgbClr val="9cbebd"/>
              </a:buClr>
              <a:buFont typeface="Arial"/>
              <a:buChar char="•"/>
            </a:pPr>
            <a:r>
              <a:rPr lang="en-US" sz="2000" spc="-1" strike="noStrike">
                <a:solidFill>
                  <a:srgbClr val="2f2b20"/>
                </a:solidFill>
                <a:uFill>
                  <a:solidFill>
                    <a:srgbClr val="ffffff"/>
                  </a:solidFill>
                </a:uFill>
                <a:latin typeface="Calibri"/>
              </a:rPr>
              <a:t>Deuxième niveau</a:t>
            </a:r>
            <a:endParaRPr lang="en-US" sz="2200" spc="-1" strike="noStrike">
              <a:solidFill>
                <a:srgbClr val="2f2b20"/>
              </a:solidFill>
              <a:uFill>
                <a:solidFill>
                  <a:srgbClr val="ffffff"/>
                </a:solidFill>
              </a:uFill>
              <a:latin typeface="Calibri"/>
            </a:endParaRPr>
          </a:p>
          <a:p>
            <a:pPr lvl="2" marL="1005840" indent="-228240">
              <a:lnSpc>
                <a:spcPct val="100000"/>
              </a:lnSpc>
              <a:buClr>
                <a:srgbClr val="d2cb6c"/>
              </a:buClr>
              <a:buFont typeface="Arial"/>
              <a:buChar char="•"/>
            </a:pPr>
            <a:r>
              <a:rPr lang="en-US" sz="1800" spc="-1" strike="noStrike">
                <a:solidFill>
                  <a:srgbClr val="2f2b20"/>
                </a:solidFill>
                <a:uFill>
                  <a:solidFill>
                    <a:srgbClr val="ffffff"/>
                  </a:solidFill>
                </a:uFill>
                <a:latin typeface="Calibri"/>
              </a:rPr>
              <a:t>Troisième niveau</a:t>
            </a:r>
            <a:endParaRPr lang="en-US" sz="2200" spc="-1" strike="noStrike">
              <a:solidFill>
                <a:srgbClr val="2f2b20"/>
              </a:solidFill>
              <a:uFill>
                <a:solidFill>
                  <a:srgbClr val="ffffff"/>
                </a:solidFill>
              </a:uFill>
              <a:latin typeface="Calibri"/>
            </a:endParaRPr>
          </a:p>
          <a:p>
            <a:pPr lvl="3" marL="1280160" indent="-228240">
              <a:lnSpc>
                <a:spcPct val="100000"/>
              </a:lnSpc>
              <a:buClr>
                <a:srgbClr val="95a39d"/>
              </a:buClr>
              <a:buFont typeface="Arial"/>
              <a:buChar char="•"/>
            </a:pPr>
            <a:r>
              <a:rPr lang="en-US" sz="1600" spc="-1" strike="noStrike">
                <a:solidFill>
                  <a:srgbClr val="2f2b20"/>
                </a:solidFill>
                <a:uFill>
                  <a:solidFill>
                    <a:srgbClr val="ffffff"/>
                  </a:solidFill>
                </a:uFill>
                <a:latin typeface="Calibri"/>
              </a:rPr>
              <a:t>Quatrième niveau</a:t>
            </a:r>
            <a:endParaRPr lang="en-US" sz="2200" spc="-1" strike="noStrike">
              <a:solidFill>
                <a:srgbClr val="2f2b20"/>
              </a:solidFill>
              <a:uFill>
                <a:solidFill>
                  <a:srgbClr val="ffffff"/>
                </a:solidFill>
              </a:uFill>
              <a:latin typeface="Calibri"/>
            </a:endParaRPr>
          </a:p>
          <a:p>
            <a:pPr lvl="4" marL="1554480" indent="-228240">
              <a:lnSpc>
                <a:spcPct val="100000"/>
              </a:lnSpc>
              <a:buClr>
                <a:srgbClr val="c89f5d"/>
              </a:buClr>
              <a:buFont typeface="Arial"/>
              <a:buChar char="•"/>
            </a:pPr>
            <a:r>
              <a:rPr lang="en-US" sz="1400" spc="-1" strike="noStrike">
                <a:solidFill>
                  <a:srgbClr val="2f2b20"/>
                </a:solidFill>
                <a:uFill>
                  <a:solidFill>
                    <a:srgbClr val="ffffff"/>
                  </a:solidFill>
                </a:uFill>
                <a:latin typeface="Calibri"/>
              </a:rPr>
              <a:t>Cinquième niveau</a:t>
            </a:r>
            <a:endParaRPr lang="en-US" sz="2200" spc="-1" strike="noStrike">
              <a:solidFill>
                <a:srgbClr val="2f2b20"/>
              </a:solidFill>
              <a:uFill>
                <a:solidFill>
                  <a:srgbClr val="ffffff"/>
                </a:solidFill>
              </a:uFill>
              <a:latin typeface="Calibri"/>
            </a:endParaRPr>
          </a:p>
        </p:txBody>
      </p:sp>
      <p:sp>
        <p:nvSpPr>
          <p:cNvPr id="47" name="PlaceHolder 6"/>
          <p:cNvSpPr>
            <a:spLocks noGrp="1"/>
          </p:cNvSpPr>
          <p:nvPr>
            <p:ph type="dt"/>
          </p:nvPr>
        </p:nvSpPr>
        <p:spPr>
          <a:xfrm rot="16200000">
            <a:off x="7551360" y="1646280"/>
            <a:ext cx="2437920" cy="365400"/>
          </a:xfrm>
          <a:prstGeom prst="rect">
            <a:avLst/>
          </a:prstGeom>
        </p:spPr>
        <p:txBody>
          <a:bodyPr anchor="ctr"/>
          <a:p>
            <a:pPr>
              <a:lnSpc>
                <a:spcPct val="100000"/>
              </a:lnSpc>
            </a:pPr>
            <a:r>
              <a:rPr lang="fr-FR" sz="1200" spc="-1" strike="noStrike">
                <a:solidFill>
                  <a:srgbClr val="dfdcb7"/>
                </a:solidFill>
                <a:uFill>
                  <a:solidFill>
                    <a:srgbClr val="ffffff"/>
                  </a:solidFill>
                </a:uFill>
                <a:latin typeface="Calibri"/>
              </a:rPr>
              <a:t>15/11/2016</a:t>
            </a:r>
            <a:endParaRPr lang="fr-FR" sz="1400" spc="-1" strike="noStrike">
              <a:solidFill>
                <a:srgbClr val="000000"/>
              </a:solidFill>
              <a:uFill>
                <a:solidFill>
                  <a:srgbClr val="ffffff"/>
                </a:solidFill>
              </a:uFill>
              <a:latin typeface="Times New Roman"/>
            </a:endParaRPr>
          </a:p>
        </p:txBody>
      </p:sp>
      <p:sp>
        <p:nvSpPr>
          <p:cNvPr id="48" name="PlaceHolder 7"/>
          <p:cNvSpPr>
            <a:spLocks noGrp="1"/>
          </p:cNvSpPr>
          <p:nvPr>
            <p:ph type="ftr"/>
          </p:nvPr>
        </p:nvSpPr>
        <p:spPr>
          <a:xfrm rot="16200000">
            <a:off x="7587000" y="4048920"/>
            <a:ext cx="2367000" cy="365400"/>
          </a:xfrm>
          <a:prstGeom prst="rect">
            <a:avLst/>
          </a:prstGeom>
        </p:spPr>
        <p:txBody>
          <a:bodyPr anchor="ctr"/>
          <a:p>
            <a:endParaRPr lang="fr-FR" sz="2400" spc="-1" strike="noStrike">
              <a:solidFill>
                <a:srgbClr val="000000"/>
              </a:solidFill>
              <a:uFill>
                <a:solidFill>
                  <a:srgbClr val="ffffff"/>
                </a:solidFill>
              </a:uFill>
              <a:latin typeface="Times New Roman"/>
            </a:endParaRPr>
          </a:p>
        </p:txBody>
      </p:sp>
      <p:sp>
        <p:nvSpPr>
          <p:cNvPr id="49" name="PlaceHolder 8"/>
          <p:cNvSpPr>
            <a:spLocks noGrp="1"/>
          </p:cNvSpPr>
          <p:nvPr>
            <p:ph type="sldNum"/>
          </p:nvPr>
        </p:nvSpPr>
        <p:spPr>
          <a:xfrm>
            <a:off x="8531640" y="5649120"/>
            <a:ext cx="548280" cy="396000"/>
          </a:xfrm>
          <a:prstGeom prst="rect">
            <a:avLst/>
          </a:prstGeom>
        </p:spPr>
        <p:txBody>
          <a:bodyPr lIns="0" rIns="0" tIns="0" bIns="0" anchor="ctr"/>
          <a:p>
            <a:pPr algn="ctr">
              <a:lnSpc>
                <a:spcPct val="100000"/>
              </a:lnSpc>
            </a:pPr>
            <a:fld id="{85911456-0474-4C2E-8820-DE4C1BA3E1C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0" name="CustomShape 9"/>
          <p:cNvSpPr/>
          <p:nvPr/>
        </p:nvSpPr>
        <p:spPr>
          <a:xfrm>
            <a:off x="685800" y="6355080"/>
            <a:ext cx="7149240" cy="365400"/>
          </a:xfrm>
          <a:prstGeom prst="rect">
            <a:avLst/>
          </a:prstGeom>
          <a:noFill/>
          <a:ln>
            <a:noFill/>
          </a:ln>
        </p:spPr>
        <p:style>
          <a:lnRef idx="0"/>
          <a:fillRef idx="0"/>
          <a:effectRef idx="0"/>
          <a:fontRef idx="minor"/>
        </p:style>
        <p:txBody>
          <a:bodyPr anchor="ctr"/>
          <a:p>
            <a:pPr algn="r">
              <a:lnSpc>
                <a:spcPct val="100000"/>
              </a:lnSpc>
            </a:pPr>
            <a:r>
              <a:rPr lang="fr-FR" sz="1200" spc="-1" strike="noStrike">
                <a:solidFill>
                  <a:srgbClr val="dfdcb7"/>
                </a:solidFill>
                <a:uFill>
                  <a:solidFill>
                    <a:srgbClr val="ffffff"/>
                  </a:solidFill>
                </a:uFill>
                <a:latin typeface="Calibri"/>
              </a:rPr>
              <a:t>Octobre 2016 </a:t>
            </a:r>
            <a:r>
              <a:rPr lang="fr-FR" sz="1200" spc="-1" strike="noStrike">
                <a:solidFill>
                  <a:srgbClr val="dfdcb7"/>
                </a:solidFill>
                <a:uFill>
                  <a:solidFill>
                    <a:srgbClr val="ffffff"/>
                  </a:solidFill>
                </a:uFill>
                <a:latin typeface="Calibri"/>
              </a:rPr>
              <a:t>	</a:t>
            </a:r>
            <a:r>
              <a:rPr lang="fr-FR" sz="1200" spc="-1" strike="noStrike">
                <a:solidFill>
                  <a:srgbClr val="dfdcb7"/>
                </a:solidFill>
                <a:uFill>
                  <a:solidFill>
                    <a:srgbClr val="ffffff"/>
                  </a:solidFill>
                </a:uFill>
                <a:latin typeface="Calibri"/>
              </a:rPr>
              <a:t>      •       Eliott Jouhaud         •        Analyse Questionnaire “égalité professionnelle et diversité”</a:t>
            </a:r>
            <a:endParaRPr lang="fr-FR" sz="12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image" Target="../media/image202.wmf"/><Relationship Id="rId2" Type="http://schemas.openxmlformats.org/officeDocument/2006/relationships/slideLayout" Target="../slideLayouts/slideLayout13.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image" Target="../media/image91.png"/><Relationship Id="rId3" Type="http://schemas.openxmlformats.org/officeDocument/2006/relationships/image" Target="../media/image92.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image" Target="../media/image94.png"/><Relationship Id="rId3" Type="http://schemas.openxmlformats.org/officeDocument/2006/relationships/image" Target="../media/image95.png"/><Relationship Id="rId4"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image" Target="../media/image97.pn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100.wmf"/><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101.wmf"/><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102.wmf"/><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103.wmf"/><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107.png"/><Relationship Id="rId2" Type="http://schemas.openxmlformats.org/officeDocument/2006/relationships/image" Target="../media/image108.png"/><Relationship Id="rId3" Type="http://schemas.openxmlformats.org/officeDocument/2006/relationships/image" Target="../media/image109.png"/><Relationship Id="rId4"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image" Target="../media/image112.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113.wmf"/><Relationship Id="rId2"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114.wmf"/><Relationship Id="rId2"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image" Target="../media/image119.png"/><Relationship Id="rId3" Type="http://schemas.openxmlformats.org/officeDocument/2006/relationships/image" Target="../media/image120.png"/><Relationship Id="rId4"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125.png"/><Relationship Id="rId2" Type="http://schemas.openxmlformats.org/officeDocument/2006/relationships/image" Target="../media/image126.png"/><Relationship Id="rId3" Type="http://schemas.openxmlformats.org/officeDocument/2006/relationships/image" Target="../media/image127.png"/><Relationship Id="rId4"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image" Target="../media/image128.png"/><Relationship Id="rId2" Type="http://schemas.openxmlformats.org/officeDocument/2006/relationships/image" Target="../media/image129.png"/><Relationship Id="rId3" Type="http://schemas.openxmlformats.org/officeDocument/2006/relationships/image" Target="../media/image130.png"/><Relationship Id="rId4"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image" Target="../media/image135.png"/><Relationship Id="rId2"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136.png"/><Relationship Id="rId2"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image" Target="../media/image137.png"/><Relationship Id="rId2" Type="http://schemas.openxmlformats.org/officeDocument/2006/relationships/image" Target="../media/image138.png"/><Relationship Id="rId3" Type="http://schemas.openxmlformats.org/officeDocument/2006/relationships/image" Target="../media/image139.png"/><Relationship Id="rId4"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image" Target="../media/image140.png"/><Relationship Id="rId2" Type="http://schemas.openxmlformats.org/officeDocument/2006/relationships/image" Target="../media/image141.png"/><Relationship Id="rId3" Type="http://schemas.openxmlformats.org/officeDocument/2006/relationships/image" Target="../media/image142.png"/><Relationship Id="rId4"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143.png"/><Relationship Id="rId2" Type="http://schemas.openxmlformats.org/officeDocument/2006/relationships/image" Target="../media/image144.png"/><Relationship Id="rId3" Type="http://schemas.openxmlformats.org/officeDocument/2006/relationships/image" Target="../media/image145.png"/><Relationship Id="rId4"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image" Target="../media/image146.png"/><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149.png"/><Relationship Id="rId5" Type="http://schemas.openxmlformats.org/officeDocument/2006/relationships/image" Target="../media/image150.png"/><Relationship Id="rId6" Type="http://schemas.openxmlformats.org/officeDocument/2006/relationships/image" Target="../media/image151.png"/><Relationship Id="rId7"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image" Target="../media/image152.wmf"/><Relationship Id="rId2"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image" Target="../media/image153.wmf"/><Relationship Id="rId2"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image" Target="../media/image154.png"/><Relationship Id="rId2" Type="http://schemas.openxmlformats.org/officeDocument/2006/relationships/image" Target="../media/image155.png"/><Relationship Id="rId3" Type="http://schemas.openxmlformats.org/officeDocument/2006/relationships/image" Target="../media/image156.png"/><Relationship Id="rId4" Type="http://schemas.openxmlformats.org/officeDocument/2006/relationships/image" Target="../media/image157.png"/><Relationship Id="rId5" Type="http://schemas.openxmlformats.org/officeDocument/2006/relationships/image" Target="../media/image158.png"/><Relationship Id="rId6" Type="http://schemas.openxmlformats.org/officeDocument/2006/relationships/image" Target="../media/image159.png"/><Relationship Id="rId7"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image" Target="../media/image160.png"/><Relationship Id="rId2" Type="http://schemas.openxmlformats.org/officeDocument/2006/relationships/image" Target="../media/image161.png"/><Relationship Id="rId3" Type="http://schemas.openxmlformats.org/officeDocument/2006/relationships/image" Target="../media/image162.pn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png"/><Relationship Id="rId7"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image" Target="../media/image166.png"/><Relationship Id="rId2" Type="http://schemas.openxmlformats.org/officeDocument/2006/relationships/image" Target="../media/image167.png"/><Relationship Id="rId3" Type="http://schemas.openxmlformats.org/officeDocument/2006/relationships/image" Target="../media/image168.png"/><Relationship Id="rId4" Type="http://schemas.openxmlformats.org/officeDocument/2006/relationships/image" Target="../media/image169.png"/><Relationship Id="rId5" Type="http://schemas.openxmlformats.org/officeDocument/2006/relationships/image" Target="../media/image170.png"/><Relationship Id="rId6" Type="http://schemas.openxmlformats.org/officeDocument/2006/relationships/image" Target="../media/image171.png"/><Relationship Id="rId7"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image" Target="../media/image172.png"/><Relationship Id="rId2" Type="http://schemas.openxmlformats.org/officeDocument/2006/relationships/image" Target="../media/image173.png"/><Relationship Id="rId3" Type="http://schemas.openxmlformats.org/officeDocument/2006/relationships/image" Target="../media/image174.png"/><Relationship Id="rId4" Type="http://schemas.openxmlformats.org/officeDocument/2006/relationships/image" Target="../media/image175.png"/><Relationship Id="rId5" Type="http://schemas.openxmlformats.org/officeDocument/2006/relationships/image" Target="../media/image176.png"/><Relationship Id="rId6" Type="http://schemas.openxmlformats.org/officeDocument/2006/relationships/image" Target="../media/image177.png"/><Relationship Id="rId7"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image" Target="../media/image178.png"/><Relationship Id="rId2" Type="http://schemas.openxmlformats.org/officeDocument/2006/relationships/image" Target="../media/image179.png"/><Relationship Id="rId3" Type="http://schemas.openxmlformats.org/officeDocument/2006/relationships/image" Target="../media/image180.png"/><Relationship Id="rId4" Type="http://schemas.openxmlformats.org/officeDocument/2006/relationships/image" Target="../media/image181.png"/><Relationship Id="rId5" Type="http://schemas.openxmlformats.org/officeDocument/2006/relationships/image" Target="../media/image182.png"/><Relationship Id="rId6" Type="http://schemas.openxmlformats.org/officeDocument/2006/relationships/image" Target="../media/image183.png"/><Relationship Id="rId7"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image" Target="../media/image184.png"/><Relationship Id="rId2" Type="http://schemas.openxmlformats.org/officeDocument/2006/relationships/image" Target="../media/image185.png"/><Relationship Id="rId3" Type="http://schemas.openxmlformats.org/officeDocument/2006/relationships/image" Target="../media/image186.png"/><Relationship Id="rId4" Type="http://schemas.openxmlformats.org/officeDocument/2006/relationships/image" Target="../media/image187.png"/><Relationship Id="rId5" Type="http://schemas.openxmlformats.org/officeDocument/2006/relationships/image" Target="../media/image188.png"/><Relationship Id="rId6" Type="http://schemas.openxmlformats.org/officeDocument/2006/relationships/image" Target="../media/image189.png"/><Relationship Id="rId7"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image" Target="../media/image190.png"/><Relationship Id="rId2" Type="http://schemas.openxmlformats.org/officeDocument/2006/relationships/image" Target="../media/image191.png"/><Relationship Id="rId3" Type="http://schemas.openxmlformats.org/officeDocument/2006/relationships/image" Target="../media/image192.png"/><Relationship Id="rId4" Type="http://schemas.openxmlformats.org/officeDocument/2006/relationships/image" Target="../media/image193.png"/><Relationship Id="rId5" Type="http://schemas.openxmlformats.org/officeDocument/2006/relationships/image" Target="../media/image194.png"/><Relationship Id="rId6" Type="http://schemas.openxmlformats.org/officeDocument/2006/relationships/image" Target="../media/image195.png"/><Relationship Id="rId7"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image" Target="../media/image196.png"/><Relationship Id="rId2" Type="http://schemas.openxmlformats.org/officeDocument/2006/relationships/image" Target="../media/image197.png"/><Relationship Id="rId3" Type="http://schemas.openxmlformats.org/officeDocument/2006/relationships/image" Target="../media/image198.png"/><Relationship Id="rId4" Type="http://schemas.openxmlformats.org/officeDocument/2006/relationships/image" Target="../media/image199.png"/><Relationship Id="rId5" Type="http://schemas.openxmlformats.org/officeDocument/2006/relationships/image" Target="../media/image200.png"/><Relationship Id="rId6" Type="http://schemas.openxmlformats.org/officeDocument/2006/relationships/image" Target="../media/image201.png"/><Relationship Id="rId7"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685800" y="359640"/>
            <a:ext cx="7543440" cy="2593440"/>
          </a:xfrm>
          <a:prstGeom prst="rect">
            <a:avLst/>
          </a:prstGeom>
          <a:noFill/>
          <a:ln>
            <a:noFill/>
          </a:ln>
        </p:spPr>
        <p:txBody>
          <a:bodyPr anchor="b"/>
          <a:p>
            <a:pPr>
              <a:lnSpc>
                <a:spcPct val="100000"/>
              </a:lnSpc>
            </a:pPr>
            <a:r>
              <a:rPr lang="en-US" sz="3600" spc="-97" strike="noStrike" u="sng">
                <a:solidFill>
                  <a:srgbClr val="675e47"/>
                </a:solidFill>
                <a:uFill>
                  <a:solidFill>
                    <a:srgbClr val="ffffff"/>
                  </a:solidFill>
                </a:uFill>
                <a:latin typeface="Cambria"/>
              </a:rPr>
              <a:t>Questionnaire:</a:t>
            </a:r>
            <a:r>
              <a:rPr lang="en-US" sz="3600" spc="-97" strike="noStrike">
                <a:solidFill>
                  <a:srgbClr val="675e47"/>
                </a:solidFill>
                <a:uFill>
                  <a:solidFill>
                    <a:srgbClr val="ffffff"/>
                  </a:solidFill>
                </a:uFill>
                <a:latin typeface="Cambria"/>
              </a:rPr>
              <a:t>
</a:t>
            </a:r>
            <a:r>
              <a:rPr i="1" lang="en-US" sz="3600" spc="-97" strike="noStrike">
                <a:solidFill>
                  <a:srgbClr val="ada288"/>
                </a:solidFill>
                <a:uFill>
                  <a:solidFill>
                    <a:srgbClr val="ffffff"/>
                  </a:solidFill>
                </a:uFill>
                <a:latin typeface="Cambria"/>
              </a:rPr>
              <a:t>Égalité professionnelle et diversité au sein du ministère de la culture et de la communication</a:t>
            </a:r>
            <a:endParaRPr lang="en-US" sz="1800" spc="-1" strike="noStrike">
              <a:solidFill>
                <a:srgbClr val="2f2b20"/>
              </a:solidFill>
              <a:uFill>
                <a:solidFill>
                  <a:srgbClr val="ffffff"/>
                </a:solidFill>
              </a:uFill>
              <a:latin typeface="Calibri"/>
            </a:endParaRPr>
          </a:p>
        </p:txBody>
      </p:sp>
      <p:sp>
        <p:nvSpPr>
          <p:cNvPr id="86" name="TextShape 2"/>
          <p:cNvSpPr txBox="1"/>
          <p:nvPr/>
        </p:nvSpPr>
        <p:spPr>
          <a:xfrm>
            <a:off x="685800" y="3181680"/>
            <a:ext cx="6948720" cy="1066320"/>
          </a:xfrm>
          <a:prstGeom prst="rect">
            <a:avLst/>
          </a:prstGeom>
          <a:noFill/>
          <a:ln>
            <a:noFill/>
          </a:ln>
        </p:spPr>
        <p:txBody>
          <a:bodyPr/>
          <a:p>
            <a:pPr>
              <a:lnSpc>
                <a:spcPct val="100000"/>
              </a:lnSpc>
            </a:pPr>
            <a:r>
              <a:rPr lang="fr-FR" sz="2000" spc="-1" strike="noStrike">
                <a:solidFill>
                  <a:srgbClr val="8f8e8d"/>
                </a:solidFill>
                <a:uFill>
                  <a:solidFill>
                    <a:srgbClr val="ffffff"/>
                  </a:solidFill>
                </a:uFill>
                <a:latin typeface="Calibri"/>
              </a:rPr>
              <a:t>Compte-Rendu n°3.1 – Analyse des données &amp; Étude des corrélations</a:t>
            </a:r>
            <a:endParaRPr lang="fr-FR" sz="3200" spc="-1" strike="noStrike">
              <a:solidFill>
                <a:srgbClr val="000000"/>
              </a:solidFill>
              <a:uFill>
                <a:solidFill>
                  <a:srgbClr val="ffffff"/>
                </a:solidFill>
              </a:uFill>
              <a:latin typeface="Arial"/>
            </a:endParaRPr>
          </a:p>
          <a:p>
            <a:pPr>
              <a:lnSpc>
                <a:spcPct val="100000"/>
              </a:lnSpc>
            </a:pPr>
            <a:endParaRPr lang="fr-FR" sz="3200" spc="-1" strike="noStrike">
              <a:solidFill>
                <a:srgbClr val="000000"/>
              </a:solidFill>
              <a:uFill>
                <a:solidFill>
                  <a:srgbClr val="ffffff"/>
                </a:solidFill>
              </a:uFill>
              <a:latin typeface="Arial"/>
            </a:endParaRPr>
          </a:p>
          <a:p>
            <a:pPr>
              <a:lnSpc>
                <a:spcPct val="100000"/>
              </a:lnSpc>
            </a:pPr>
            <a:r>
              <a:rPr i="1" lang="fr-FR" sz="2000" spc="-1" strike="noStrike">
                <a:solidFill>
                  <a:srgbClr val="8f8e8d"/>
                </a:solidFill>
                <a:uFill>
                  <a:solidFill>
                    <a:srgbClr val="ffffff"/>
                  </a:solidFill>
                </a:uFill>
                <a:latin typeface="Calibri"/>
              </a:rPr>
              <a:t>Eliott Jouhaud</a:t>
            </a:r>
            <a:endParaRPr lang="fr-FR" sz="3200" spc="-1" strike="noStrike">
              <a:solidFill>
                <a:srgbClr val="000000"/>
              </a:solidFill>
              <a:uFill>
                <a:solidFill>
                  <a:srgbClr val="ffffff"/>
                </a:solidFill>
              </a:uFill>
              <a:latin typeface="Arial"/>
            </a:endParaRPr>
          </a:p>
        </p:txBody>
      </p:sp>
      <p:sp>
        <p:nvSpPr>
          <p:cNvPr id="87" name="TextShape 3"/>
          <p:cNvSpPr txBox="1"/>
          <p:nvPr/>
        </p:nvSpPr>
        <p:spPr>
          <a:xfrm>
            <a:off x="685800" y="6355080"/>
            <a:ext cx="714924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Octobre 2016 </a:t>
            </a:r>
            <a:r>
              <a:rPr lang="fr-FR" sz="1200" spc="-1" strike="noStrike">
                <a:solidFill>
                  <a:srgbClr val="dfdcb7"/>
                </a:solidFill>
                <a:uFill>
                  <a:solidFill>
                    <a:srgbClr val="ffffff"/>
                  </a:solidFill>
                </a:uFill>
                <a:latin typeface="Calibri"/>
              </a:rPr>
              <a:t>	</a:t>
            </a:r>
            <a:r>
              <a:rPr lang="fr-FR" sz="1200" spc="-1" strike="noStrike">
                <a:solidFill>
                  <a:srgbClr val="dfdcb7"/>
                </a:solidFill>
                <a:uFill>
                  <a:solidFill>
                    <a:srgbClr val="ffffff"/>
                  </a:solidFill>
                </a:uFill>
                <a:latin typeface="Calibri"/>
              </a:rPr>
              <a:t>      •       Eliott Jouhaud         •        Analyse Questionnaire “égalité professionnelle et diversité”</a:t>
            </a:r>
            <a:endParaRPr lang="fr-FR" sz="1400" spc="-1" strike="noStrike">
              <a:solidFill>
                <a:srgbClr val="000000"/>
              </a:solidFill>
              <a:uFill>
                <a:solidFill>
                  <a:srgbClr val="ffffff"/>
                </a:solidFill>
              </a:uFill>
              <a:latin typeface="Times New Roman"/>
            </a:endParaRPr>
          </a:p>
        </p:txBody>
      </p:sp>
      <p:sp>
        <p:nvSpPr>
          <p:cNvPr id="88" name="TextShape 4"/>
          <p:cNvSpPr txBox="1"/>
          <p:nvPr/>
        </p:nvSpPr>
        <p:spPr>
          <a:xfrm>
            <a:off x="8531640" y="5649120"/>
            <a:ext cx="548280" cy="396000"/>
          </a:xfrm>
          <a:prstGeom prst="rect">
            <a:avLst/>
          </a:prstGeom>
          <a:noFill/>
          <a:ln>
            <a:noFill/>
          </a:ln>
        </p:spPr>
        <p:txBody>
          <a:bodyPr lIns="0" rIns="0" tIns="0" bIns="0" anchor="ctr"/>
          <a:p>
            <a:pPr algn="ctr">
              <a:lnSpc>
                <a:spcPct val="100000"/>
              </a:lnSpc>
            </a:pPr>
            <a:fld id="{6A37E26C-C5B7-4BB5-8391-BB8BBD5DA306}"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pic>
        <p:nvPicPr>
          <p:cNvPr id="89" name="Image 5" descr=""/>
          <p:cNvPicPr/>
          <p:nvPr/>
        </p:nvPicPr>
        <p:blipFill>
          <a:blip r:embed="rId1"/>
          <a:stretch/>
        </p:blipFill>
        <p:spPr>
          <a:xfrm>
            <a:off x="2377800" y="4598640"/>
            <a:ext cx="1179720" cy="1323720"/>
          </a:xfrm>
          <a:prstGeom prst="rect">
            <a:avLst/>
          </a:prstGeom>
          <a:ln>
            <a:noFill/>
          </a:ln>
        </p:spPr>
      </p:pic>
      <p:pic>
        <p:nvPicPr>
          <p:cNvPr id="90" name="Image 6" descr=""/>
          <p:cNvPicPr/>
          <p:nvPr/>
        </p:nvPicPr>
        <p:blipFill>
          <a:blip r:embed="rId2"/>
          <a:stretch/>
        </p:blipFill>
        <p:spPr>
          <a:xfrm>
            <a:off x="4222800" y="4509000"/>
            <a:ext cx="2310120" cy="15332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351360" y="1492200"/>
            <a:ext cx="7391520" cy="4800240"/>
          </a:xfrm>
          <a:prstGeom prst="rect">
            <a:avLst/>
          </a:prstGeom>
          <a:noFill/>
          <a:ln>
            <a:noFill/>
          </a:ln>
        </p:spPr>
        <p:txBody>
          <a:bodyPr/>
          <a:p>
            <a:pPr marL="114480" algn="just">
              <a:lnSpc>
                <a:spcPct val="100000"/>
              </a:lnSpc>
            </a:pPr>
            <a:r>
              <a:rPr lang="en-US" sz="2200" spc="-1" strike="noStrike" u="sng">
                <a:solidFill>
                  <a:srgbClr val="2f2b20"/>
                </a:solidFill>
                <a:uFill>
                  <a:solidFill>
                    <a:srgbClr val="ffffff"/>
                  </a:solidFill>
                </a:uFill>
                <a:latin typeface="Calibri"/>
              </a:rPr>
              <a:t>Avertissement n°1:</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La proportion des personnes ayant répondu à ce questionnaire étant faible par rapport à la population totale sondée - et les profils éloignés des profils moyens du ministère – cela induit un </a:t>
            </a:r>
            <a:r>
              <a:rPr b="1" lang="en-US" sz="2200" spc="-1" strike="noStrike">
                <a:solidFill>
                  <a:srgbClr val="2f2b20"/>
                </a:solidFill>
                <a:uFill>
                  <a:solidFill>
                    <a:srgbClr val="ffffff"/>
                  </a:solidFill>
                </a:uFill>
                <a:latin typeface="Calibri"/>
              </a:rPr>
              <a:t>biais</a:t>
            </a:r>
            <a:r>
              <a:rPr lang="en-US" sz="2200" spc="-1" strike="noStrike">
                <a:solidFill>
                  <a:srgbClr val="2f2b20"/>
                </a:solidFill>
                <a:uFill>
                  <a:solidFill>
                    <a:srgbClr val="ffffff"/>
                  </a:solidFill>
                </a:uFill>
                <a:latin typeface="Calibri"/>
              </a:rPr>
              <a:t> dans les résultats de l’enquête.</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Il sera donc important de toujours mettre les résultats de l’analyse en perspective et ne pas déduire des conclusions immédiates pour la population générale.</a:t>
            </a:r>
            <a:endParaRPr lang="en-US" sz="2200" spc="-1" strike="noStrike">
              <a:solidFill>
                <a:srgbClr val="2f2b20"/>
              </a:solidFill>
              <a:uFill>
                <a:solidFill>
                  <a:srgbClr val="ffffff"/>
                </a:solidFill>
              </a:uFill>
              <a:latin typeface="Calibri"/>
            </a:endParaRPr>
          </a:p>
        </p:txBody>
      </p:sp>
      <p:sp>
        <p:nvSpPr>
          <p:cNvPr id="170"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Avertissement</a:t>
            </a:r>
            <a:endParaRPr lang="fr-FR" sz="1400" spc="-1" strike="noStrike">
              <a:solidFill>
                <a:srgbClr val="000000"/>
              </a:solidFill>
              <a:uFill>
                <a:solidFill>
                  <a:srgbClr val="ffffff"/>
                </a:solidFill>
              </a:uFill>
              <a:latin typeface="Times New Roman"/>
            </a:endParaRPr>
          </a:p>
        </p:txBody>
      </p:sp>
      <p:sp>
        <p:nvSpPr>
          <p:cNvPr id="171"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98ACED46-9BB5-421B-9AF1-D6FE44A9C7EF}"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72" name="TextShape 4"/>
          <p:cNvSpPr txBox="1"/>
          <p:nvPr/>
        </p:nvSpPr>
        <p:spPr>
          <a:xfrm>
            <a:off x="457200" y="274680"/>
            <a:ext cx="7619760" cy="1142640"/>
          </a:xfrm>
          <a:prstGeom prst="rect">
            <a:avLst/>
          </a:prstGeom>
          <a:noFill/>
          <a:ln>
            <a:noFill/>
          </a:ln>
        </p:spPr>
        <p:txBody>
          <a:bodyPr anchor="ctr"/>
          <a:p>
            <a:pPr>
              <a:lnSpc>
                <a:spcPct val="100000"/>
              </a:lnSpc>
            </a:pPr>
            <a:r>
              <a:rPr lang="en-US" sz="4600" spc="-97" strike="noStrike">
                <a:solidFill>
                  <a:srgbClr val="675e47"/>
                </a:solidFill>
                <a:uFill>
                  <a:solidFill>
                    <a:srgbClr val="ffffff"/>
                  </a:solidFill>
                </a:uFill>
                <a:latin typeface="Cambria"/>
              </a:rPr>
              <a:t>Avertissements</a:t>
            </a:r>
            <a:endParaRPr lang="en-US" sz="1800" spc="-1" strike="noStrike">
              <a:solidFill>
                <a:srgbClr val="2f2b20"/>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00.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864" name="TextShape 1"/><p:cNvSpPr txBox="1"/><p:nvPr/></p:nvSpPr><p:spPr><a:xfrm rot="16200000"><a:off x="7587000" y="4048920"/><a:ext cx="2367000" cy="365400"/></a:xfrm><a:prstGeom prst="rect"><a:avLst/></a:prstGeom><a:noFill/><a:ln><a:noFill/></a:ln></p:spPr><p:txBody><a:bodyPr anchor="ctr"></a:bodyPr><a:p><a:pPr algn="r"><a:lnSpc><a:spcPct val="100000"/></a:lnSpc></a:pPr><a:r><a:rPr lang="fr-FR" sz="1200" spc="-1" strike="noStrike"><a:solidFill><a:srgbClr val="dfdcb7"/></a:solidFill><a:uFill><a:solidFill><a:srgbClr val="ffffff"/></a:solidFill></a:uFill><a:latin typeface="Calibri"/></a:rPr><a:t>Analyse</a:t></a:r><a:endParaRPr lang="fr-FR" sz="1400" spc="-1" strike="noStrike"><a:solidFill><a:srgbClr val="000000"/></a:solidFill><a:uFill><a:solidFill><a:srgbClr val="ffffff"/></a:solidFill></a:uFill><a:latin typeface="Times New Roman"/></a:endParaRPr></a:p><a:p><a:pPr algn="r"><a:lnSpc><a:spcPct val="100000"/></a:lnSpc></a:pPr><a:endParaRPr lang="fr-FR" sz="1400" spc="-1" strike="noStrike"><a:solidFill><a:srgbClr val="000000"/></a:solidFill><a:uFill><a:solidFill><a:srgbClr val="ffffff"/></a:solidFill></a:uFill><a:latin typeface="Times New Roman"/></a:endParaRPr></a:p></p:txBody></p:sp><p:sp><p:nvSpPr><p:cNvPr id="865" name="TextShape 2"/><p:cNvSpPr txBox="1"/><p:nvPr/></p:nvSpPr><p:spPr><a:xfrm><a:off x="8531640" y="5649120"/><a:ext cx="548280" cy="396000"/></a:xfrm><a:prstGeom prst="rect"><a:avLst/></a:prstGeom><a:noFill/><a:ln><a:noFill/></a:ln></p:spPr><p:txBody><a:bodyPr lIns="0" rIns="0" tIns="0" bIns="0" anchor="ctr"></a:bodyPr><a:p><a:pPr algn="ctr"><a:lnSpc><a:spcPct val="100000"/></a:lnSpc></a:pPr><a:fld id="{D8E8A95C-F111-4FE5-8A67-F770EEABE8D4}" type="slidenum"><a:rPr lang="fr-FR" sz="1800" spc="-1" strike="noStrike"><a:solidFill><a:srgbClr val="ffffff"/></a:solidFill><a:uFill><a:solidFill><a:srgbClr val="ffffff"/></a:solidFill></a:uFill><a:latin typeface="Calibri"/></a:rPr><a:t>&lt;numéro&gt;</a:t></a:fld><a:endParaRPr lang="fr-FR" sz="1400" spc="-1" strike="noStrike"><a:solidFill><a:srgbClr val="000000"/></a:solidFill><a:uFill><a:solidFill><a:srgbClr val="ffffff"/></a:solidFill></a:uFill><a:latin typeface="Times New Roman"/></a:endParaRPr></a:p></p:txBody></p:sp><p:sp><p:nvSpPr><p:cNvPr id="866" name="CustomShape 3"></p:cNvPr><p:cNvSpPr/><p:nvPr/></p:nvSpPr><p:spPr><a:xfrm><a:off x="457200" y="274680"/><a:ext cx="7619760" cy="566640"/></a:xfrm><a:prstGeom prst="rect"><a:avLst></a:avLst></a:prstGeom><a:noFill/><a:ln><a:noFill/></a:ln></p:spPr><p:style><a:lnRef idx="0"/><a:fillRef idx="0"/><a:effectRef idx="0"/><a:fontRef idx="minor"/></p:style><p:txBody><a:bodyPr anchor="ctr"></a:bodyPr><a:p><a:pPr><a:lnSpc><a:spcPct val="100000"/></a:lnSpc></a:pPr><a:r><a:rPr lang="fr-FR" sz="3200" spc="-97" strike="noStrike"><a:solidFill><a:srgbClr val="675e47"/></a:solidFill><a:uFill><a:solidFill><a:srgbClr val="ffffff"/></a:solidFill></a:uFill><a:latin typeface="Cambria"/></a:rPr><a:t>Analyse des corrélations – PARTIE 2</a:t></a:r><a:endParaRPr lang="fr-FR" sz="4600" spc="-1" strike="noStrike"><a:solidFill><a:srgbClr val="000000"/></a:solidFill><a:uFill><a:solidFill><a:srgbClr val="ffffff"/></a:solidFill></a:uFill><a:latin typeface="Arial"/></a:endParaRPr></a:p></p:txBody></p:sp><p:sp><p:nvSpPr><p:cNvPr id="867" name="CustomShape 4"></p:cNvPr><p:cNvSpPr/><p:nvPr/></p:nvSpPr><p:spPr><a:xfrm><a:off x="442440" y="2000880"/><a:ext cx="7495560" cy="913320"/></a:xfrm><a:prstGeom prst="rect"><a:avLst></a:avLst></a:prstGeom><a:noFill/><a:ln><a:noFill/></a:ln></p:spPr><p:style><a:lnRef idx="0"/><a:fillRef idx="0"/><a:effectRef idx="0"/><a:fontRef idx="minor"/></p:style><p:txBody><a:bodyPr lIns="90000" rIns="90000" tIns="45000" bIns="45000"></a:bodyPr><a:p><a:pPr algn="just"><a:lnSpc><a:spcPct val="100000"/></a:lnSpc></a:pPr><a:r><a:rPr lang="fr-FR" sz="1800" spc="-1" strike="noStrike" u="sng"><a:solidFill><a:srgbClr val="2f2b20"/></a:solidFill><a:uFill><a:solidFill><a:srgbClr val="ffffff"/></a:solidFill></a:uFill><a:latin typeface="Calibri"/></a:rPr><a:t>• </a:t></a:r><a:r><a:rPr lang="fr-FR" sz="1800" spc="-1" strike="noStrike" u="sng"><a:solidFill><a:srgbClr val="2f2b20"/></a:solidFill><a:uFill><a:solidFill><a:srgbClr val="ffffff"/></a:solidFill></a:uFill><a:latin typeface="Calibri"/></a:rPr><a:t>Test du Chi-2:</a:t></a:r><a:endParaRPr lang="fr-FR" sz="1800" spc="-1" strike="noStrike"><a:solidFill><a:srgbClr val="000000"/></a:solidFill><a:uFill><a:solidFill><a:srgbClr val="ffffff"/></a:solidFill></a:uFill><a:latin typeface="Arial"/></a:endParaRPr></a:p><a:p><a:pPr algn="just"><a:lnSpc><a:spcPct val="100000"/></a:lnSpc></a:pPr><a:endParaRPr lang="fr-FR" sz="1800" spc="-1" strike="noStrike"><a:solidFill><a:srgbClr val="000000"/></a:solidFill><a:uFill><a:solidFill><a:srgbClr val="ffffff"/></a:solidFill></a:uFill><a:latin typeface="Arial"/></a:endParaRPr></a:p><a:p><a:pPr algn="just"><a:lnSpc><a:spcPct val="100000"/></a:lnSpc></a:pPr><a:r><a:rPr lang="fr-FR" sz="1800" spc="-1" strike="noStrike"><a:solidFill><a:srgbClr val="2f2b20"/></a:solidFill><a:uFill><a:solidFill><a:srgbClr val="ffffff"/></a:solidFill></a:uFill><a:latin typeface="Calibri"/></a:rPr><a:t>Tableau des contingences:</a:t></a:r><a:endParaRPr lang="fr-FR" sz="1800" spc="-1" strike="noStrike"><a:solidFill><a:srgbClr val="000000"/></a:solidFill><a:uFill><a:solidFill><a:srgbClr val="ffffff"/></a:solidFill></a:uFill><a:latin typeface="Arial"/></a:endParaRPr></a:p></p:txBody></p:sp><p:sp><p:nvSpPr><p:cNvPr id="868" name="CustomShape 5"></p:cNvPr><p:cNvSpPr/><p:nvPr/></p:nvSpPr><p:spPr><a:xfrm><a:off x="486000" y="1573200"/><a:ext cx="5952600" cy="364680"/></a:xfrm><a:prstGeom prst="rect"><a:avLst></a:avLst></a:prstGeom><a:noFill/><a:ln><a:noFill/></a:ln></p:spPr><p:style><a:lnRef idx="0"/><a:fillRef idx="0"/><a:effectRef idx="0"/><a:fontRef idx="minor"/></p:style><p:txBody><a:bodyPr wrap="none" lIns="90000" rIns="90000" tIns="45000" bIns="45000"></a:bodyPr><a:p><a:pPr><a:lnSpc><a:spcPct val="100000"/></a:lnSpc></a:pPr><a:r><a:rPr b="1" lang="fr-FR" sz="1800" spc="-1" strike="noStrike" u="sng"><a:solidFill><a:srgbClr val="2f2b20"/></a:solidFill><a:uFill><a:solidFill><a:srgbClr val="ffffff"/></a:solidFill></a:uFill><a:latin typeface="Calibri"/></a:rPr><a:t>Calcul des corrélations entre les réponses des question 6 et 7</a:t></a:r><a:endParaRPr lang="fr-FR" sz="1800" spc="-1" strike="noStrike"><a:solidFill><a:srgbClr val="000000"/></a:solidFill><a:uFill><a:solidFill><a:srgbClr val="ffffff"/></a:solidFill></a:uFill><a:latin typeface="Arial"/></a:endParaRPr></a:p></p:txBody></p:sp><p:sp><p:nvSpPr><p:cNvPr id="869" name="CustomShape 6"></p:cNvPr><p:cNvSpPr/><p:nvPr/></p:nvSpPr><p:spPr><a:xfrm><a:off x="457200" y="932040"/><a:ext cx="7619760" cy="629640"/></a:xfrm><a:prstGeom prst="rect"><a:avLst></a:avLst></a:prstGeom><a:noFill/><a:ln><a:noFill/></a:ln></p:spPr><p:style><a:lnRef idx="0"/><a:fillRef idx="0"/><a:effectRef idx="0"/><a:fontRef idx="minor"/></p:style><p:txBody><a:bodyPr anchor="ctr"></a:bodyPr><a:p><a:pPr><a:lnSpc><a:spcPct val="100000"/></a:lnSpc></a:pPr><a:r><a:rPr i="1" lang="fr-FR" sz="1800" spc="-97" strike="noStrike"><a:solidFill><a:srgbClr val="ada288"/></a:solidFill><a:uFill><a:solidFill><a:srgbClr val="ffffff"/></a:solidFill></a:uFill><a:latin typeface="Cambria"/></a:rPr><a:t>Q6) Avez-vous vécu une discrimination au sein du ministère de la Culture et de la Communication ?  Et Q7) Avez-vous été témoins de discrimination ?</a:t></a:r><a:endParaRPr lang="fr-FR" sz="4600" spc="-1" strike="noStrike"><a:solidFill><a:srgbClr val="000000"/></a:solidFill><a:uFill><a:solidFill><a:srgbClr val="ffffff"/></a:solidFill></a:uFill><a:latin typeface="Arial"/></a:endParaRPr></a:p></p:txBody></p:sp><p:graphicFrame><p:nvGraphicFramePr><p:cNvPr id="870" name="Table 7"/><p:cNvGraphicFramePr/><p:nvPr/></p:nvGraphicFramePr><p:xfrm><a:off x="576000" y="3072960"/><a:ext cx="3154320" cy="1634040"/></p:xfrm><a:graphic><a:graphicData uri="http://schemas.openxmlformats.org/drawingml/2006/table"><a:tbl><a:tblPr/><a:tblGrid><a:gridCol w="738720"/><a:gridCol w="632520"/><a:gridCol w="560520"/><a:gridCol w="599760"/><a:gridCol w="622800"/></a:tblGrid><a:tr h="291240"><a:tc gridSpan="2" rowSpan="2"><a:tcPr marL="91440" marR="91440"><a:lnL w="12240"><a:solidFill><a:srgbClr val="ffffff"/></a:solidFill></a:lnL><a:lnR w="12240"><a:solidFill><a:srgbClr val="ffffff"/></a:solidFill></a:lnR><a:lnT w="12240"><a:solidFill><a:srgbClr val="ffffff"/></a:solidFill></a:lnT><a:lnB w="38160"><a:solidFill><a:srgbClr val="ffffff"/></a:solidFill></a:lnB><a:solidFill><a:srgbClr val="ffffff"/></a:solidFill></a:tcPr></a:tc><a:tc hMerge="1" rowSpan="1"><a:tcPr><a:solidFill><a:srgbClr val="729fcf"/></a:solidFill></a:tcPr></a:tc><a:tc gridSpan="3"><a:txBody><a:bodyPr></a:bodyPr><a:p><a:pPr algn="ctr"><a:lnSpc><a:spcPct val="100000"/></a:lnSpc></a:pPr><a:r><a:rPr lang="fr-FR" sz="1100" spc="-1" strike="noStrike"><a:solidFill><a:srgbClr val="ffffff"/></a:solidFill><a:uFill><a:solidFill><a:srgbClr val="ffffff"/></a:solidFill></a:uFill><a:latin typeface="Calibri"/></a:rPr><a:t>Réponses Q7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38160"><a:solidFill><a:srgbClr val="ffffff"/></a:solidFill></a:lnB><a:solidFill><a:srgbClr val="a9a57c"/></a:solidFill></a:tcPr></a:tc><a:tcPr><a:solidFill><a:srgbClr val="729fcf"/></a:solidFill></a:tcPr></a:tc><a:tcPr><a:solidFill><a:srgbClr val="729fcf"/></a:solidFill></a:tcPr></a:tc></a:tr><a:tr h="457560"><a:tc vMerge="1" gridSpan="1"><a:tcPr><a:solidFill><a:srgbClr val="729fcf"/></a:solidFill></a:tcPr></a:tc><a:tc vMerge="1" hMerge="1"><a:tcPr><a:solidFill><a:srgbClr val="729fcf"/></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e1e0d7"/></a:solidFill></a:tcPr></a:tc></a:tr><a:tr h="291240"><a:tc rowSpan="3"><a:txBody><a:bodyPr></a:bodyPr><a:p><a:pPr algn="ctr"><a:lnSpc><a:spcPct val="100000"/></a:lnSpc></a:pPr><a:r><a:rPr lang="fr-FR" sz="1100" spc="-1" strike="noStrike"><a:solidFill><a:srgbClr val="ffffff"/></a:solidFill><a:uFill><a:solidFill><a:srgbClr val="ffffff"/></a:solidFill></a:uFill><a:latin typeface="Calibri"/></a:rPr><a:t>Réponses Q6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a9a57c"/></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471</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136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607</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f0f0ec"/></a:solidFill></a:tcPr></a:tc></a:tr><a:tr h="308880"><a:tcPr><a:solidFill><a:srgbClr val="729fcf"/></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186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432</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000000"/></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618</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000000"/></a:solidFill></a:lnB><a:solidFill><a:srgbClr val="e1e0d7"/></a:solidFill></a:tcPr></a:tc></a:tr><a:tr h="285120"><a:tcPr><a:solidFill><a:srgbClr val="729fcf"/></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657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568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1225</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000000"/></a:solidFill></a:lnT><a:lnB w="12240"><a:solidFill><a:srgbClr val="ffffff"/></a:solidFill></a:lnB><a:solidFill><a:srgbClr val="f0f0ec"/></a:solidFill></a:tcPr></a:tc></a:tr></a:tbl></a:graphicData></a:graphic></p:graphicFrame><p:sp><p:nvSpPr><p:cNvPr id="871" name="CustomShape 8"></p:cNvPr><p:cNvSpPr/><p:nvPr/></p:nvSpPr><p:spPr><a:xfrm><a:off x="4455000" y="2303640"/><a:ext cx="3675600" cy="639000"/></a:xfrm><a:prstGeom prst="rect"><a:avLst></a:avLst></a:prstGeom><a:noFill/><a:ln><a:noFill/></a:ln></p:spPr><p:style><a:lnRef idx="0"/><a:fillRef idx="0"/><a:effectRef idx="0"/><a:fontRef idx="minor"/></p:style><p:txBody><a:bodyPr wrap="none" lIns="90000" rIns="90000" tIns="45000" bIns="45000"></a:bodyPr><a:p><a:pPr><a:lnSpc><a:spcPct val="100000"/></a:lnSpc></a:pPr><a:r><a:rPr lang="fr-FR" sz="1800" spc="-1" strike="noStrike"><a:solidFill><a:srgbClr val="2f2b20"/></a:solidFill><a:uFill><a:solidFill><a:srgbClr val="ffffff"/></a:solidFill></a:uFill><a:latin typeface="Calibri"/></a:rPr><a:t>Tableau que l’on aurait s’il y avait</a:t></a:r><a:endParaRPr lang="fr-FR" sz="1800" spc="-1" strike="noStrike"><a:solidFill><a:srgbClr val="000000"/></a:solidFill><a:uFill><a:solidFill><a:srgbClr val="ffffff"/></a:solidFill></a:uFill><a:latin typeface="Arial"/></a:endParaRPr></a:p><a:p><a:pPr><a:lnSpc><a:spcPct val="100000"/></a:lnSpc></a:pPr><a:r><a:rPr lang="fr-FR" sz="1800" spc="-1" strike="noStrike"><a:solidFill><a:srgbClr val="2f2b20"/></a:solidFill><a:uFill><a:solidFill><a:srgbClr val="ffffff"/></a:solidFill></a:uFill><a:latin typeface="Calibri"/></a:rPr><a:t>indépendance (distribution uniforme)</a:t></a:r><a:endParaRPr lang="fr-FR" sz="1800" spc="-1" strike="noStrike"><a:solidFill><a:srgbClr val="000000"/></a:solidFill><a:uFill><a:solidFill><a:srgbClr val="ffffff"/></a:solidFill></a:uFill><a:latin typeface="Arial"/></a:endParaRPr></a:p></p:txBody></p:sp><p:graphicFrame><p:nvGraphicFramePr><p:cNvPr id="872" name="Table 9"/><p:cNvGraphicFramePr/><p:nvPr/></p:nvGraphicFramePr><p:xfrm><a:off x="4841280" y="3236040"/><a:ext cx="2875680" cy="1350000"/></p:xfrm><a:graphic><a:graphicData uri="http://schemas.openxmlformats.org/drawingml/2006/table"><a:tbl><a:tblPr/><a:tblGrid><a:gridCol w="798480"/><a:gridCol w="514080"/><a:gridCol w="448560"/><a:gridCol w="546480"/><a:gridCol w="568080"/></a:tblGrid><a:tr h="259200"><a:tc gridSpan="2" rowSpan="2"><a:tcPr marL="91440" marR="91440"><a:lnL w="12240"><a:solidFill><a:srgbClr val="ffffff"/></a:solidFill></a:lnL><a:lnR w="12240"><a:solidFill><a:srgbClr val="ffffff"/></a:solidFill></a:lnR><a:lnT w="12240"><a:solidFill><a:srgbClr val="ffffff"/></a:solidFill></a:lnT><a:lnB w="38160"><a:solidFill><a:srgbClr val="ffffff"/></a:solidFill></a:lnB><a:solidFill><a:srgbClr val="ffffff"/></a:solidFill></a:tcPr></a:tc><a:tc hMerge="1" rowSpan="1"><a:tcPr><a:solidFill><a:srgbClr val="729fcf"/></a:solidFill></a:tcPr></a:tc><a:tc gridSpan="3"><a:txBody><a:bodyPr></a:bodyPr><a:p><a:pPr algn="ctr"><a:lnSpc><a:spcPct val="100000"/></a:lnSpc></a:pPr><a:r><a:rPr lang="fr-FR" sz="1100" spc="-1" strike="noStrike"><a:solidFill><a:srgbClr val="ffffff"/></a:solidFill><a:uFill><a:solidFill><a:srgbClr val="ffffff"/></a:solidFill></a:uFill><a:latin typeface="Calibri"/></a:rPr><a:t>Réponses Q7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38160"><a:solidFill><a:srgbClr val="ffffff"/></a:solidFill></a:lnB><a:solidFill><a:srgbClr val="9cbebd"/></a:solidFill></a:tcPr></a:tc><a:tcPr><a:solidFill><a:srgbClr val="729fcf"/></a:solidFill></a:tcPr></a:tc><a:tcPr><a:solidFill><a:srgbClr val="729fcf"/></a:solidFill></a:tcPr></a:tc></a:tr><a:tr h="457560"><a:tc vMerge="1" gridSpan="1"><a:tcPr><a:solidFill><a:srgbClr val="729fcf"/></a:solidFill></a:tcPr></a:tc><a:tc vMerge="1" hMerge="1"><a:tcPr><a:solidFill><a:srgbClr val="729fcf"/></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c><a:txBody><a:bodyPr></a:bodyPr><a:p><a:pPr><a:lnSpc><a:spcPct val="100000"/></a:lnSpc></a:pPr><a:r><a:rPr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r><a:tr h="259200"><a:tc rowSpan="3"><a:txBody><a:bodyPr></a:bodyPr><a:p><a:pPr algn="ctr"><a:lnSpc><a:spcPct val="100000"/></a:lnSpc></a:pPr><a:r><a:rPr lang="fr-FR" sz="1100" spc="-1" strike="noStrike"><a:solidFill><a:srgbClr val="ffffff"/></a:solidFill><a:uFill><a:solidFill><a:srgbClr val="ffffff"/></a:solidFill></a:uFill><a:latin typeface="Calibri"/></a:rPr><a:t>Réponses Q6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9cbebd"/></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326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136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607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r><a:tr h="259200"><a:tcPr><a:solidFill><a:srgbClr val="729fcf"/></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c><a:txBody><a:bodyPr></a:bodyPr><a:p><a:pPr><a:lnSpc><a:spcPct val="100000"/></a:lnSpc></a:pPr><a:r><a:rPr lang="fr-FR" sz="1100" spc="-1" strike="noStrike"><a:solidFill><a:srgbClr val="2f2b20"/></a:solidFill><a:uFill><a:solidFill><a:srgbClr val="ffffff"/></a:solidFill></a:uFill><a:latin typeface="Calibri"/></a:rPr><a:t>331</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c><a:txBody><a:bodyPr></a:bodyPr><a:p><a:pPr><a:lnSpc><a:spcPct val="100000"/></a:lnSpc></a:pPr><a:r><a:rPr lang="fr-FR" sz="1100" spc="-1" strike="noStrike"><a:solidFill><a:srgbClr val="2f2b20"/></a:solidFill><a:uFill><a:solidFill><a:srgbClr val="ffffff"/></a:solidFill></a:uFill><a:latin typeface="Calibri"/></a:rPr><a:t>432</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c><a:txBody><a:bodyPr></a:bodyPr><a:p><a:pPr><a:lnSpc><a:spcPct val="100000"/></a:lnSpc></a:pPr><a:r><a:rPr lang="fr-FR" sz="1100" spc="-1" strike="noStrike"><a:solidFill><a:srgbClr val="2f2b20"/></a:solidFill><a:uFill><a:solidFill><a:srgbClr val="ffffff"/></a:solidFill></a:uFill><a:latin typeface="Calibri"/></a:rPr><a:t>618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dee7e7"/></a:solidFill></a:tcPr></a:tc></a:tr><a:tr h="259200"><a:tcPr><a:solidFill><a:srgbClr val="729fcf"/></a:solidFill></a:tcPr></a:tc><a:tc><a:txBody><a:bodyPr></a:bodyPr><a:p><a:pPr><a:lnSpc><a:spcPct val="100000"/></a:lnSpc></a:pPr><a:r><a:rPr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657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568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c><a:txBody><a:bodyPr></a:bodyPr><a:p><a:pPr><a:lnSpc><a:spcPct val="100000"/></a:lnSpc></a:pPr><a:r><a:rPr lang="fr-FR" sz="1100" spc="-1" strike="noStrike"><a:solidFill><a:srgbClr val="2f2b20"/></a:solidFill><a:uFill><a:solidFill><a:srgbClr val="ffffff"/></a:solidFill></a:uFill><a:latin typeface="Calibri"/></a:rPr><a:t>1225</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ff3f3"/></a:solidFill></a:tcPr></a:tc></a:tr></a:tbl></a:graphicData></a:graphic></p:graphicFrame><p:sp><p:nvSpPr><p:cNvPr id="873" name="CustomShape 10"></p:cNvPr><p:cNvSpPr/><p:nvPr/></p:nvSpPr><p:spPr><a:xfrm><a:off x="4433400" y="4805280"/><a:ext cx="3643200" cy="1368000"/></a:xfrm><a:prstGeom prst="rect"><a:avLst></a:avLst></a:prstGeom><a:noFill/><a:ln><a:noFill/></a:ln></p:spPr><p:style><a:lnRef idx="0"/><a:fillRef idx="0"/><a:effectRef idx="0"/><a:fontRef idx="minor"/></p:style><p:txBody><a:bodyPr lIns="90000" rIns="90000" tIns="45000" bIns="45000"></a:bodyPr><a:p><a:pPr algn="just"><a:lnSpc><a:spcPct val="100000"/></a:lnSpc></a:pPr><a:r><a:rPr b="1" lang="fr-FR" sz="1200" spc="-1" strike="noStrike" u="sng"><a:solidFill><a:srgbClr val="2f2b20"/></a:solidFill><a:uFill><a:solidFill><a:srgbClr val="ffffff"/></a:solidFill></a:uFill><a:latin typeface="Calibri"/></a:rPr><a:t>Explication (pour la case 1) :</a:t></a:r><a:r><a:rPr lang="fr-FR" sz="1200" spc="-1" strike="noStrike"><a:solidFill><a:srgbClr val="2f2b20"/></a:solidFill><a:uFill><a:solidFill><a:srgbClr val="ffffff"/></a:solidFill></a:uFill><a:latin typeface="Calibri"/></a:rPr><a:t> il y a 657 personnes ayant répondu « Oui » à la question 7. Or 607/1225 est la proportion (dans la population totale) de personnes ayant répondu « Oui » à la question 6. Donc en cas d’indépendance on s’attendrait à avoir 657 * 607/1225 ≈ 326 personnes ayant répondu « Oui » aux deux questions.</a:t></a:r><a:endParaRPr lang="fr-FR" sz="1800" spc="-1" strike="noStrike"><a:solidFill><a:srgbClr val="000000"/></a:solidFill><a:uFill><a:solidFill><a:srgbClr val="ffffff"/></a:solidFill></a:uFill><a:latin typeface="Arial"/></a:endParaRPr></a:p></p:txBody></p:sp><p:sp><p:nvSpPr><p:cNvPr id="874" name="CustomShape 11"></p:cNvPr><p:cNvSpPr/><p:nvPr/></p:nvSpPr><p:spPr><a:xfrm><a:off x="485640" y="4985640"/><a:ext cx="3479040" cy="303480"/></a:xfrm><a:prstGeom prst="rect"><a:avLst></a:avLst></a:prstGeom><a:noFill/><a:ln><a:noFill/></a:ln></p:spPr><p:style><a:lnRef idx="0"/><a:fillRef idx="0"/><a:effectRef idx="0"/><a:fontRef idx="minor"/></p:style><p:txBody><a:bodyPr wrap="none" lIns="90000" rIns="90000" tIns="45000" bIns="45000"></a:bodyPr><a:p><a:pPr><a:lnSpc><a:spcPct val="100000"/></a:lnSpc></a:pPr><a:r><a:rPr lang="fr-FR" sz="1400" spc="-1" strike="noStrike"><a:solidFill><a:srgbClr val="2f2b20"/></a:solidFill><a:uFill><a:solidFill><a:srgbClr val="ffffff"/></a:solidFill></a:uFill><a:latin typeface="Calibri"/></a:rPr><a:t>Pour obtenir la statistique du test, on calcule :</a:t></a:r><a:endParaRPr lang="fr-FR" sz="1800" spc="-1" strike="noStrike"><a:solidFill><a:srgbClr val="000000"/></a:solidFill><a:uFill><a:solidFill><a:srgbClr val="ffffff"/></a:solidFill></a:uFill><a:latin typeface="Arial"/></a:endParaRPr></a:p></p:txBody></p:sp><p:sp><p:nvSpPr><p:cNvPr id="875" name="Line 12"/><p:cNvSpPr/><p:nvPr/></p:nvSpPr><p:spPr><a:xfrm><a:off x="4158000" y="2923920"/><a:ext cx="360" cy="3266280"/></a:xfrm><a:prstGeom prst="line"><a:avLst/></a:prstGeom><a:ln><a:custDash><a:ds d="400000" sp="300000"/></a:custDash><a:round/></a:ln></p:spPr><p:style><a:lnRef idx="2"><a:schemeClr val="accent1"/></a:lnRef><a:fillRef idx="0"><a:schemeClr val="accent1"/></a:fillRef><a:effectRef idx="1"><a:schemeClr val="accent1"/></a:effectRef><a:fontRef idx="minor"/></p:style></p:sp><p:sp><p:nvSpPr><p:cNvPr id="876" name="CustomShape 13"></p:cNvPr><p:cNvSpPr/><p:nvPr/></p:nvSpPr><p:spPr><a:xfrm><a:off x="312840" y="5898600"/><a:ext cx="866880" cy="394920"/></a:xfrm><a:prstGeom prst="rect"><a:avLst></a:avLst></a:prstGeom><a:noFill/><a:ln><a:noFill/></a:ln></p:spPr><p:style><a:lnRef idx="0"/><a:fillRef idx="0"/><a:effectRef idx="0"/><a:fontRef idx="minor"/></p:style><p:txBody><a:bodyPr wrap="none" lIns="90000" rIns="90000" tIns="45000" bIns="45000"></a:bodyPr><a:p><a:pPr algn="ctr"><a:lnSpc><a:spcPct val="100000"/></a:lnSpc></a:pPr><a:r><a:rPr lang="fr-FR" sz="1000" spc="-1" strike="noStrike"><a:solidFill><a:srgbClr val="2f2b20"/></a:solidFill><a:uFill><a:solidFill><a:srgbClr val="ffffff"/></a:solidFill></a:uFill><a:latin typeface="Calibri"/></a:rPr><a:t>(Pour chaque</a:t></a:r><a:endParaRPr lang="fr-FR" sz="1800" spc="-1" strike="noStrike"><a:solidFill><a:srgbClr val="000000"/></a:solidFill><a:uFill><a:solidFill><a:srgbClr val="ffffff"/></a:solidFill></a:uFill><a:latin typeface="Arial"/></a:endParaRPr></a:p><a:p><a:pPr algn="ctr"><a:lnSpc><a:spcPct val="100000"/></a:lnSpc></a:pPr><a:r><a:rPr lang="fr-FR" sz="1000" spc="-1" strike="noStrike"><a:solidFill><a:srgbClr val="2f2b20"/></a:solidFill><a:uFill><a:solidFill><a:srgbClr val="ffffff"/></a:solidFill></a:uFill><a:latin typeface="Calibri"/></a:rPr><a:t>case)</a:t></a:r><a:endParaRPr lang="fr-FR" sz="1800" spc="-1" strike="noStrike"><a:solidFill><a:srgbClr val="000000"/></a:solidFill><a:uFill><a:solidFill><a:srgbClr val="ffffff"/></a:solidFill></a:uFill><a:latin typeface="Arial"/></a:endParaRPr></a:p></p:txBody></p:sp><p:pic><p:nvPicPr><p:cNvPr id="877" name="" descr=""/><p:cNvPicPr/><p:nvPr/></p:nvPicPr><p:blipFill><a:blip r:embed="rId1"></a:blip><a:stretch/></p:blipFill><p:spPr><a:xfrm><a:off x="546120" y="5397480"/><a:ext cx="3263760" cy="584280"/></a:xfrm><a:prstGeom prst="rect"><a:avLst/></a:prstGeom><a:ln><a:noFill/></a:ln></p:spPr></p:pic></p:spTree></p:cSld></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7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8593022-79F1-4D2C-9EE1-1B763F46A98F}"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80"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881" name="CustomShape 4"/>
          <p:cNvSpPr/>
          <p:nvPr/>
        </p:nvSpPr>
        <p:spPr>
          <a:xfrm>
            <a:off x="442440" y="2197440"/>
            <a:ext cx="7495560" cy="28335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 </a:t>
            </a:r>
            <a:r>
              <a:rPr lang="fr-FR" sz="1800" spc="-1" strike="noStrike" u="sng">
                <a:solidFill>
                  <a:srgbClr val="2f2b20"/>
                </a:solidFill>
                <a:uFill>
                  <a:solidFill>
                    <a:srgbClr val="ffffff"/>
                  </a:solidFill>
                </a:uFill>
                <a:latin typeface="Calibri"/>
              </a:rPr>
              <a:t>Test du Chi-2:</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On obtient la valeur suivante pour le test : </a:t>
            </a:r>
            <a:r>
              <a:rPr b="1" lang="fr-FR" sz="1800" spc="-1" strike="noStrike">
                <a:solidFill>
                  <a:srgbClr val="2f2b20"/>
                </a:solidFill>
                <a:uFill>
                  <a:solidFill>
                    <a:srgbClr val="ffffff"/>
                  </a:solidFill>
                </a:uFill>
                <a:latin typeface="Calibri"/>
              </a:rPr>
              <a:t>277,8</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Cette valeur peut s’interpréter comme la corrélation entre les réponses aux questions. On la compare au nombre de degrés de liberté de la distribution s’il y avait indépendance, qui vaut ici 1.</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On a donc </a:t>
            </a:r>
            <a:r>
              <a:rPr b="1" lang="fr-FR" sz="1800" spc="-1" strike="noStrike">
                <a:solidFill>
                  <a:srgbClr val="2f2b20"/>
                </a:solidFill>
                <a:uFill>
                  <a:solidFill>
                    <a:srgbClr val="ffffff"/>
                  </a:solidFill>
                </a:uFill>
                <a:latin typeface="Calibri"/>
              </a:rPr>
              <a:t>277,8 &gt;&gt; 1</a:t>
            </a:r>
            <a:r>
              <a:rPr lang="fr-FR" sz="1800" spc="-1" strike="noStrike">
                <a:solidFill>
                  <a:srgbClr val="2f2b20"/>
                </a:solidFill>
                <a:uFill>
                  <a:solidFill>
                    <a:srgbClr val="ffffff"/>
                  </a:solidFill>
                </a:uFill>
                <a:latin typeface="Calibri"/>
              </a:rPr>
              <a:t>, donc il n’y a pas du tout indépendance entre les réponses de la question 6 et celles de la question 7.</a:t>
            </a:r>
            <a:endParaRPr lang="fr-FR" sz="1800" spc="-1" strike="noStrike">
              <a:solidFill>
                <a:srgbClr val="000000"/>
              </a:solidFill>
              <a:uFill>
                <a:solidFill>
                  <a:srgbClr val="ffffff"/>
                </a:solidFill>
              </a:uFill>
              <a:latin typeface="Arial"/>
            </a:endParaRPr>
          </a:p>
        </p:txBody>
      </p:sp>
      <p:sp>
        <p:nvSpPr>
          <p:cNvPr id="882" name="CustomShape 5"/>
          <p:cNvSpPr/>
          <p:nvPr/>
        </p:nvSpPr>
        <p:spPr>
          <a:xfrm>
            <a:off x="486000" y="1679040"/>
            <a:ext cx="595260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Calcul des corrélations entre les réponses des question 6 et 7</a:t>
            </a:r>
            <a:endParaRPr lang="fr-FR" sz="1800" spc="-1" strike="noStrike">
              <a:solidFill>
                <a:srgbClr val="000000"/>
              </a:solidFill>
              <a:uFill>
                <a:solidFill>
                  <a:srgbClr val="ffffff"/>
                </a:solidFill>
              </a:uFill>
              <a:latin typeface="Arial"/>
            </a:endParaRPr>
          </a:p>
        </p:txBody>
      </p:sp>
      <p:sp>
        <p:nvSpPr>
          <p:cNvPr id="883" name="CustomShape 6"/>
          <p:cNvSpPr/>
          <p:nvPr/>
        </p:nvSpPr>
        <p:spPr>
          <a:xfrm>
            <a:off x="457200" y="93204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Et Q7) Avez-vous été témoins de discrimination ?</a:t>
            </a:r>
            <a:endParaRPr lang="fr-FR" sz="4600" spc="-1" strike="noStrike">
              <a:solidFill>
                <a:srgbClr val="000000"/>
              </a:solidFill>
              <a:uFill>
                <a:solidFill>
                  <a:srgbClr val="ffffff"/>
                </a:solidFill>
              </a:uFill>
              <a:latin typeface="Arial"/>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4"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85"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511E1ED-ACC9-45AB-86BB-F812F8C0F36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86"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887" name="CustomShape 4"/>
          <p:cNvSpPr/>
          <p:nvPr/>
        </p:nvSpPr>
        <p:spPr>
          <a:xfrm>
            <a:off x="442440" y="2121840"/>
            <a:ext cx="7495560" cy="28335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Les résultats précédents nous font donc état d’un biais sur les réponses à la question 7, car les personnes ayant vécu une discrimination semblent être être témoins plus souvent d’autres discriminations que le reste de la population.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Que cela signifie t-il ? </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Les personnes ayant été victime d’une discrimination se sont-elles comptées comme témoins de leur propre discrimination ? Ou bien les personnes ayant été victime de discriminations sont elles plus attentives à ce qui se passe dans leur entourage et donc plus susceptible de déceler une situation de discrimination ?</a:t>
            </a:r>
            <a:endParaRPr lang="fr-FR" sz="1800" spc="-1" strike="noStrike">
              <a:solidFill>
                <a:srgbClr val="000000"/>
              </a:solidFill>
              <a:uFill>
                <a:solidFill>
                  <a:srgbClr val="ffffff"/>
                </a:solidFill>
              </a:uFill>
              <a:latin typeface="Arial"/>
            </a:endParaRPr>
          </a:p>
        </p:txBody>
      </p:sp>
      <p:sp>
        <p:nvSpPr>
          <p:cNvPr id="888" name="CustomShape 5"/>
          <p:cNvSpPr/>
          <p:nvPr/>
        </p:nvSpPr>
        <p:spPr>
          <a:xfrm>
            <a:off x="479520" y="1648800"/>
            <a:ext cx="648576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Corrélations entre les réponses des question 6 et 7 : Interprétation</a:t>
            </a:r>
            <a:endParaRPr lang="fr-FR" sz="1800" spc="-1" strike="noStrike">
              <a:solidFill>
                <a:srgbClr val="000000"/>
              </a:solidFill>
              <a:uFill>
                <a:solidFill>
                  <a:srgbClr val="ffffff"/>
                </a:solidFill>
              </a:uFill>
              <a:latin typeface="Arial"/>
            </a:endParaRPr>
          </a:p>
        </p:txBody>
      </p:sp>
      <p:sp>
        <p:nvSpPr>
          <p:cNvPr id="889" name="CustomShape 6"/>
          <p:cNvSpPr/>
          <p:nvPr/>
        </p:nvSpPr>
        <p:spPr>
          <a:xfrm>
            <a:off x="457200" y="93204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Et Q7) Avez-vous été témoins de discrimination ?</a:t>
            </a:r>
            <a:endParaRPr lang="fr-FR" sz="4600" spc="-1" strike="noStrike">
              <a:solidFill>
                <a:srgbClr val="000000"/>
              </a:solidFill>
              <a:uFill>
                <a:solidFill>
                  <a:srgbClr val="ffffff"/>
                </a:solidFill>
              </a:uFill>
              <a:latin typeface="Arial"/>
            </a:endParaRPr>
          </a:p>
        </p:txBody>
      </p:sp>
    </p:spTree>
  </p:cSld>
</p:sld>
</file>

<file path=ppt/slides/slide103.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890" name="TextShape 1"/><p:cNvSpPr txBox="1"/><p:nvPr/></p:nvSpPr><p:spPr><a:xfrm rot="16200000"><a:off x="7587000" y="4048920"/><a:ext cx="2367000" cy="365400"/></a:xfrm><a:prstGeom prst="rect"><a:avLst/></a:prstGeom><a:noFill/><a:ln><a:noFill/></a:ln></p:spPr><p:txBody><a:bodyPr anchor="ctr"></a:bodyPr><a:p><a:pPr algn="r"><a:lnSpc><a:spcPct val="100000"/></a:lnSpc></a:pPr><a:r><a:rPr lang="fr-FR" sz="1200" spc="-1" strike="noStrike"><a:solidFill><a:srgbClr val="dfdcb7"/></a:solidFill><a:uFill><a:solidFill><a:srgbClr val="ffffff"/></a:solidFill></a:uFill><a:latin typeface="Calibri"/></a:rPr><a:t>Analyse</a:t></a:r><a:endParaRPr lang="fr-FR" sz="1400" spc="-1" strike="noStrike"><a:solidFill><a:srgbClr val="000000"/></a:solidFill><a:uFill><a:solidFill><a:srgbClr val="ffffff"/></a:solidFill></a:uFill><a:latin typeface="Times New Roman"/></a:endParaRPr></a:p><a:p><a:pPr algn="r"><a:lnSpc><a:spcPct val="100000"/></a:lnSpc></a:pPr><a:endParaRPr lang="fr-FR" sz="1400" spc="-1" strike="noStrike"><a:solidFill><a:srgbClr val="000000"/></a:solidFill><a:uFill><a:solidFill><a:srgbClr val="ffffff"/></a:solidFill></a:uFill><a:latin typeface="Times New Roman"/></a:endParaRPr></a:p></p:txBody></p:sp><p:sp><p:nvSpPr><p:cNvPr id="891" name="TextShape 2"/><p:cNvSpPr txBox="1"/><p:nvPr/></p:nvSpPr><p:spPr><a:xfrm><a:off x="8531640" y="5649120"/><a:ext cx="548280" cy="396000"/></a:xfrm><a:prstGeom prst="rect"><a:avLst/></a:prstGeom><a:noFill/><a:ln><a:noFill/></a:ln></p:spPr><p:txBody><a:bodyPr lIns="0" rIns="0" tIns="0" bIns="0" anchor="ctr"></a:bodyPr><a:p><a:pPr algn="ctr"><a:lnSpc><a:spcPct val="100000"/></a:lnSpc></a:pPr><a:fld id="{B18DC530-79E0-4B1B-B74F-03B1ED1CC5BF}" type="slidenum"><a:rPr lang="fr-FR" sz="1800" spc="-1" strike="noStrike"><a:solidFill><a:srgbClr val="ffffff"/></a:solidFill><a:uFill><a:solidFill><a:srgbClr val="ffffff"/></a:solidFill></a:uFill><a:latin typeface="Calibri"/></a:rPr><a:t>&lt;numéro&gt;</a:t></a:fld><a:endParaRPr lang="fr-FR" sz="1400" spc="-1" strike="noStrike"><a:solidFill><a:srgbClr val="000000"/></a:solidFill><a:uFill><a:solidFill><a:srgbClr val="ffffff"/></a:solidFill></a:uFill><a:latin typeface="Times New Roman"/></a:endParaRPr></a:p></p:txBody></p:sp><p:sp><p:nvSpPr><p:cNvPr id="892" name="CustomShape 3"></p:cNvPr><p:cNvSpPr/><p:nvPr/></p:nvSpPr><p:spPr><a:xfrm><a:off x="457200" y="274680"/><a:ext cx="7619760" cy="566640"/></a:xfrm><a:prstGeom prst="rect"><a:avLst></a:avLst></a:prstGeom><a:noFill/><a:ln><a:noFill/></a:ln></p:spPr><p:style><a:lnRef idx="0"/><a:fillRef idx="0"/><a:effectRef idx="0"/><a:fontRef idx="minor"/></p:style><p:txBody><a:bodyPr anchor="ctr"></a:bodyPr><a:p><a:pPr><a:lnSpc><a:spcPct val="100000"/></a:lnSpc></a:pPr><a:r><a:rPr lang="fr-FR" sz="3200" spc="-97" strike="noStrike"><a:solidFill><a:srgbClr val="675e47"/></a:solidFill><a:uFill><a:solidFill><a:srgbClr val="ffffff"/></a:solidFill></a:uFill><a:latin typeface="Cambria"/></a:rPr><a:t>Analyse des corrélations – PARTIE 2</a:t></a:r><a:endParaRPr lang="fr-FR" sz="4600" spc="-1" strike="noStrike"><a:solidFill><a:srgbClr val="000000"/></a:solidFill><a:uFill><a:solidFill><a:srgbClr val="ffffff"/></a:solidFill></a:uFill><a:latin typeface="Arial"/></a:endParaRPr></a:p></p:txBody></p:sp><p:sp><p:nvSpPr><p:cNvPr id="893" name="CustomShape 4"></p:cNvPr><p:cNvSpPr/><p:nvPr/></p:nvSpPr><p:spPr><a:xfrm><a:off x="442440" y="2560320"/><a:ext cx="7495560" cy="1461960"/></a:xfrm><a:prstGeom prst="rect"><a:avLst></a:avLst></a:prstGeom><a:noFill/><a:ln><a:noFill/></a:ln></p:spPr><p:style><a:lnRef idx="0"/><a:fillRef idx="0"/><a:effectRef idx="0"/><a:fontRef idx="minor"/></p:style><p:txBody><a:bodyPr lIns="90000" rIns="90000" tIns="45000" bIns="45000"></a:bodyPr><a:p><a:pPr algn="just"><a:lnSpc><a:spcPct val="100000"/></a:lnSpc></a:pPr><a:r><a:rPr lang="fr-FR" sz="1800" spc="-1" strike="noStrike" u="sng"><a:solidFill><a:srgbClr val="2f2b20"/></a:solidFill><a:uFill><a:solidFill><a:srgbClr val="ffffff"/></a:solidFill></a:uFill><a:latin typeface="Calibri"/></a:rPr><a:t>• </a:t></a:r><a:r><a:rPr lang="fr-FR" sz="1800" spc="-1" strike="noStrike" u="sng"><a:solidFill><a:srgbClr val="2f2b20"/></a:solidFill><a:uFill><a:solidFill><a:srgbClr val="ffffff"/></a:solidFill></a:uFill><a:latin typeface="Calibri"/></a:rPr><a:t>Approche statistique simple :</a:t></a:r><a:endParaRPr lang="fr-FR" sz="1800" spc="-1" strike="noStrike"><a:solidFill><a:srgbClr val="000000"/></a:solidFill><a:uFill><a:solidFill><a:srgbClr val="ffffff"/></a:solidFill></a:uFill><a:latin typeface="Arial"/></a:endParaRPr></a:p><a:p><a:pPr algn="just"><a:lnSpc><a:spcPct val="100000"/></a:lnSpc></a:pPr><a:r><a:rPr lang="fr-FR" sz="1800" spc="-1" strike="noStrike"><a:solidFill><a:srgbClr val="2f2b20"/></a:solidFill><a:uFill><a:solidFill><a:srgbClr val="ffffff"/></a:solidFill></a:uFill><a:latin typeface="Calibri"/></a:rPr><a:t>53% des personnes ayant été victimes de discriminations se disent prêtent à s’engager dans des actions de prévention au sein du ministère. (322/607)</a:t></a:r><a:endParaRPr lang="fr-FR" sz="1800" spc="-1" strike="noStrike"><a:solidFill><a:srgbClr val="000000"/></a:solidFill><a:uFill><a:solidFill><a:srgbClr val="ffffff"/></a:solidFill></a:uFill><a:latin typeface="Arial"/></a:endParaRPr></a:p><a:p><a:pPr algn="just"><a:lnSpc><a:spcPct val="100000"/></a:lnSpc></a:pPr><a:endParaRPr lang="fr-FR" sz="1800" spc="-1" strike="noStrike"><a:solidFill><a:srgbClr val="000000"/></a:solidFill><a:uFill><a:solidFill><a:srgbClr val="ffffff"/></a:solidFill></a:uFill><a:latin typeface="Arial"/></a:endParaRPr></a:p><a:p><a:pPr algn="just"><a:lnSpc><a:spcPct val="100000"/></a:lnSpc></a:pPr><a:r><a:rPr lang="fr-FR" sz="1800" spc="-1" strike="noStrike" u="sng"><a:solidFill><a:srgbClr val="2f2b20"/></a:solidFill><a:uFill><a:solidFill><a:srgbClr val="ffffff"/></a:solidFill></a:uFill><a:latin typeface="Calibri"/></a:rPr><a:t>• </a:t></a:r><a:r><a:rPr lang="fr-FR" sz="1800" spc="-1" strike="noStrike" u="sng"><a:solidFill><a:srgbClr val="2f2b20"/></a:solidFill><a:uFill><a:solidFill><a:srgbClr val="ffffff"/></a:solidFill></a:uFill><a:latin typeface="Calibri"/></a:rPr><a:t>Test du Chi-2 :</a:t></a:r><a:endParaRPr lang="fr-FR" sz="1800" spc="-1" strike="noStrike"><a:solidFill><a:srgbClr val="000000"/></a:solidFill><a:uFill><a:solidFill><a:srgbClr val="ffffff"/></a:solidFill></a:uFill><a:latin typeface="Arial"/></a:endParaRPr></a:p></p:txBody></p:sp><p:sp><p:nvSpPr><p:cNvPr id="894" name="CustomShape 5"></p:cNvPr><p:cNvSpPr/><p:nvPr/></p:nvSpPr><p:spPr><a:xfrm><a:off x="486720" y="2011320"/><a:ext cx="6068160" cy="364680"/></a:xfrm><a:prstGeom prst="rect"><a:avLst></a:avLst></a:prstGeom><a:noFill/><a:ln><a:noFill/></a:ln></p:spPr><p:style><a:lnRef idx="0"/><a:fillRef idx="0"/><a:effectRef idx="0"/><a:fontRef idx="minor"/></p:style><p:txBody><a:bodyPr wrap="none" lIns="90000" rIns="90000" tIns="45000" bIns="45000"></a:bodyPr><a:p><a:pPr><a:lnSpc><a:spcPct val="100000"/></a:lnSpc></a:pPr><a:r><a:rPr b="1" lang="fr-FR" sz="1800" spc="-1" strike="noStrike" u="sng"><a:solidFill><a:srgbClr val="2f2b20"/></a:solidFill><a:uFill><a:solidFill><a:srgbClr val="ffffff"/></a:solidFill></a:uFill><a:latin typeface="Calibri"/></a:rPr><a:t>Calcul des corrélations entre les réponses des question 6 et 13</a:t></a:r><a:endParaRPr lang="fr-FR" sz="1800" spc="-1" strike="noStrike"><a:solidFill><a:srgbClr val="000000"/></a:solidFill><a:uFill><a:solidFill><a:srgbClr val="ffffff"/></a:solidFill></a:uFill><a:latin typeface="Arial"/></a:endParaRPr></a:p></p:txBody></p:sp><p:sp><p:nvSpPr><p:cNvPr id="895" name="CustomShape 6"></p:cNvPr><p:cNvSpPr/><p:nvPr/></p:nvSpPr><p:spPr><a:xfrm><a:off x="457200" y="932040"/><a:ext cx="7619760" cy="912240"/></a:xfrm><a:prstGeom prst="rect"><a:avLst></a:avLst></a:prstGeom><a:noFill/><a:ln><a:noFill/></a:ln></p:spPr><p:style><a:lnRef idx="0"/><a:fillRef idx="0"/><a:effectRef idx="0"/><a:fontRef idx="minor"/></p:style><p:txBody><a:bodyPr anchor="ctr"></a:bodyPr><a:p><a:pPr algn="just"><a:lnSpc><a:spcPct val="100000"/></a:lnSpc></a:pPr><a:r><a:rPr lang="fr-FR" sz="1800" spc="-97" strike="noStrike"><a:solidFill><a:srgbClr val="a9a57c"/></a:solidFill><a:uFill><a:solidFill><a:srgbClr val="ffffff"/></a:solidFill></a:uFill><a:latin typeface="Cambria"/></a:rPr><a:t>Q6) Avez-vous vécu une discrimination au sein du ministère de la Culture et de la Communication ?  Et Q13) Seriez-vous prêt.e à vous engager personnellement dans une action de prévention des discriminations ou de promotion de la diversité </a:t></a:r><a:endParaRPr lang="fr-FR" sz="4600" spc="-1" strike="noStrike"><a:solidFill><a:srgbClr val="000000"/></a:solidFill><a:uFill><a:solidFill><a:srgbClr val="ffffff"/></a:solidFill></a:uFill><a:latin typeface="Arial"/></a:endParaRPr></a:p></p:txBody></p:sp><p:graphicFrame><p:nvGraphicFramePr><p:cNvPr id="896" name="Table 7"/><p:cNvGraphicFramePr/><p:nvPr/></p:nvGraphicFramePr><p:xfrm><a:off x="560880" y="4380480"/><a:ext cx="3154320" cy="1634040"/></p:xfrm><a:graphic><a:graphicData uri="http://schemas.openxmlformats.org/drawingml/2006/table"><a:tbl><a:tblPr/><a:tblGrid><a:gridCol w="738720"/><a:gridCol w="632520"/><a:gridCol w="560520"/><a:gridCol w="599760"/><a:gridCol w="622800"/></a:tblGrid><a:tr h="291240"><a:tc gridSpan="2" rowSpan="2"><a:tcPr marL="91440" marR="91440"><a:lnL w="12240"><a:solidFill><a:srgbClr val="ffffff"/></a:solidFill></a:lnL><a:lnR w="12240"><a:solidFill><a:srgbClr val="ffffff"/></a:solidFill></a:lnR><a:lnT w="12240"><a:solidFill><a:srgbClr val="ffffff"/></a:solidFill></a:lnT><a:lnB w="38160"><a:solidFill><a:srgbClr val="ffffff"/></a:solidFill></a:lnB><a:solidFill><a:srgbClr val="ffffff"/></a:solidFill></a:tcPr></a:tc><a:tc hMerge="1" rowSpan="1"><a:tcPr><a:solidFill><a:srgbClr val="729fcf"/></a:solidFill></a:tcPr></a:tc><a:tc gridSpan="3"><a:txBody><a:bodyPr></a:bodyPr><a:p><a:pPr algn="ctr"><a:lnSpc><a:spcPct val="100000"/></a:lnSpc></a:pPr><a:r><a:rPr lang="fr-FR" sz="1100" spc="-1" strike="noStrike"><a:solidFill><a:srgbClr val="ffffff"/></a:solidFill><a:uFill><a:solidFill><a:srgbClr val="ffffff"/></a:solidFill></a:uFill><a:latin typeface="Calibri"/></a:rPr><a:t>Réponses Q13</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38160"><a:solidFill><a:srgbClr val="ffffff"/></a:solidFill></a:lnB><a:solidFill><a:srgbClr val="a9a57c"/></a:solidFill></a:tcPr></a:tc><a:tcPr><a:solidFill><a:srgbClr val="729fcf"/></a:solidFill></a:tcPr></a:tc><a:tcPr><a:solidFill><a:srgbClr val="729fcf"/></a:solidFill></a:tcPr></a:tc></a:tr><a:tr h="457560"><a:tc vMerge="1" gridSpan="1"><a:tcPr><a:solidFill><a:srgbClr val="729fcf"/></a:solidFill></a:tcPr></a:tc><a:tc vMerge="1" hMerge="1"><a:tcPr><a:solidFill><a:srgbClr val="729fcf"/></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e1e0d7"/></a:solidFill></a:tcPr></a:tc></a:tr><a:tr h="291240"><a:tc rowSpan="3"><a:txBody><a:bodyPr></a:bodyPr><a:p><a:pPr algn="ctr"><a:lnSpc><a:spcPct val="100000"/></a:lnSpc></a:pPr><a:r><a:rPr lang="fr-FR" sz="1100" spc="-1" strike="noStrike"><a:solidFill><a:srgbClr val="ffffff"/></a:solidFill><a:uFill><a:solidFill><a:srgbClr val="ffffff"/></a:solidFill></a:uFill><a:latin typeface="Calibri"/></a:rPr><a:t>Réponses Q6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a9a57c"/></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322</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285</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607</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f0f0ec"/></a:solidFill></a:tcPr></a:tc></a:tr><a:tr h="308880"><a:tcPr><a:solidFill><a:srgbClr val="729fcf"/></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289</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329</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000000"/></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618</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000000"/></a:solidFill></a:lnB><a:solidFill><a:srgbClr val="e1e0d7"/></a:solidFill></a:tcPr></a:tc></a:tr><a:tr h="285120"><a:tcPr><a:solidFill><a:srgbClr val="729fcf"/></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611</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614</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000000"/></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1225</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000000"/></a:solidFill></a:lnT><a:lnB w="12240"><a:solidFill><a:srgbClr val="ffffff"/></a:solidFill></a:lnB><a:solidFill><a:srgbClr val="f0f0ec"/></a:solidFill></a:tcPr></a:tc></a:tr></a:tbl></a:graphicData></a:graphic></p:graphicFrame><p:sp><p:nvSpPr><p:cNvPr id="897" name="CustomShape 8"></p:cNvPr><p:cNvSpPr/><p:nvPr/></p:nvSpPr><p:spPr><a:xfrm><a:off x="4188240" y="4350960"/><a:ext cx="3797640" cy="1736280"/></a:xfrm><a:prstGeom prst="rect"><a:avLst></a:avLst></a:prstGeom><a:noFill/><a:ln><a:noFill/></a:ln></p:spPr><p:style><a:lnRef idx="0"/><a:fillRef idx="0"/><a:effectRef idx="0"/><a:fontRef idx="minor"/></p:style><p:txBody><a:bodyPr lIns="90000" rIns="90000" tIns="45000" bIns="45000"></a:bodyPr><a:p><a:pPr algn="just"><a:lnSpc><a:spcPct val="100000"/></a:lnSpc></a:pPr><a:r><a:rPr lang="fr-FR" sz="1800" spc="-1" strike="noStrike"><a:solidFill><a:srgbClr val="2f2b20"/></a:solidFill><a:uFill><a:solidFill><a:srgbClr val="ffffff"/></a:solidFill></a:uFill><a:latin typeface="Calibri"/></a:rPr><a:t>La statistique du test (corrélation) est </a:t></a:r><a:r><a:rPr b="1" lang="fr-FR" sz="1800" spc="-1" strike="noStrike"><a:solidFill><a:srgbClr val="2f2b20"/></a:solidFill><a:uFill><a:solidFill><a:srgbClr val="ffffff"/></a:solidFill></a:uFill><a:latin typeface="Calibri"/></a:rPr><a:t>4,83.</a:t></a:r><a:endParaRPr lang="fr-FR" sz="1800" spc="-1" strike="noStrike"><a:solidFill><a:srgbClr val="000000"/></a:solidFill><a:uFill><a:solidFill><a:srgbClr val="ffffff"/></a:solidFill></a:uFill><a:latin typeface="Arial"/></a:endParaRPr></a:p><a:p><a:pPr algn="just"><a:lnSpc><a:spcPct val="100000"/></a:lnSpc></a:pPr><a:endParaRPr lang="fr-FR" sz="1800" spc="-1" strike="noStrike"><a:solidFill><a:srgbClr val="000000"/></a:solidFill><a:uFill><a:solidFill><a:srgbClr val="ffffff"/></a:solidFill></a:uFill><a:latin typeface="Arial"/></a:endParaRPr></a:p><a:p><a:pPr algn="just"><a:lnSpc><a:spcPct val="100000"/></a:lnSpc></a:pPr><a:r><a:rPr lang="fr-FR" sz="1800" spc="-1" strike="noStrike"><a:solidFill><a:srgbClr val="2f2b20"/></a:solidFill><a:uFill><a:solidFill><a:srgbClr val="ffffff"/></a:solidFill></a:uFill><a:latin typeface="Calibri"/></a:rPr><a:t>Elle est moins importante que précédemment, mais nous avons toujours 4,83 &gt; 1.</a:t></a:r><a:endParaRPr lang="fr-FR" sz="1800" spc="-1" strike="noStrike"><a:solidFill><a:srgbClr val="000000"/></a:solidFill><a:uFill><a:solidFill><a:srgbClr val="ffffff"/></a:solidFill></a:uFill><a:latin typeface="Arial"/></a:endParaRPr></a:p></p:txBody></p:sp></p:spTree></p:cSld></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9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00FAC3BE-E0F5-4467-80E3-200091148BFD}"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900"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901" name="CustomShape 4"/>
          <p:cNvSpPr/>
          <p:nvPr/>
        </p:nvSpPr>
        <p:spPr>
          <a:xfrm>
            <a:off x="442440" y="2560320"/>
            <a:ext cx="7495560" cy="28335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Même si le lien entre les réponses à la question 6 et 13 est moins fort que celui entre les réponses des questions 6 et 7, il existe bel et bien.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avons une corrélation positive entre personnes ayant vécu une discrimination et personnes souhaitant s’engager dans des actions de prévention.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Ce résultat ne constitue pas une surprise car le vécu d’une discrimination peut pousser un agent à vouloir en parler, à s’engager dans des campagnes de prévention et de sensibilisation pour partager son expérience.</a:t>
            </a:r>
            <a:endParaRPr lang="fr-FR" sz="1800" spc="-1" strike="noStrike">
              <a:solidFill>
                <a:srgbClr val="000000"/>
              </a:solidFill>
              <a:uFill>
                <a:solidFill>
                  <a:srgbClr val="ffffff"/>
                </a:solidFill>
              </a:uFill>
              <a:latin typeface="Arial"/>
            </a:endParaRPr>
          </a:p>
        </p:txBody>
      </p:sp>
      <p:sp>
        <p:nvSpPr>
          <p:cNvPr id="902" name="CustomShape 5"/>
          <p:cNvSpPr/>
          <p:nvPr/>
        </p:nvSpPr>
        <p:spPr>
          <a:xfrm>
            <a:off x="495000" y="2011320"/>
            <a:ext cx="66016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Corrélations entre les réponses des question 6 et 13 : Interprétation</a:t>
            </a:r>
            <a:endParaRPr lang="fr-FR" sz="1800" spc="-1" strike="noStrike">
              <a:solidFill>
                <a:srgbClr val="000000"/>
              </a:solidFill>
              <a:uFill>
                <a:solidFill>
                  <a:srgbClr val="ffffff"/>
                </a:solidFill>
              </a:uFill>
              <a:latin typeface="Arial"/>
            </a:endParaRPr>
          </a:p>
        </p:txBody>
      </p:sp>
      <p:sp>
        <p:nvSpPr>
          <p:cNvPr id="903" name="CustomShape 6"/>
          <p:cNvSpPr/>
          <p:nvPr/>
        </p:nvSpPr>
        <p:spPr>
          <a:xfrm>
            <a:off x="457200" y="932040"/>
            <a:ext cx="7619760" cy="912240"/>
          </a:xfrm>
          <a:prstGeom prst="rect">
            <a:avLst/>
          </a:prstGeom>
          <a:noFill/>
          <a:ln>
            <a:noFill/>
          </a:ln>
        </p:spPr>
        <p:style>
          <a:lnRef idx="0"/>
          <a:fillRef idx="0"/>
          <a:effectRef idx="0"/>
          <a:fontRef idx="minor"/>
        </p:style>
        <p:txBody>
          <a:bodyPr anchor="ctr"/>
          <a:p>
            <a:pPr algn="just">
              <a:lnSpc>
                <a:spcPct val="100000"/>
              </a:lnSpc>
            </a:pPr>
            <a:r>
              <a:rPr lang="fr-FR" sz="1800" spc="-97" strike="noStrike">
                <a:solidFill>
                  <a:srgbClr val="a9a57c"/>
                </a:solidFill>
                <a:uFill>
                  <a:solidFill>
                    <a:srgbClr val="ffffff"/>
                  </a:solidFill>
                </a:uFill>
                <a:latin typeface="Cambria"/>
              </a:rPr>
              <a:t>Q6) Avez-vous vécu une discrimination au sein du ministère de la Culture et de la Communication ?  Et Q13) Seriez-vous prêt.e à vous engager personnellement dans une action de prévention des discriminations ou de promotion de la diversité </a:t>
            </a:r>
            <a:endParaRPr lang="fr-FR" sz="4600" spc="-1" strike="noStrike">
              <a:solidFill>
                <a:srgbClr val="000000"/>
              </a:solidFill>
              <a:uFill>
                <a:solidFill>
                  <a:srgbClr val="ffffff"/>
                </a:solidFill>
              </a:uFill>
              <a:latin typeface="Arial"/>
            </a:endParaRPr>
          </a:p>
        </p:txBody>
      </p:sp>
    </p:spTree>
  </p:cSld>
</p:sld>
</file>

<file path=ppt/slides/slide105.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904" name="TextShape 1"/><p:cNvSpPr txBox="1"/><p:nvPr/></p:nvSpPr><p:spPr><a:xfrm rot="16200000"><a:off x="7587000" y="4048920"/><a:ext cx="2367000" cy="365400"/></a:xfrm><a:prstGeom prst="rect"><a:avLst/></a:prstGeom><a:noFill/><a:ln><a:noFill/></a:ln></p:spPr><p:txBody><a:bodyPr anchor="ctr"></a:bodyPr><a:p><a:pPr algn="r"><a:lnSpc><a:spcPct val="100000"/></a:lnSpc></a:pPr><a:r><a:rPr lang="fr-FR" sz="1200" spc="-1" strike="noStrike"><a:solidFill><a:srgbClr val="dfdcb7"/></a:solidFill><a:uFill><a:solidFill><a:srgbClr val="ffffff"/></a:solidFill></a:uFill><a:latin typeface="Calibri"/></a:rPr><a:t>Analyse</a:t></a:r><a:endParaRPr lang="fr-FR" sz="1400" spc="-1" strike="noStrike"><a:solidFill><a:srgbClr val="000000"/></a:solidFill><a:uFill><a:solidFill><a:srgbClr val="ffffff"/></a:solidFill></a:uFill><a:latin typeface="Times New Roman"/></a:endParaRPr></a:p><a:p><a:pPr algn="r"><a:lnSpc><a:spcPct val="100000"/></a:lnSpc></a:pPr><a:endParaRPr lang="fr-FR" sz="1400" spc="-1" strike="noStrike"><a:solidFill><a:srgbClr val="000000"/></a:solidFill><a:uFill><a:solidFill><a:srgbClr val="ffffff"/></a:solidFill></a:uFill><a:latin typeface="Times New Roman"/></a:endParaRPr></a:p></p:txBody></p:sp><p:sp><p:nvSpPr><p:cNvPr id="905" name="TextShape 2"/><p:cNvSpPr txBox="1"/><p:nvPr/></p:nvSpPr><p:spPr><a:xfrm><a:off x="8531640" y="5649120"/><a:ext cx="548280" cy="396000"/></a:xfrm><a:prstGeom prst="rect"><a:avLst/></a:prstGeom><a:noFill/><a:ln><a:noFill/></a:ln></p:spPr><p:txBody><a:bodyPr lIns="0" rIns="0" tIns="0" bIns="0" anchor="ctr"></a:bodyPr><a:p><a:pPr algn="ctr"><a:lnSpc><a:spcPct val="100000"/></a:lnSpc></a:pPr><a:fld id="{82E8CDD3-6F91-497B-A92F-BC03223A1AD1}" type="slidenum"><a:rPr lang="fr-FR" sz="1800" spc="-1" strike="noStrike"><a:solidFill><a:srgbClr val="ffffff"/></a:solidFill><a:uFill><a:solidFill><a:srgbClr val="ffffff"/></a:solidFill></a:uFill><a:latin typeface="Calibri"/></a:rPr><a:t>&lt;numéro&gt;</a:t></a:fld><a:endParaRPr lang="fr-FR" sz="1400" spc="-1" strike="noStrike"><a:solidFill><a:srgbClr val="000000"/></a:solidFill><a:uFill><a:solidFill><a:srgbClr val="ffffff"/></a:solidFill></a:uFill><a:latin typeface="Times New Roman"/></a:endParaRPr></a:p></p:txBody></p:sp><p:sp><p:nvSpPr><p:cNvPr id="906" name="CustomShape 3"></p:cNvPr><p:cNvSpPr/><p:nvPr/></p:nvSpPr><p:spPr><a:xfrm><a:off x="457200" y="274680"/><a:ext cx="7619760" cy="566640"/></a:xfrm><a:prstGeom prst="rect"><a:avLst></a:avLst></a:prstGeom><a:noFill/><a:ln><a:noFill/></a:ln></p:spPr><p:style><a:lnRef idx="0"/><a:fillRef idx="0"/><a:effectRef idx="0"/><a:fontRef idx="minor"/></p:style><p:txBody><a:bodyPr anchor="ctr"></a:bodyPr><a:p><a:pPr><a:lnSpc><a:spcPct val="100000"/></a:lnSpc></a:pPr><a:r><a:rPr lang="fr-FR" sz="3200" spc="-97" strike="noStrike"><a:solidFill><a:srgbClr val="675e47"/></a:solidFill><a:uFill><a:solidFill><a:srgbClr val="ffffff"/></a:solidFill></a:uFill><a:latin typeface="Cambria"/></a:rPr><a:t>Analyse des corrélations – PARTIE 2</a:t></a:r><a:endParaRPr lang="fr-FR" sz="4600" spc="-1" strike="noStrike"><a:solidFill><a:srgbClr val="000000"/></a:solidFill><a:uFill><a:solidFill><a:srgbClr val="ffffff"/></a:solidFill></a:uFill><a:latin typeface="Arial"/></a:endParaRPr></a:p></p:txBody></p:sp><p:sp><p:nvSpPr><p:cNvPr id="907" name="CustomShape 4"></p:cNvPr><p:cNvSpPr/><p:nvPr/></p:nvSpPr><p:spPr><a:xfrm><a:off x="442440" y="2560320"/><a:ext cx="7495560" cy="2010600"/></a:xfrm><a:prstGeom prst="rect"><a:avLst></a:avLst></a:prstGeom><a:noFill/><a:ln><a:noFill/></a:ln></p:spPr><p:style><a:lnRef idx="0"/><a:fillRef idx="0"/><a:effectRef idx="0"/><a:fontRef idx="minor"/></p:style><p:txBody><a:bodyPr lIns="90000" rIns="90000" tIns="45000" bIns="45000"></a:bodyPr><a:p><a:pPr algn="just"><a:lnSpc><a:spcPct val="100000"/></a:lnSpc></a:pPr><a:r><a:rPr lang="fr-FR" sz="1800" spc="-1" strike="noStrike" u="sng"><a:solidFill><a:srgbClr val="2f2b20"/></a:solidFill><a:uFill><a:solidFill><a:srgbClr val="ffffff"/></a:solidFill></a:uFill><a:latin typeface="Calibri"/></a:rPr><a:t>• </a:t></a:r><a:r><a:rPr lang="fr-FR" sz="1800" spc="-1" strike="noStrike" u="sng"><a:solidFill><a:srgbClr val="2f2b20"/></a:solidFill><a:uFill><a:solidFill><a:srgbClr val="ffffff"/></a:solidFill></a:uFill><a:latin typeface="Calibri"/></a:rPr><a:t>Approche statistique simple :</a:t></a:r><a:endParaRPr lang="fr-FR" sz="1800" spc="-1" strike="noStrike"><a:solidFill><a:srgbClr val="000000"/></a:solidFill><a:uFill><a:solidFill><a:srgbClr val="ffffff"/></a:solidFill></a:uFill><a:latin typeface="Arial"/></a:endParaRPr></a:p><a:p><a:pPr marL="285840" indent="-285480" algn="just"><a:lnSpc><a:spcPct val="100000"/></a:lnSpc><a:buClr><a:srgbClr val="2f2b20"/></a:buClr><a:buFont typeface="StarSymbol"/><a:buChar char="-"/></a:pPr><a:r><a:rPr lang="fr-FR" sz="1800" spc="-1" strike="noStrike"><a:solidFill><a:srgbClr val="2f2b20"/></a:solidFill><a:uFill><a:solidFill><a:srgbClr val="ffffff"/></a:solidFill></a:uFill><a:latin typeface="Calibri"/></a:rPr><a:t>52% des répondants n’ont vécu ni de discrimination sexiste, ni raciale.</a:t></a:r><a:endParaRPr lang="fr-FR" sz="1800" spc="-1" strike="noStrike"><a:solidFill><a:srgbClr val="000000"/></a:solidFill><a:uFill><a:solidFill><a:srgbClr val="ffffff"/></a:solidFill></a:uFill><a:latin typeface="Arial"/></a:endParaRPr></a:p><a:p><a:pPr marL="285840" indent="-285480" algn="just"><a:lnSpc><a:spcPct val="100000"/></a:lnSpc><a:buClr><a:srgbClr val="2f2b20"/></a:buClr><a:buFont typeface="StarSymbol"/><a:buChar char="-"/></a:pPr><a:r><a:rPr lang="fr-FR" sz="1800" spc="-1" strike="noStrike"><a:solidFill><a:srgbClr val="2f2b20"/></a:solidFill><a:uFill><a:solidFill><a:srgbClr val="ffffff"/></a:solidFill></a:uFill><a:latin typeface="Calibri"/></a:rPr><a:t>13% des personnes ayant vécu une discrimination sexiste ont aussi vécu une une discrimination raciale (5,3% de la population totale)</a:t></a:r><a:endParaRPr lang="fr-FR" sz="1800" spc="-1" strike="noStrike"><a:solidFill><a:srgbClr val="000000"/></a:solidFill><a:uFill><a:solidFill><a:srgbClr val="ffffff"/></a:solidFill></a:uFill><a:latin typeface="Arial"/></a:endParaRPr></a:p><a:p><a:pPr algn="just"><a:lnSpc><a:spcPct val="100000"/></a:lnSpc></a:pPr><a:endParaRPr lang="fr-FR" sz="1800" spc="-1" strike="noStrike"><a:solidFill><a:srgbClr val="000000"/></a:solidFill><a:uFill><a:solidFill><a:srgbClr val="ffffff"/></a:solidFill></a:uFill><a:latin typeface="Arial"/></a:endParaRPr></a:p><a:p><a:pPr algn="just"><a:lnSpc><a:spcPct val="100000"/></a:lnSpc></a:pPr><a:endParaRPr lang="fr-FR" sz="1800" spc="-1" strike="noStrike"><a:solidFill><a:srgbClr val="000000"/></a:solidFill><a:uFill><a:solidFill><a:srgbClr val="ffffff"/></a:solidFill></a:uFill><a:latin typeface="Arial"/></a:endParaRPr></a:p><a:p><a:pPr algn="just"><a:lnSpc><a:spcPct val="100000"/></a:lnSpc></a:pPr><a:r><a:rPr lang="fr-FR" sz="1800" spc="-1" strike="noStrike" u="sng"><a:solidFill><a:srgbClr val="2f2b20"/></a:solidFill><a:uFill><a:solidFill><a:srgbClr val="ffffff"/></a:solidFill></a:uFill><a:latin typeface="Calibri"/></a:rPr><a:t>• </a:t></a:r><a:r><a:rPr lang="fr-FR" sz="1800" spc="-1" strike="noStrike" u="sng"><a:solidFill><a:srgbClr val="2f2b20"/></a:solidFill><a:uFill><a:solidFill><a:srgbClr val="ffffff"/></a:solidFill></a:uFill><a:latin typeface="Calibri"/></a:rPr><a:t>Test du Chi-2 :</a:t></a:r><a:endParaRPr lang="fr-FR" sz="1800" spc="-1" strike="noStrike"><a:solidFill><a:srgbClr val="000000"/></a:solidFill><a:uFill><a:solidFill><a:srgbClr val="ffffff"/></a:solidFill></a:uFill><a:latin typeface="Arial"/></a:endParaRPr></a:p></p:txBody></p:sp><p:sp><p:nvSpPr><p:cNvPr id="908" name="CustomShape 5"></p:cNvPr><p:cNvSpPr/><p:nvPr/></p:nvSpPr><p:spPr><a:xfrm><a:off x="486720" y="2011320"/><a:ext cx="6068160" cy="364680"/></a:xfrm><a:prstGeom prst="rect"><a:avLst></a:avLst></a:prstGeom><a:noFill/><a:ln><a:noFill/></a:ln></p:spPr><p:style><a:lnRef idx="0"/><a:fillRef idx="0"/><a:effectRef idx="0"/><a:fontRef idx="minor"/></p:style><p:txBody><a:bodyPr wrap="none" lIns="90000" rIns="90000" tIns="45000" bIns="45000"></a:bodyPr><a:p><a:pPr><a:lnSpc><a:spcPct val="100000"/></a:lnSpc></a:pPr><a:r><a:rPr b="1" lang="fr-FR" sz="1800" spc="-1" strike="noStrike" u="sng"><a:solidFill><a:srgbClr val="2f2b20"/></a:solidFill><a:uFill><a:solidFill><a:srgbClr val="ffffff"/></a:solidFill></a:uFill><a:latin typeface="Calibri"/></a:rPr><a:t>Calcul des corrélations entre les réponses des question 8 et 10</a:t></a:r><a:endParaRPr lang="fr-FR" sz="1800" spc="-1" strike="noStrike"><a:solidFill><a:srgbClr val="000000"/></a:solidFill><a:uFill><a:solidFill><a:srgbClr val="ffffff"/></a:solidFill></a:uFill><a:latin typeface="Arial"/></a:endParaRPr></a:p></p:txBody></p:sp><p:sp><p:nvSpPr><p:cNvPr id="909" name="CustomShape 6"></p:cNvPr><p:cNvSpPr/><p:nvPr/></p:nvSpPr><p:spPr><a:xfrm><a:off x="457200" y="932040"/><a:ext cx="7619760" cy="912240"/></a:xfrm><a:prstGeom prst="rect"><a:avLst></a:avLst></a:prstGeom><a:noFill/><a:ln><a:noFill/></a:ln></p:spPr><p:style><a:lnRef idx="0"/><a:fillRef idx="0"/><a:effectRef idx="0"/><a:fontRef idx="minor"/></p:style><p:txBody><a:bodyPr anchor="ctr"></a:bodyPr><a:p><a:pPr algn="just"><a:lnSpc><a:spcPct val="100000"/></a:lnSpc></a:pPr><a:r><a:rPr lang="fr-FR" sz="1800" spc="-97" strike="noStrike"><a:solidFill><a:srgbClr val="a9a57c"/></a:solidFill><a:uFill><a:solidFill><a:srgbClr val="ffffff"/></a:solidFill></a:uFill><a:latin typeface="Cambria"/></a:rPr><a:t>Q8) Avez-vous subi des propos ou comportements sexistes au sein du ministère de la Culture et de la Communication ? Et Q10) Avez-vous subi des propos ou comportements racistes  ?</a:t></a:r><a:endParaRPr lang="fr-FR" sz="4600" spc="-1" strike="noStrike"><a:solidFill><a:srgbClr val="000000"/></a:solidFill><a:uFill><a:solidFill><a:srgbClr val="ffffff"/></a:solidFill></a:uFill><a:latin typeface="Arial"/></a:endParaRPr></a:p></p:txBody></p:sp><p:graphicFrame><p:nvGraphicFramePr><p:cNvPr id="910" name="Table 7"/><p:cNvGraphicFramePr/><p:nvPr/></p:nvGraphicFramePr><p:xfrm><a:off x="523440" y="4082040"/><a:ext cx="4186440" cy="2089800"/></p:xfrm><a:graphic><a:graphicData uri="http://schemas.openxmlformats.org/drawingml/2006/table"><a:tbl><a:tblPr/><a:tblGrid><a:gridCol w="1019160"/><a:gridCol w="873000"/><a:gridCol w="511560"/><a:gridCol w="651960"/><a:gridCol w="637560"/><a:gridCol w="493200"/></a:tblGrid><a:tr h="366120"><a:tc gridSpan="2" rowSpan="2"><a:tcPr marL="91440" marR="91440"><a:lnL w="12240"><a:solidFill><a:srgbClr val="ffffff"/></a:solidFill></a:lnL><a:lnR w="12240"><a:solidFill><a:srgbClr val="ffffff"/></a:solidFill></a:lnR><a:lnT w="12240"><a:solidFill><a:srgbClr val="ffffff"/></a:solidFill></a:lnT><a:lnB w="38160"><a:solidFill><a:srgbClr val="ffffff"/></a:solidFill></a:lnB><a:noFill/></a:tcPr></a:tc><a:tc hMerge="1" rowSpan="1"><a:tcPr><a:solidFill><a:srgbClr val="729fcf"/></a:solidFill></a:tcPr></a:tc><a:tc gridSpan="4"><a:txBody><a:bodyPr></a:bodyPr><a:p><a:pPr algn="ctr"><a:lnSpc><a:spcPct val="100000"/></a:lnSpc></a:pPr><a:r><a:rPr lang="fr-FR" sz="1100" spc="-1" strike="noStrike"><a:solidFill><a:srgbClr val="ffffff"/></a:solidFill><a:uFill><a:solidFill><a:srgbClr val="ffffff"/></a:solidFill></a:uFill><a:latin typeface="Calibri"/></a:rPr><a:t>Réponses Q10</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38160"><a:solidFill><a:srgbClr val="ffffff"/></a:solidFill></a:lnB><a:solidFill><a:srgbClr val="a9a57c"/></a:solidFill></a:tcPr></a:tc><a:tc hMerge="1"><a:tcPr><a:solidFill><a:srgbClr val="729fcf"/></a:solidFill></a:tcPr></a:tc><a:tcPr><a:solidFill><a:srgbClr val="729fcf"/></a:solidFill></a:tcPr></a:tc><a:tcPr><a:solidFill><a:srgbClr val="729fcf"/></a:solidFill></a:tcPr></a:tc></a:tr><a:tr h="457560"><a:tc vMerge="1" gridSpan="1"><a:tcPr><a:solidFill><a:srgbClr val="729fcf"/></a:solidFill></a:tcPr></a:tc><a:tc vMerge="1" hMerge="1"><a:tcPr><a:solidFill><a:srgbClr val="729fcf"/></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Je ne sais pas</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e1e0d7"/></a:solidFill></a:tcPr></a:tc></a:tr><a:tr h="304200"><a:tc rowSpan="4"><a:txBody><a:bodyPr></a:bodyPr><a:p><a:pPr algn="ctr"><a:lnSpc><a:spcPct val="100000"/></a:lnSpc></a:pPr><a:r><a:rPr lang="fr-FR" sz="1100" spc="-1" strike="noStrike"><a:solidFill><a:srgbClr val="ffffff"/></a:solidFill><a:uFill><a:solidFill><a:srgbClr val="ffffff"/></a:solidFill></a:uFill><a:latin typeface="Calibri"/></a:rPr><a:t>Réponses Q8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a9a57c"/></a:solidFill></a:tcPr></a:tc><a:tc><a:txBody><a:bodyPr></a:bodyPr><a:p><a:pPr><a:lnSpc><a:spcPct val="100000"/></a:lnSpc></a:pPr><a:r><a:rPr lang="fr-FR" sz="1100" spc="-1" strike="noStrike"><a:solidFill><a:srgbClr val="2f2b20"/></a:solidFill><a:uFill><a:solidFill><a:srgbClr val="ffffff"/></a:solidFill></a:uFill><a:latin typeface="Calibri"/></a:rPr><a:t>Oui</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65</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419</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10</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494</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f0f0ec"/></a:solidFill></a:tcPr></a:tc></a:tr><a:tr h="276120"><a:tc vMerge="1"><a:tcPr><a:solidFill><a:srgbClr val="729fcf"/></a:solidFill></a:tcPr></a:tc><a:tc><a:txBody><a:bodyPr></a:bodyPr><a:p><a:pPr><a:lnSpc><a:spcPct val="100000"/></a:lnSpc></a:pPr><a:r><a:rPr lang="fr-FR" sz="1100" spc="-1" strike="noStrike"><a:solidFill><a:srgbClr val="2f2b20"/></a:solidFill><a:uFill><a:solidFill><a:srgbClr val="ffffff"/></a:solidFill></a:uFill><a:latin typeface="Calibri"/></a:rPr><a:t>Non</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45</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645</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ffffff"/></a:solidFill></a:lnB><a:solidFill><a:srgbClr val="e1e0d7"/></a:solidFill></a:tcPr></a:tc><a:tc><a:txBody><a:bodyPr></a:bodyPr><a:p><a:pPr><a:lnSpc><a:spcPct val="100000"/></a:lnSpc></a:pPr><a:r><a:rPr lang="fr-FR" sz="1100" spc="-1" strike="noStrike"><a:solidFill><a:srgbClr val="2f2b20"/></a:solidFill><a:uFill><a:solidFill><a:srgbClr val="ffffff"/></a:solidFill></a:uFill><a:latin typeface="Calibri"/></a:rPr><a:t>11</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701</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ffffff"/></a:solidFill></a:lnB><a:solidFill><a:srgbClr val="e1e0d7"/></a:solidFill></a:tcPr></a:tc></a:tr><a:tr h="426600"><a:tcPr><a:solidFill><a:srgbClr val="729fcf"/></a:solidFill></a:tcPr></a:tc><a:tc><a:txBody><a:bodyPr></a:bodyPr><a:p><a:pPr><a:lnSpc><a:spcPct val="100000"/></a:lnSpc></a:pPr><a:r><a:rPr lang="fr-FR" sz="1100" spc="-1" strike="noStrike"><a:solidFill><a:srgbClr val="2f2b20"/></a:solidFill><a:uFill><a:solidFill><a:srgbClr val="ffffff"/></a:solidFill></a:uFill><a:latin typeface="Calibri"/></a:rPr><a:t>Je ne sais pas</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16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ffffff"/></a:solidFill></a:lnT><a:lnB w="12240"><a:solidFill><a:srgbClr val="000000"/></a:solidFill></a:lnB><a:solidFill><a:srgbClr val="f0f0ec"/></a:solidFill></a:tcPr></a:tc><a:tc><a:txBody><a:bodyPr></a:bodyPr><a:p><a:pPr><a:lnSpc><a:spcPct val="100000"/></a:lnSpc></a:pPr><a:r><a:rPr lang="fr-FR" sz="1100" spc="-1" strike="noStrike"><a:solidFill><a:srgbClr val="2f2b20"/></a:solidFill><a:uFill><a:solidFill><a:srgbClr val="ffffff"/></a:solidFill></a:uFill><a:latin typeface="Calibri"/></a:rPr><a:t>6</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ffffff"/></a:solidFill></a:lnT><a:lnB w="12240"><a:solidFill><a:srgbClr val="000000"/></a:solidFill></a:lnB><a:solidFill><a:srgbClr val="f0f0ec"/></a:solidFill></a:tcPr></a:tc><a:tc><a:txBody><a:bodyPr></a:bodyPr><a:p><a:pPr><a:lnSpc><a:spcPct val="100000"/></a:lnSpc></a:pPr><a:r><a:rPr b="1" lang="fr-FR" sz="1100" spc="-1" strike="noStrike"><a:solidFill><a:srgbClr val="2f2b20"/></a:solidFill><a:uFill><a:solidFill><a:srgbClr val="ffffff"/></a:solidFill></a:uFill><a:latin typeface="Calibri"/></a:rPr><a:t>30</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ffffff"/></a:solidFill></a:lnT><a:lnB w="12240"><a:solidFill><a:srgbClr val="000000"/></a:solidFill></a:lnB><a:solidFill><a:srgbClr val="f0f0ec"/></a:solidFill></a:tcPr></a:tc></a:tr><a:tr h="259200"><a:tcPr><a:solidFill><a:srgbClr val="729fcf"/></a:solidFill></a:tcPr></a:tc><a:tc><a:txBody><a:bodyPr></a:bodyPr><a:p><a:pPr><a:lnSpc><a:spcPct val="100000"/></a:lnSpc></a:pPr><a:r><a:rPr b="1" lang="fr-FR" sz="1100" spc="-1" strike="noStrike"><a:solidFill><a:srgbClr val="2f2b20"/></a:solidFill><a:uFill><a:solidFill><a:srgbClr val="ffffff"/></a:solidFill></a:uFill><a:latin typeface="Calibri"/></a:rPr><a:t>Total</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118</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1080</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ffffff"/></a:solidFill></a:lnR><a:lnT w="12240"><a:solidFill><a:srgbClr val="000000"/></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27</a:t></a:r><a:endParaRPr lang="fr-FR" sz="1800" spc="-1" strike="noStrike"><a:solidFill><a:srgbClr val="000000"/></a:solidFill><a:uFill><a:solidFill><a:srgbClr val="ffffff"/></a:solidFill></a:uFill><a:latin typeface="Arial"/></a:endParaRPr></a:p></a:txBody><a:tcPr marL="91440" marR="91440"><a:lnL w="12240"><a:solidFill><a:srgbClr val="ffffff"/></a:solidFill></a:lnL><a:lnR w="12240"><a:solidFill><a:srgbClr val="000000"/></a:solidFill></a:lnR><a:lnT w="12240"><a:solidFill><a:srgbClr val="000000"/></a:solidFill></a:lnT><a:lnB w="12240"><a:solidFill><a:srgbClr val="ffffff"/></a:solidFill></a:lnB><a:solidFill><a:srgbClr val="e1e0d7"/></a:solidFill></a:tcPr></a:tc><a:tc><a:txBody><a:bodyPr></a:bodyPr><a:p><a:pPr><a:lnSpc><a:spcPct val="100000"/></a:lnSpc></a:pPr><a:r><a:rPr b="1" lang="fr-FR" sz="1100" spc="-1" strike="noStrike"><a:solidFill><a:srgbClr val="2f2b20"/></a:solidFill><a:uFill><a:solidFill><a:srgbClr val="ffffff"/></a:solidFill></a:uFill><a:latin typeface="Calibri"/></a:rPr><a:t>1225</a:t></a:r><a:endParaRPr lang="fr-FR" sz="1800" spc="-1" strike="noStrike"><a:solidFill><a:srgbClr val="000000"/></a:solidFill><a:uFill><a:solidFill><a:srgbClr val="ffffff"/></a:solidFill></a:uFill><a:latin typeface="Arial"/></a:endParaRPr></a:p></a:txBody><a:tcPr marL="91440" marR="91440"><a:lnL w="12240"><a:solidFill><a:srgbClr val="000000"/></a:solidFill></a:lnL><a:lnR w="12240"><a:solidFill><a:srgbClr val="000000"/></a:solidFill></a:lnR><a:lnT w="12240"><a:solidFill><a:srgbClr val="000000"/></a:solidFill></a:lnT><a:lnB w="12240"><a:solidFill><a:srgbClr val="ffffff"/></a:solidFill></a:lnB><a:solidFill><a:srgbClr val="e1e0d7"/></a:solidFill></a:tcPr></a:tc></a:tr></a:tbl></a:graphicData></a:graphic></p:graphicFrame><p:sp><p:nvSpPr><p:cNvPr id="911" name="CustomShape 8"></p:cNvPr><p:cNvSpPr/><p:nvPr/></p:nvSpPr><p:spPr><a:xfrm><a:off x="5139720" y="4889880"/><a:ext cx="2769480" cy="639000"/></a:xfrm><a:prstGeom prst="rect"><a:avLst></a:avLst></a:prstGeom><a:noFill/><a:ln><a:noFill/></a:ln></p:spPr><p:style><a:lnRef idx="0"/><a:fillRef idx="0"/><a:effectRef idx="0"/><a:fontRef idx="minor"/></p:style><p:txBody><a:bodyPr lIns="90000" rIns="90000" tIns="45000" bIns="45000"></a:bodyPr><a:p><a:pPr algn="just"><a:lnSpc><a:spcPct val="100000"/></a:lnSpc></a:pPr><a:r><a:rPr lang="fr-FR" sz="1800" spc="-1" strike="noStrike"><a:solidFill><a:srgbClr val="2f2b20"/></a:solidFill><a:uFill><a:solidFill><a:srgbClr val="ffffff"/></a:solidFill></a:uFill><a:latin typeface="Calibri"/></a:rPr><a:t>La statistique du test (corrélation) est </a:t></a:r><a:r><a:rPr b="1" lang="fr-FR" sz="1800" spc="-1" strike="noStrike"><a:solidFill><a:srgbClr val="2f2b20"/></a:solidFill><a:uFill><a:solidFill><a:srgbClr val="ffffff"/></a:solidFill></a:uFill><a:latin typeface="Calibri"/></a:rPr><a:t>73,3.</a:t></a:r><a:endParaRPr lang="fr-FR" sz="1800" spc="-1" strike="noStrike"><a:solidFill><a:srgbClr val="000000"/></a:solidFill><a:uFill><a:solidFill><a:srgbClr val="ffffff"/></a:solidFill></a:uFill><a:latin typeface="Arial"/></a:endParaRPr></a:p></p:txBody></p:sp></p:spTree></p:cSld></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2"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91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3B3D414-07BF-4C45-929C-C43DE903F39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914"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915" name="CustomShape 4"/>
          <p:cNvSpPr/>
          <p:nvPr/>
        </p:nvSpPr>
        <p:spPr>
          <a:xfrm>
            <a:off x="442440" y="2560320"/>
            <a:ext cx="7495560" cy="22849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peut apparaître surprenant d’obtenir ici une corrélation entre deux phénomènes qui sont a priori totalement différent: d’une part les discriminations racistes et d’autre part les discriminations raciales.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Il faut en faire attention à l’interprétation du test du Chi-2 : </a:t>
            </a:r>
            <a:r>
              <a:rPr b="1" lang="fr-FR" sz="1800" spc="-1" strike="noStrike">
                <a:solidFill>
                  <a:srgbClr val="2f2b20"/>
                </a:solidFill>
                <a:uFill>
                  <a:solidFill>
                    <a:srgbClr val="ffffff"/>
                  </a:solidFill>
                </a:uFill>
                <a:latin typeface="Calibri"/>
              </a:rPr>
              <a:t>la corrélation est ici négative</a:t>
            </a:r>
            <a:r>
              <a:rPr lang="fr-FR" sz="1800" spc="-1" strike="noStrike">
                <a:solidFill>
                  <a:srgbClr val="2f2b20"/>
                </a:solidFill>
                <a:uFill>
                  <a:solidFill>
                    <a:srgbClr val="ffffff"/>
                  </a:solidFill>
                </a:uFill>
                <a:latin typeface="Calibri"/>
              </a:rPr>
              <a:t>. Il y a bel et bien un lien entre les réponses aux deux questions, mais il témoigne ici du fait qu’il est moins probable qu’une personne ayant vécu un type de discrimination soit aussi victime du deuxième type.</a:t>
            </a:r>
            <a:endParaRPr lang="fr-FR" sz="1800" spc="-1" strike="noStrike">
              <a:solidFill>
                <a:srgbClr val="000000"/>
              </a:solidFill>
              <a:uFill>
                <a:solidFill>
                  <a:srgbClr val="ffffff"/>
                </a:solidFill>
              </a:uFill>
              <a:latin typeface="Arial"/>
            </a:endParaRPr>
          </a:p>
        </p:txBody>
      </p:sp>
      <p:sp>
        <p:nvSpPr>
          <p:cNvPr id="916" name="CustomShape 5"/>
          <p:cNvSpPr/>
          <p:nvPr/>
        </p:nvSpPr>
        <p:spPr>
          <a:xfrm>
            <a:off x="495000" y="2011320"/>
            <a:ext cx="66016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Corrélations entre les réponses des question 8 et 10 : Interprétation</a:t>
            </a:r>
            <a:endParaRPr lang="fr-FR" sz="1800" spc="-1" strike="noStrike">
              <a:solidFill>
                <a:srgbClr val="000000"/>
              </a:solidFill>
              <a:uFill>
                <a:solidFill>
                  <a:srgbClr val="ffffff"/>
                </a:solidFill>
              </a:uFill>
              <a:latin typeface="Arial"/>
            </a:endParaRPr>
          </a:p>
        </p:txBody>
      </p:sp>
      <p:sp>
        <p:nvSpPr>
          <p:cNvPr id="917" name="CustomShape 6"/>
          <p:cNvSpPr/>
          <p:nvPr/>
        </p:nvSpPr>
        <p:spPr>
          <a:xfrm>
            <a:off x="457200" y="932040"/>
            <a:ext cx="7619760" cy="912240"/>
          </a:xfrm>
          <a:prstGeom prst="rect">
            <a:avLst/>
          </a:prstGeom>
          <a:noFill/>
          <a:ln>
            <a:noFill/>
          </a:ln>
        </p:spPr>
        <p:style>
          <a:lnRef idx="0"/>
          <a:fillRef idx="0"/>
          <a:effectRef idx="0"/>
          <a:fontRef idx="minor"/>
        </p:style>
        <p:txBody>
          <a:bodyPr anchor="ctr"/>
          <a:p>
            <a:pPr algn="just">
              <a:lnSpc>
                <a:spcPct val="100000"/>
              </a:lnSpc>
            </a:pPr>
            <a:r>
              <a:rPr lang="fr-FR" sz="1800" spc="-97" strike="noStrike">
                <a:solidFill>
                  <a:srgbClr val="a9a57c"/>
                </a:solidFill>
                <a:uFill>
                  <a:solidFill>
                    <a:srgbClr val="ffffff"/>
                  </a:solidFill>
                </a:uFill>
                <a:latin typeface="Cambria"/>
              </a:rPr>
              <a:t>Q8) Avez-vous subi des propos ou comportements sexistes au sein du ministère de la Culture et de la Communication ? Et Q10) Avez-vous subi des propos ou comportements racistes  ?</a:t>
            </a:r>
            <a:endParaRPr lang="fr-FR" sz="46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351360" y="1494360"/>
            <a:ext cx="7391520" cy="4800240"/>
          </a:xfrm>
          <a:prstGeom prst="rect">
            <a:avLst/>
          </a:prstGeom>
          <a:noFill/>
          <a:ln>
            <a:noFill/>
          </a:ln>
        </p:spPr>
        <p:txBody>
          <a:bodyPr/>
          <a:p>
            <a:pPr marL="114480" algn="just">
              <a:lnSpc>
                <a:spcPct val="100000"/>
              </a:lnSpc>
            </a:pPr>
            <a:r>
              <a:rPr lang="en-US" sz="2200" spc="-1" strike="noStrike" u="sng">
                <a:solidFill>
                  <a:srgbClr val="2f2b20"/>
                </a:solidFill>
                <a:uFill>
                  <a:solidFill>
                    <a:srgbClr val="ffffff"/>
                  </a:solidFill>
                </a:uFill>
                <a:latin typeface="Calibri"/>
              </a:rPr>
              <a:t>Avertissement n°2:</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Comme le montre le tableau de la diapositive n°7, au sein même d’une catégorie de population des sondés (catégories d’âge, d’établissements d’accueil…), il y a un déséquilibre au niveau des genres (masculin/féminin).</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La proportion de femmes étant plus importantes dans la plupart des catégories, il faudra bien faire attention à déterminer si les différentes tendance sont bien dûes aux critères tels que l’âge, la structure ou le type de travail, et non le sexe.</a:t>
            </a:r>
            <a:endParaRPr lang="en-US" sz="2200" spc="-1" strike="noStrike">
              <a:solidFill>
                <a:srgbClr val="2f2b20"/>
              </a:solidFill>
              <a:uFill>
                <a:solidFill>
                  <a:srgbClr val="ffffff"/>
                </a:solidFill>
              </a:uFill>
              <a:latin typeface="Calibri"/>
            </a:endParaRPr>
          </a:p>
        </p:txBody>
      </p:sp>
      <p:sp>
        <p:nvSpPr>
          <p:cNvPr id="174"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75"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616058B7-73CC-4C97-917F-2FF87383BF0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76" name="TextShape 4"/>
          <p:cNvSpPr txBox="1"/>
          <p:nvPr/>
        </p:nvSpPr>
        <p:spPr>
          <a:xfrm>
            <a:off x="457200" y="274680"/>
            <a:ext cx="7619760" cy="1142640"/>
          </a:xfrm>
          <a:prstGeom prst="rect">
            <a:avLst/>
          </a:prstGeom>
          <a:noFill/>
          <a:ln>
            <a:noFill/>
          </a:ln>
        </p:spPr>
        <p:txBody>
          <a:bodyPr anchor="ctr"/>
          <a:p>
            <a:pPr>
              <a:lnSpc>
                <a:spcPct val="100000"/>
              </a:lnSpc>
            </a:pPr>
            <a:r>
              <a:rPr lang="en-US" sz="4600" spc="-97" strike="noStrike">
                <a:solidFill>
                  <a:srgbClr val="675e47"/>
                </a:solidFill>
                <a:uFill>
                  <a:solidFill>
                    <a:srgbClr val="ffffff"/>
                  </a:solidFill>
                </a:uFill>
                <a:latin typeface="Cambria"/>
              </a:rPr>
              <a:t>Avertissements</a:t>
            </a:r>
            <a:endParaRPr lang="en-US" sz="1800" spc="-1" strike="noStrike">
              <a:solidFill>
                <a:srgbClr val="2f2b20"/>
              </a:solidFill>
              <a:uFill>
                <a:solidFill>
                  <a:srgbClr val="ffffff"/>
                </a:solidFill>
              </a:uFill>
              <a:latin typeface="Calibri"/>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351360" y="1493280"/>
            <a:ext cx="7391520" cy="4800240"/>
          </a:xfrm>
          <a:prstGeom prst="rect">
            <a:avLst/>
          </a:prstGeom>
          <a:noFill/>
          <a:ln>
            <a:noFill/>
          </a:ln>
        </p:spPr>
        <p:txBody>
          <a:bodyPr/>
          <a:p>
            <a:pPr marL="114480" algn="just">
              <a:lnSpc>
                <a:spcPct val="100000"/>
              </a:lnSpc>
            </a:pPr>
            <a:r>
              <a:rPr lang="en-US" sz="2200" spc="-1" strike="noStrike" u="sng">
                <a:solidFill>
                  <a:srgbClr val="2f2b20"/>
                </a:solidFill>
                <a:uFill>
                  <a:solidFill>
                    <a:srgbClr val="ffffff"/>
                  </a:solidFill>
                </a:uFill>
                <a:latin typeface="Calibri"/>
              </a:rPr>
              <a:t>Avertissement n°3:</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Les catégories de la population sondée étant nombreuses, elles ne sont pas toujours toutes considérées dans l’analyse de chaque question. </a:t>
            </a: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La majorité des résultats sont ici analysés selon l’axe homme/femme, l’axe de l’âge, et l’axe de la structure dans lesquels les agents travaillent.</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200" spc="-1" strike="noStrike">
                <a:solidFill>
                  <a:srgbClr val="2f2b20"/>
                </a:solidFill>
                <a:uFill>
                  <a:solidFill>
                    <a:srgbClr val="ffffff"/>
                  </a:solidFill>
                </a:uFill>
                <a:latin typeface="Calibri"/>
              </a:rPr>
              <a:t>Les résultats de toutes les catégories sont cependant disponibles dans leur intégralité dans le dossier des sorties graphiques, en annexe.</a:t>
            </a:r>
            <a:endParaRPr lang="en-US" sz="2200" spc="-1" strike="noStrike">
              <a:solidFill>
                <a:srgbClr val="2f2b20"/>
              </a:solidFill>
              <a:uFill>
                <a:solidFill>
                  <a:srgbClr val="ffffff"/>
                </a:solidFill>
              </a:uFill>
              <a:latin typeface="Calibri"/>
            </a:endParaRPr>
          </a:p>
        </p:txBody>
      </p:sp>
      <p:sp>
        <p:nvSpPr>
          <p:cNvPr id="178"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79"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E89B13E3-2077-4EEF-9669-1780CE822D8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80" name="TextShape 4"/>
          <p:cNvSpPr txBox="1"/>
          <p:nvPr/>
        </p:nvSpPr>
        <p:spPr>
          <a:xfrm>
            <a:off x="457200" y="274680"/>
            <a:ext cx="7619760" cy="1142640"/>
          </a:xfrm>
          <a:prstGeom prst="rect">
            <a:avLst/>
          </a:prstGeom>
          <a:noFill/>
          <a:ln>
            <a:noFill/>
          </a:ln>
        </p:spPr>
        <p:txBody>
          <a:bodyPr anchor="ctr"/>
          <a:p>
            <a:pPr>
              <a:lnSpc>
                <a:spcPct val="100000"/>
              </a:lnSpc>
            </a:pPr>
            <a:r>
              <a:rPr lang="en-US" sz="4600" spc="-97" strike="noStrike">
                <a:solidFill>
                  <a:srgbClr val="675e47"/>
                </a:solidFill>
                <a:uFill>
                  <a:solidFill>
                    <a:srgbClr val="ffffff"/>
                  </a:solidFill>
                </a:uFill>
                <a:latin typeface="Cambria"/>
              </a:rPr>
              <a:t>Avertissements</a:t>
            </a:r>
            <a:endParaRPr lang="en-US" sz="1800" spc="-1" strike="noStrike">
              <a:solidFill>
                <a:srgbClr val="2f2b20"/>
              </a:solidFill>
              <a:uFill>
                <a:solidFill>
                  <a:srgbClr val="ffffff"/>
                </a:solidFill>
              </a:u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411840" y="2141280"/>
            <a:ext cx="7619760" cy="2050560"/>
          </a:xfrm>
          <a:prstGeom prst="rect">
            <a:avLst/>
          </a:prstGeom>
          <a:noFill/>
          <a:ln>
            <a:noFill/>
          </a:ln>
        </p:spPr>
        <p:txBody>
          <a:bodyPr anchor="ctr"/>
          <a:p>
            <a:pPr algn="ctr">
              <a:lnSpc>
                <a:spcPct val="100000"/>
              </a:lnSpc>
            </a:pPr>
            <a:r>
              <a:rPr lang="en-US" sz="6000" spc="-97" strike="noStrike">
                <a:solidFill>
                  <a:srgbClr val="675e47"/>
                </a:solidFill>
                <a:uFill>
                  <a:solidFill>
                    <a:srgbClr val="ffffff"/>
                  </a:solidFill>
                </a:uFill>
                <a:latin typeface="Cambria"/>
              </a:rPr>
              <a:t>Analyse des résultats de l’enquête</a:t>
            </a:r>
            <a:endParaRPr lang="en-US" sz="1800" spc="-1" strike="noStrike">
              <a:solidFill>
                <a:srgbClr val="2f2b20"/>
              </a:solidFill>
              <a:uFill>
                <a:solidFill>
                  <a:srgbClr val="ffffff"/>
                </a:solidFill>
              </a:uFill>
              <a:latin typeface="Calibri"/>
            </a:endParaRPr>
          </a:p>
        </p:txBody>
      </p:sp>
      <p:sp>
        <p:nvSpPr>
          <p:cNvPr id="182"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183"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CB2667D8-8007-482A-BA1F-28B2295B9F2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2C4DBADA-EDA7-4242-923F-3A3D7D6E6F9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85"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a:t>
            </a:r>
            <a:endParaRPr lang="en-US" sz="1800" spc="-1" strike="noStrike">
              <a:solidFill>
                <a:srgbClr val="2f2b20"/>
              </a:solidFill>
              <a:uFill>
                <a:solidFill>
                  <a:srgbClr val="ffffff"/>
                </a:solidFill>
              </a:uFill>
              <a:latin typeface="Calibri"/>
            </a:endParaRPr>
          </a:p>
        </p:txBody>
      </p:sp>
      <p:sp>
        <p:nvSpPr>
          <p:cNvPr id="186" name="CustomShape 3"/>
          <p:cNvSpPr/>
          <p:nvPr/>
        </p:nvSpPr>
        <p:spPr>
          <a:xfrm>
            <a:off x="457200" y="825480"/>
            <a:ext cx="7619760" cy="566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Quels termes associez-vous spontanément à la discrimination (3 propositions possibles) ?</a:t>
            </a:r>
            <a:endParaRPr lang="fr-FR" sz="4600" spc="-1" strike="noStrike">
              <a:solidFill>
                <a:srgbClr val="000000"/>
              </a:solidFill>
              <a:uFill>
                <a:solidFill>
                  <a:srgbClr val="ffffff"/>
                </a:solidFill>
              </a:uFill>
              <a:latin typeface="Arial"/>
            </a:endParaRPr>
          </a:p>
        </p:txBody>
      </p:sp>
      <p:sp>
        <p:nvSpPr>
          <p:cNvPr id="187" name="CustomShape 4"/>
          <p:cNvSpPr/>
          <p:nvPr/>
        </p:nvSpPr>
        <p:spPr>
          <a:xfrm>
            <a:off x="520200" y="1438200"/>
            <a:ext cx="7374600" cy="266112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Cette question était facultative. L’agent avait le choix de proposer 0, 1, 2 ou 3 termes qu’il jugeait en lien avec la notion de « discrimination ». Voici un bref résumé des résultats obtenus:</a:t>
            </a:r>
            <a:endParaRPr lang="fr-FR" sz="1800" spc="-1" strike="noStrike">
              <a:solidFill>
                <a:srgbClr val="000000"/>
              </a:solidFill>
              <a:uFill>
                <a:solidFill>
                  <a:srgbClr val="ffffff"/>
                </a:solidFill>
              </a:uFill>
              <a:latin typeface="Arial"/>
            </a:endParaRPr>
          </a:p>
          <a:p>
            <a:pPr>
              <a:lnSpc>
                <a:spcPct val="130000"/>
              </a:lnSpc>
            </a:pPr>
            <a:endParaRPr lang="fr-FR" sz="1800" spc="-1" strike="noStrike">
              <a:solidFill>
                <a:srgbClr val="000000"/>
              </a:solidFill>
              <a:uFill>
                <a:solidFill>
                  <a:srgbClr val="ffffff"/>
                </a:solidFill>
              </a:uFill>
              <a:latin typeface="Arial"/>
            </a:endParaRPr>
          </a:p>
          <a:p>
            <a:pPr marL="285840" indent="-285480">
              <a:lnSpc>
                <a:spcPct val="130000"/>
              </a:lnSpc>
              <a:buClr>
                <a:srgbClr val="2f2b20"/>
              </a:buClr>
              <a:buFont typeface="Wingdings" charset="2"/>
              <a:buChar char=""/>
            </a:pPr>
            <a:r>
              <a:rPr b="1" lang="fr-FR" sz="1800" spc="-1" strike="noStrike">
                <a:solidFill>
                  <a:srgbClr val="2f2b20"/>
                </a:solidFill>
                <a:uFill>
                  <a:solidFill>
                    <a:srgbClr val="ffffff"/>
                  </a:solidFill>
                </a:uFill>
                <a:latin typeface="Calibri"/>
              </a:rPr>
              <a:t>2425 mots/expressions </a:t>
            </a:r>
            <a:r>
              <a:rPr lang="fr-FR" sz="1800" spc="-1" strike="noStrike">
                <a:solidFill>
                  <a:srgbClr val="2f2b20"/>
                </a:solidFill>
                <a:uFill>
                  <a:solidFill>
                    <a:srgbClr val="ffffff"/>
                  </a:solidFill>
                </a:uFill>
                <a:latin typeface="Calibri"/>
              </a:rPr>
              <a:t>proposés au total (</a:t>
            </a:r>
            <a:r>
              <a:rPr b="1" lang="fr-FR" sz="1800" spc="-1" strike="noStrike">
                <a:solidFill>
                  <a:srgbClr val="2f2b20"/>
                </a:solidFill>
                <a:uFill>
                  <a:solidFill>
                    <a:srgbClr val="ffffff"/>
                  </a:solidFill>
                </a:uFill>
                <a:latin typeface="Calibri"/>
              </a:rPr>
              <a:t>679</a:t>
            </a:r>
            <a:r>
              <a:rPr lang="fr-FR" sz="1800" spc="-1" strike="noStrike">
                <a:solidFill>
                  <a:srgbClr val="2f2b20"/>
                </a:solidFill>
                <a:uFill>
                  <a:solidFill>
                    <a:srgbClr val="ffffff"/>
                  </a:solidFill>
                </a:uFill>
                <a:latin typeface="Calibri"/>
              </a:rPr>
              <a:t> termes différents)</a:t>
            </a:r>
            <a:endParaRPr lang="fr-FR" sz="1800" spc="-1" strike="noStrike">
              <a:solidFill>
                <a:srgbClr val="000000"/>
              </a:solidFill>
              <a:uFill>
                <a:solidFill>
                  <a:srgbClr val="ffffff"/>
                </a:solidFill>
              </a:uFill>
              <a:latin typeface="Arial"/>
            </a:endParaRPr>
          </a:p>
          <a:p>
            <a:pPr lvl="1" marL="743040" indent="-285480">
              <a:lnSpc>
                <a:spcPct val="130000"/>
              </a:lnSpc>
              <a:buClr>
                <a:srgbClr val="2f2b20"/>
              </a:buClr>
              <a:buFont typeface="Arial"/>
              <a:buChar char="•"/>
            </a:pPr>
            <a:r>
              <a:rPr b="1" lang="fr-FR" sz="1800" spc="-1" strike="noStrike">
                <a:solidFill>
                  <a:srgbClr val="2f2b20"/>
                </a:solidFill>
                <a:uFill>
                  <a:solidFill>
                    <a:srgbClr val="ffffff"/>
                  </a:solidFill>
                </a:uFill>
                <a:latin typeface="Calibri"/>
              </a:rPr>
              <a:t>1000 réponses </a:t>
            </a:r>
            <a:r>
              <a:rPr lang="fr-FR" sz="1800" spc="-1" strike="noStrike">
                <a:solidFill>
                  <a:srgbClr val="2f2b20"/>
                </a:solidFill>
                <a:uFill>
                  <a:solidFill>
                    <a:srgbClr val="ffffff"/>
                  </a:solidFill>
                </a:uFill>
                <a:latin typeface="Calibri"/>
              </a:rPr>
              <a:t>pour le 1</a:t>
            </a:r>
            <a:r>
              <a:rPr lang="fr-FR" sz="1800" spc="-1" strike="noStrike" baseline="30000">
                <a:solidFill>
                  <a:srgbClr val="2f2b20"/>
                </a:solidFill>
                <a:uFill>
                  <a:solidFill>
                    <a:srgbClr val="ffffff"/>
                  </a:solidFill>
                </a:uFill>
                <a:latin typeface="Calibri"/>
              </a:rPr>
              <a:t>er</a:t>
            </a:r>
            <a:r>
              <a:rPr lang="fr-FR" sz="1800" spc="-1" strike="noStrike">
                <a:solidFill>
                  <a:srgbClr val="2f2b20"/>
                </a:solidFill>
                <a:uFill>
                  <a:solidFill>
                    <a:srgbClr val="ffffff"/>
                  </a:solidFill>
                </a:uFill>
                <a:latin typeface="Calibri"/>
              </a:rPr>
              <a:t> terme (</a:t>
            </a:r>
            <a:r>
              <a:rPr b="1" lang="fr-FR" sz="1800" spc="-1" strike="noStrike">
                <a:solidFill>
                  <a:srgbClr val="2f2b20"/>
                </a:solidFill>
                <a:uFill>
                  <a:solidFill>
                    <a:srgbClr val="ffffff"/>
                  </a:solidFill>
                </a:uFill>
                <a:latin typeface="Calibri"/>
              </a:rPr>
              <a:t>271</a:t>
            </a:r>
            <a:r>
              <a:rPr lang="fr-FR" sz="1800" spc="-1" strike="noStrike">
                <a:solidFill>
                  <a:srgbClr val="2f2b20"/>
                </a:solidFill>
                <a:uFill>
                  <a:solidFill>
                    <a:srgbClr val="ffffff"/>
                  </a:solidFill>
                </a:uFill>
                <a:latin typeface="Calibri"/>
              </a:rPr>
              <a:t> termes différents proposés)</a:t>
            </a:r>
            <a:endParaRPr lang="fr-FR" sz="1800" spc="-1" strike="noStrike">
              <a:solidFill>
                <a:srgbClr val="000000"/>
              </a:solidFill>
              <a:uFill>
                <a:solidFill>
                  <a:srgbClr val="ffffff"/>
                </a:solidFill>
              </a:uFill>
              <a:latin typeface="Arial"/>
            </a:endParaRPr>
          </a:p>
          <a:p>
            <a:pPr lvl="1" marL="743040" indent="-285480">
              <a:lnSpc>
                <a:spcPct val="130000"/>
              </a:lnSpc>
              <a:buClr>
                <a:srgbClr val="2f2b20"/>
              </a:buClr>
              <a:buFont typeface="Arial"/>
              <a:buChar char="•"/>
            </a:pPr>
            <a:r>
              <a:rPr b="1" lang="fr-FR" sz="1800" spc="-1" strike="noStrike">
                <a:solidFill>
                  <a:srgbClr val="2f2b20"/>
                </a:solidFill>
                <a:uFill>
                  <a:solidFill>
                    <a:srgbClr val="ffffff"/>
                  </a:solidFill>
                </a:uFill>
                <a:latin typeface="Calibri"/>
              </a:rPr>
              <a:t>837 réponses</a:t>
            </a:r>
            <a:r>
              <a:rPr lang="fr-FR" sz="1800" spc="-1" strike="noStrike">
                <a:solidFill>
                  <a:srgbClr val="2f2b20"/>
                </a:solidFill>
                <a:uFill>
                  <a:solidFill>
                    <a:srgbClr val="ffffff"/>
                  </a:solidFill>
                </a:uFill>
                <a:latin typeface="Calibri"/>
              </a:rPr>
              <a:t> pour le 2</a:t>
            </a:r>
            <a:r>
              <a:rPr lang="fr-FR" sz="1800" spc="-1" strike="noStrike" baseline="30000">
                <a:solidFill>
                  <a:srgbClr val="2f2b20"/>
                </a:solidFill>
                <a:uFill>
                  <a:solidFill>
                    <a:srgbClr val="ffffff"/>
                  </a:solidFill>
                </a:uFill>
                <a:latin typeface="Calibri"/>
              </a:rPr>
              <a:t>nd</a:t>
            </a:r>
            <a:r>
              <a:rPr lang="fr-FR" sz="1800" spc="-1" strike="noStrike">
                <a:solidFill>
                  <a:srgbClr val="2f2b20"/>
                </a:solidFill>
                <a:uFill>
                  <a:solidFill>
                    <a:srgbClr val="ffffff"/>
                  </a:solidFill>
                </a:uFill>
                <a:latin typeface="Calibri"/>
              </a:rPr>
              <a:t> terme (</a:t>
            </a:r>
            <a:r>
              <a:rPr b="1" lang="fr-FR" sz="1800" spc="-1" strike="noStrike">
                <a:solidFill>
                  <a:srgbClr val="2f2b20"/>
                </a:solidFill>
                <a:uFill>
                  <a:solidFill>
                    <a:srgbClr val="ffffff"/>
                  </a:solidFill>
                </a:uFill>
                <a:latin typeface="Calibri"/>
              </a:rPr>
              <a:t>314</a:t>
            </a:r>
            <a:r>
              <a:rPr lang="fr-FR" sz="1800" spc="-1" strike="noStrike">
                <a:solidFill>
                  <a:srgbClr val="2f2b20"/>
                </a:solidFill>
                <a:uFill>
                  <a:solidFill>
                    <a:srgbClr val="ffffff"/>
                  </a:solidFill>
                </a:uFill>
                <a:latin typeface="Calibri"/>
              </a:rPr>
              <a:t> termes différents proposés)</a:t>
            </a:r>
            <a:endParaRPr lang="fr-FR" sz="1800" spc="-1" strike="noStrike">
              <a:solidFill>
                <a:srgbClr val="000000"/>
              </a:solidFill>
              <a:uFill>
                <a:solidFill>
                  <a:srgbClr val="ffffff"/>
                </a:solidFill>
              </a:uFill>
              <a:latin typeface="Arial"/>
            </a:endParaRPr>
          </a:p>
          <a:p>
            <a:pPr lvl="1" marL="743040" indent="-285480">
              <a:lnSpc>
                <a:spcPct val="130000"/>
              </a:lnSpc>
              <a:buClr>
                <a:srgbClr val="2f2b20"/>
              </a:buClr>
              <a:buFont typeface="Arial"/>
              <a:buChar char="•"/>
            </a:pPr>
            <a:r>
              <a:rPr b="1" lang="fr-FR" sz="1800" spc="-1" strike="noStrike">
                <a:solidFill>
                  <a:srgbClr val="2f2b20"/>
                </a:solidFill>
                <a:uFill>
                  <a:solidFill>
                    <a:srgbClr val="ffffff"/>
                  </a:solidFill>
                </a:uFill>
                <a:latin typeface="Calibri"/>
              </a:rPr>
              <a:t>588 réponses</a:t>
            </a:r>
            <a:r>
              <a:rPr lang="fr-FR" sz="1800" spc="-1" strike="noStrike">
                <a:solidFill>
                  <a:srgbClr val="2f2b20"/>
                </a:solidFill>
                <a:uFill>
                  <a:solidFill>
                    <a:srgbClr val="ffffff"/>
                  </a:solidFill>
                </a:uFill>
                <a:latin typeface="Calibri"/>
              </a:rPr>
              <a:t> pour le 3</a:t>
            </a:r>
            <a:r>
              <a:rPr lang="fr-FR" sz="1800" spc="-1" strike="noStrike" baseline="30000">
                <a:solidFill>
                  <a:srgbClr val="2f2b20"/>
                </a:solidFill>
                <a:uFill>
                  <a:solidFill>
                    <a:srgbClr val="ffffff"/>
                  </a:solidFill>
                </a:uFill>
                <a:latin typeface="Calibri"/>
              </a:rPr>
              <a:t>ème</a:t>
            </a:r>
            <a:r>
              <a:rPr lang="fr-FR" sz="1800" spc="-1" strike="noStrike">
                <a:solidFill>
                  <a:srgbClr val="2f2b20"/>
                </a:solidFill>
                <a:uFill>
                  <a:solidFill>
                    <a:srgbClr val="ffffff"/>
                  </a:solidFill>
                </a:uFill>
                <a:latin typeface="Calibri"/>
              </a:rPr>
              <a:t> terme (</a:t>
            </a:r>
            <a:r>
              <a:rPr b="1" lang="fr-FR" sz="1800" spc="-1" strike="noStrike">
                <a:solidFill>
                  <a:srgbClr val="2f2b20"/>
                </a:solidFill>
                <a:uFill>
                  <a:solidFill>
                    <a:srgbClr val="ffffff"/>
                  </a:solidFill>
                </a:uFill>
                <a:latin typeface="Calibri"/>
              </a:rPr>
              <a:t>283</a:t>
            </a:r>
            <a:r>
              <a:rPr lang="fr-FR" sz="1800" spc="-1" strike="noStrike">
                <a:solidFill>
                  <a:srgbClr val="2f2b20"/>
                </a:solidFill>
                <a:uFill>
                  <a:solidFill>
                    <a:srgbClr val="ffffff"/>
                  </a:solidFill>
                </a:uFill>
                <a:latin typeface="Calibri"/>
              </a:rPr>
              <a:t> termes différents proposés)</a:t>
            </a:r>
            <a:endParaRPr lang="fr-FR" sz="1800" spc="-1" strike="noStrike">
              <a:solidFill>
                <a:srgbClr val="000000"/>
              </a:solidFill>
              <a:uFill>
                <a:solidFill>
                  <a:srgbClr val="ffffff"/>
                </a:solidFill>
              </a:uFill>
              <a:latin typeface="Arial"/>
            </a:endParaRPr>
          </a:p>
        </p:txBody>
      </p:sp>
      <p:sp>
        <p:nvSpPr>
          <p:cNvPr id="188" name="CustomShape 5"/>
          <p:cNvSpPr/>
          <p:nvPr/>
        </p:nvSpPr>
        <p:spPr>
          <a:xfrm>
            <a:off x="666720" y="4419720"/>
            <a:ext cx="7121160" cy="1791720"/>
          </a:xfrm>
          <a:prstGeom prst="roundRect">
            <a:avLst>
              <a:gd name="adj" fmla="val 16667"/>
            </a:avLst>
          </a:prstGeom>
          <a:ln>
            <a:solidFill>
              <a:srgbClr val="a6a278"/>
            </a:solidFill>
            <a:round/>
          </a:ln>
          <a:effectLst>
            <a:outerShdw algn="bl" blurRad="50800" dist="25400" rotWithShape="0">
              <a:srgbClr val="000000">
                <a:alpha val="60000"/>
              </a:srgbClr>
            </a:outerShdw>
          </a:effectLst>
        </p:spPr>
        <p:style>
          <a:lnRef idx="1">
            <a:schemeClr val="accent1"/>
          </a:lnRef>
          <a:fillRef idx="3">
            <a:schemeClr val="accent1"/>
          </a:fillRef>
          <a:effectRef idx="2">
            <a:schemeClr val="accent1"/>
          </a:effectRef>
          <a:fontRef idx="minor"/>
        </p:style>
      </p:sp>
      <p:pic>
        <p:nvPicPr>
          <p:cNvPr id="189" name="Image 8" descr=""/>
          <p:cNvPicPr/>
          <p:nvPr/>
        </p:nvPicPr>
        <p:blipFill>
          <a:blip r:embed="rId1"/>
          <a:stretch/>
        </p:blipFill>
        <p:spPr>
          <a:xfrm>
            <a:off x="884520" y="4434840"/>
            <a:ext cx="477000" cy="477000"/>
          </a:xfrm>
          <a:prstGeom prst="rect">
            <a:avLst/>
          </a:prstGeom>
          <a:ln>
            <a:noFill/>
          </a:ln>
        </p:spPr>
      </p:pic>
      <p:sp>
        <p:nvSpPr>
          <p:cNvPr id="190" name="CustomShape 6"/>
          <p:cNvSpPr/>
          <p:nvPr/>
        </p:nvSpPr>
        <p:spPr>
          <a:xfrm>
            <a:off x="1442160" y="4497120"/>
            <a:ext cx="36223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Traitement effectué sur les données :</a:t>
            </a:r>
            <a:endParaRPr lang="fr-FR" sz="1800" spc="-1" strike="noStrike">
              <a:solidFill>
                <a:srgbClr val="000000"/>
              </a:solidFill>
              <a:uFill>
                <a:solidFill>
                  <a:srgbClr val="ffffff"/>
                </a:solidFill>
              </a:uFill>
              <a:latin typeface="Arial"/>
            </a:endParaRPr>
          </a:p>
        </p:txBody>
      </p:sp>
      <p:sp>
        <p:nvSpPr>
          <p:cNvPr id="191" name="CustomShape 7"/>
          <p:cNvSpPr/>
          <p:nvPr/>
        </p:nvSpPr>
        <p:spPr>
          <a:xfrm>
            <a:off x="773640" y="4896720"/>
            <a:ext cx="6646680" cy="1155960"/>
          </a:xfrm>
          <a:prstGeom prst="rect">
            <a:avLst/>
          </a:prstGeom>
          <a:noFill/>
          <a:ln>
            <a:noFill/>
          </a:ln>
        </p:spPr>
        <p:style>
          <a:lnRef idx="0"/>
          <a:fillRef idx="0"/>
          <a:effectRef idx="0"/>
          <a:fontRef idx="minor"/>
        </p:style>
        <p:txBody>
          <a:bodyPr lIns="90000" rIns="90000" tIns="45000" bIns="45000"/>
          <a:p>
            <a:pPr algn="just">
              <a:lnSpc>
                <a:spcPct val="100000"/>
              </a:lnSpc>
            </a:pPr>
            <a:r>
              <a:rPr i="1" lang="fr-FR" sz="1400" spc="-1" strike="noStrike">
                <a:solidFill>
                  <a:srgbClr val="2f2b20"/>
                </a:solidFill>
                <a:uFill>
                  <a:solidFill>
                    <a:srgbClr val="ffffff"/>
                  </a:solidFill>
                </a:uFill>
                <a:latin typeface="Calibri"/>
              </a:rPr>
              <a:t>Création d’un script en Shell qui lit la colonne des résultats pour la question 1 dans la base de données initiales. Les majuscules ont été transformées en minuscules et les accents supprimés pour éviter d’avoir des orthographes différentes pour un même terme. Le script permet de compter les occurrences et de trier les résultats. Dans les slides suivants, nous présentons les résultats totaux et les résultats par proposition. </a:t>
            </a:r>
            <a:endParaRPr lang="fr-FR" sz="1800" spc="-1" strike="noStrike">
              <a:solidFill>
                <a:srgbClr val="000000"/>
              </a:solidFill>
              <a:uFill>
                <a:solidFill>
                  <a:srgbClr val="ffffff"/>
                </a:solidFill>
              </a:uFill>
              <a:latin typeface="Arial"/>
            </a:endParaRPr>
          </a:p>
        </p:txBody>
      </p:sp>
      <p:sp>
        <p:nvSpPr>
          <p:cNvPr id="192" name="TextShape 8"/>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a:t>
            </a:r>
            <a:endParaRPr lang="en-US" sz="1800" spc="-1" strike="noStrike">
              <a:solidFill>
                <a:srgbClr val="2f2b20"/>
              </a:solidFill>
              <a:uFill>
                <a:solidFill>
                  <a:srgbClr val="ffffff"/>
                </a:solidFill>
              </a:uFill>
              <a:latin typeface="Calibri"/>
            </a:endParaRPr>
          </a:p>
        </p:txBody>
      </p:sp>
      <p:sp>
        <p:nvSpPr>
          <p:cNvPr id="194"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195"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F92AFEE8-FBA4-4087-9F19-EEC780058F3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96" name="CustomShape 4"/>
          <p:cNvSpPr/>
          <p:nvPr/>
        </p:nvSpPr>
        <p:spPr>
          <a:xfrm>
            <a:off x="457200" y="825480"/>
            <a:ext cx="7619760" cy="566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Quels termes associez-vous spontanément à la discrimination (3 propositions possibles) ?</a:t>
            </a:r>
            <a:endParaRPr lang="fr-FR" sz="4600" spc="-1" strike="noStrike">
              <a:solidFill>
                <a:srgbClr val="000000"/>
              </a:solidFill>
              <a:uFill>
                <a:solidFill>
                  <a:srgbClr val="ffffff"/>
                </a:solidFill>
              </a:uFill>
              <a:latin typeface="Arial"/>
            </a:endParaRPr>
          </a:p>
        </p:txBody>
      </p:sp>
      <p:sp>
        <p:nvSpPr>
          <p:cNvPr id="197" name="CustomShape 5"/>
          <p:cNvSpPr/>
          <p:nvPr/>
        </p:nvSpPr>
        <p:spPr>
          <a:xfrm>
            <a:off x="457200" y="1361520"/>
            <a:ext cx="7619760" cy="118764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Nous considérons ici l’ensemble des termes/expressions proposées, indépendamment de l’ordre des propositions. Cela nous permet d’obtenir le classement général des 20 expressions les plus souvent évoquées, en lien avec la discrimination:</a:t>
            </a:r>
            <a:endParaRPr lang="fr-FR" sz="1800" spc="-1" strike="noStrike">
              <a:solidFill>
                <a:srgbClr val="000000"/>
              </a:solidFill>
              <a:uFill>
                <a:solidFill>
                  <a:srgbClr val="ffffff"/>
                </a:solidFill>
              </a:uFill>
              <a:latin typeface="Arial"/>
            </a:endParaRPr>
          </a:p>
        </p:txBody>
      </p:sp>
      <p:sp>
        <p:nvSpPr>
          <p:cNvPr id="198" name="CustomShape 6"/>
          <p:cNvSpPr/>
          <p:nvPr/>
        </p:nvSpPr>
        <p:spPr>
          <a:xfrm>
            <a:off x="426600" y="2784600"/>
            <a:ext cx="7650360" cy="3245040"/>
          </a:xfrm>
          <a:prstGeom prst="roundRect">
            <a:avLst>
              <a:gd name="adj" fmla="val 10707"/>
            </a:avLst>
          </a:prstGeom>
          <a:solidFill>
            <a:srgbClr val="d8d1c9"/>
          </a:solidFill>
          <a:ln>
            <a:solidFill>
              <a:srgbClr val="ae9c84"/>
            </a:solidFill>
            <a:round/>
          </a:ln>
        </p:spPr>
        <p:style>
          <a:lnRef idx="1">
            <a:schemeClr val="accent6"/>
          </a:lnRef>
          <a:fillRef idx="2">
            <a:schemeClr val="accent6"/>
          </a:fillRef>
          <a:effectRef idx="1">
            <a:schemeClr val="accent6"/>
          </a:effectRef>
          <a:fontRef idx="minor"/>
        </p:style>
      </p:sp>
      <p:sp>
        <p:nvSpPr>
          <p:cNvPr id="199" name="CustomShape 7"/>
          <p:cNvSpPr/>
          <p:nvPr/>
        </p:nvSpPr>
        <p:spPr>
          <a:xfrm>
            <a:off x="683640" y="2910240"/>
            <a:ext cx="1842120" cy="333720"/>
          </a:xfrm>
          <a:prstGeom prst="rect">
            <a:avLst/>
          </a:prstGeom>
          <a:noFill/>
          <a:ln>
            <a:noFill/>
          </a:ln>
        </p:spPr>
        <p:style>
          <a:lnRef idx="0"/>
          <a:fillRef idx="0"/>
          <a:effectRef idx="0"/>
          <a:fontRef idx="minor"/>
        </p:style>
        <p:txBody>
          <a:bodyPr wrap="none" lIns="90000" rIns="90000" tIns="45000" bIns="45000"/>
          <a:p>
            <a:pPr>
              <a:lnSpc>
                <a:spcPct val="100000"/>
              </a:lnSpc>
            </a:pPr>
            <a:r>
              <a:rPr i="1" lang="fr-FR" sz="1600" spc="-1" strike="noStrike">
                <a:solidFill>
                  <a:srgbClr val="ada288"/>
                </a:solidFill>
                <a:uFill>
                  <a:solidFill>
                    <a:srgbClr val="ffffff"/>
                  </a:solidFill>
                </a:uFill>
                <a:latin typeface="Calibri"/>
              </a:rPr>
              <a:t>Termes / occurences</a:t>
            </a:r>
            <a:endParaRPr lang="fr-FR" sz="1800" spc="-1" strike="noStrike">
              <a:solidFill>
                <a:srgbClr val="000000"/>
              </a:solidFill>
              <a:uFill>
                <a:solidFill>
                  <a:srgbClr val="ffffff"/>
                </a:solidFill>
              </a:uFill>
              <a:latin typeface="Arial"/>
            </a:endParaRPr>
          </a:p>
        </p:txBody>
      </p:sp>
      <p:sp>
        <p:nvSpPr>
          <p:cNvPr id="200" name="CustomShape 8"/>
          <p:cNvSpPr/>
          <p:nvPr/>
        </p:nvSpPr>
        <p:spPr>
          <a:xfrm>
            <a:off x="5851800" y="3184560"/>
            <a:ext cx="2316960" cy="214668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positive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origine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sexuelle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intolerance   20</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salaire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20</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machisme     16</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p:txBody>
      </p:sp>
      <p:sp>
        <p:nvSpPr>
          <p:cNvPr id="201" name="Line 9"/>
          <p:cNvSpPr/>
          <p:nvPr/>
        </p:nvSpPr>
        <p:spPr>
          <a:xfrm>
            <a:off x="2827080" y="3294720"/>
            <a:ext cx="360" cy="2534040"/>
          </a:xfrm>
          <a:prstGeom prst="line">
            <a:avLst/>
          </a:prstGeom>
          <a:ln>
            <a:round/>
          </a:ln>
        </p:spPr>
        <p:style>
          <a:lnRef idx="2">
            <a:schemeClr val="accent1"/>
          </a:lnRef>
          <a:fillRef idx="0">
            <a:schemeClr val="accent1"/>
          </a:fillRef>
          <a:effectRef idx="1">
            <a:schemeClr val="accent1"/>
          </a:effectRef>
          <a:fontRef idx="minor"/>
        </p:style>
      </p:sp>
      <p:sp>
        <p:nvSpPr>
          <p:cNvPr id="202" name="CustomShape 10"/>
          <p:cNvSpPr/>
          <p:nvPr/>
        </p:nvSpPr>
        <p:spPr>
          <a:xfrm>
            <a:off x="642600" y="3184560"/>
            <a:ext cx="2095920" cy="2503080"/>
          </a:xfrm>
          <a:prstGeom prst="rect">
            <a:avLst/>
          </a:prstGeom>
          <a:noFill/>
          <a:ln>
            <a:noFill/>
          </a:ln>
        </p:spPr>
        <p:style>
          <a:lnRef idx="0"/>
          <a:fillRef idx="0"/>
          <a:effectRef idx="0"/>
          <a:fontRef idx="minor"/>
        </p:style>
        <p:txBody>
          <a:bodyPr lIns="90000" rIns="90000" tIns="45000" bIns="45000"/>
          <a:p>
            <a:pPr>
              <a:lnSpc>
                <a:spcPct val="130000"/>
              </a:lnSpc>
            </a:pPr>
            <a:r>
              <a:rPr b="1" lang="fr-FR" sz="1800" spc="-1" strike="noStrike">
                <a:solidFill>
                  <a:srgbClr val="2f2b20"/>
                </a:solidFill>
                <a:uFill>
                  <a:solidFill>
                    <a:srgbClr val="ffffff"/>
                  </a:solidFill>
                </a:uFill>
                <a:latin typeface="Calibri"/>
              </a:rPr>
              <a:t>racisme</a:t>
            </a:r>
            <a:r>
              <a:rPr b="1" lang="fr-FR" sz="1800" spc="-1" strike="noStrike">
                <a:solidFill>
                  <a:srgbClr val="2f2b20"/>
                </a:solidFill>
                <a:uFill>
                  <a:solidFill>
                    <a:srgbClr val="ffffff"/>
                  </a:solidFill>
                </a:uFill>
                <a:latin typeface="Calibri"/>
              </a:rPr>
              <a:t>	</a:t>
            </a:r>
            <a:r>
              <a:rPr b="1" lang="fr-FR" sz="1800" spc="-1" strike="noStrike">
                <a:solidFill>
                  <a:srgbClr val="2f2b20"/>
                </a:solidFill>
                <a:uFill>
                  <a:solidFill>
                    <a:srgbClr val="ffffff"/>
                  </a:solidFill>
                </a:uFill>
                <a:latin typeface="Calibri"/>
              </a:rPr>
              <a:t>    291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b="1" lang="fr-FR" sz="1800" spc="-1" strike="noStrike">
                <a:solidFill>
                  <a:srgbClr val="2f2b20"/>
                </a:solidFill>
                <a:uFill>
                  <a:solidFill>
                    <a:srgbClr val="ffffff"/>
                  </a:solidFill>
                </a:uFill>
                <a:latin typeface="Calibri"/>
              </a:rPr>
              <a:t>injustice</a:t>
            </a:r>
            <a:r>
              <a:rPr b="1" lang="fr-FR" sz="1800" spc="-1" strike="noStrike">
                <a:solidFill>
                  <a:srgbClr val="2f2b20"/>
                </a:solidFill>
                <a:uFill>
                  <a:solidFill>
                    <a:srgbClr val="ffffff"/>
                  </a:solidFill>
                </a:uFill>
                <a:latin typeface="Calibri"/>
              </a:rPr>
              <a:t>	</a:t>
            </a:r>
            <a:r>
              <a:rPr b="1" lang="fr-FR" sz="1800" spc="-1" strike="noStrike">
                <a:solidFill>
                  <a:srgbClr val="2f2b20"/>
                </a:solidFill>
                <a:uFill>
                  <a:solidFill>
                    <a:srgbClr val="ffffff"/>
                  </a:solidFill>
                </a:uFill>
                <a:latin typeface="Calibri"/>
              </a:rPr>
              <a:t>    173</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b="1" lang="fr-FR" sz="1800" spc="-1" strike="noStrike">
                <a:solidFill>
                  <a:srgbClr val="2f2b20"/>
                </a:solidFill>
                <a:uFill>
                  <a:solidFill>
                    <a:srgbClr val="ffffff"/>
                  </a:solidFill>
                </a:uFill>
                <a:latin typeface="Calibri"/>
              </a:rPr>
              <a:t>sexisme</a:t>
            </a:r>
            <a:r>
              <a:rPr b="1" lang="fr-FR" sz="1800" spc="-1" strike="noStrike">
                <a:solidFill>
                  <a:srgbClr val="2f2b20"/>
                </a:solidFill>
                <a:uFill>
                  <a:solidFill>
                    <a:srgbClr val="ffffff"/>
                  </a:solidFill>
                </a:uFill>
                <a:latin typeface="Calibri"/>
              </a:rPr>
              <a:t>	</a:t>
            </a:r>
            <a:r>
              <a:rPr b="1" lang="fr-FR" sz="1800" spc="-1" strike="noStrike">
                <a:solidFill>
                  <a:srgbClr val="2f2b20"/>
                </a:solidFill>
                <a:uFill>
                  <a:solidFill>
                    <a:srgbClr val="ffffff"/>
                  </a:solidFill>
                </a:uFill>
                <a:latin typeface="Calibri"/>
              </a:rPr>
              <a:t>    162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b="1" lang="fr-FR" sz="1800" spc="-1" strike="noStrike">
                <a:solidFill>
                  <a:srgbClr val="2f2b20"/>
                </a:solidFill>
                <a:uFill>
                  <a:solidFill>
                    <a:srgbClr val="ffffff"/>
                  </a:solidFill>
                </a:uFill>
                <a:latin typeface="Calibri"/>
              </a:rPr>
              <a:t>inegalite</a:t>
            </a:r>
            <a:r>
              <a:rPr b="1" lang="fr-FR" sz="1800" spc="-1" strike="noStrike">
                <a:solidFill>
                  <a:srgbClr val="2f2b20"/>
                </a:solidFill>
                <a:uFill>
                  <a:solidFill>
                    <a:srgbClr val="ffffff"/>
                  </a:solidFill>
                </a:uFill>
                <a:latin typeface="Calibri"/>
              </a:rPr>
              <a:t>	</a:t>
            </a:r>
            <a:r>
              <a:rPr b="1" lang="fr-FR" sz="1800" spc="-1" strike="noStrike">
                <a:solidFill>
                  <a:srgbClr val="2f2b20"/>
                </a:solidFill>
                <a:uFill>
                  <a:solidFill>
                    <a:srgbClr val="ffffff"/>
                  </a:solidFill>
                </a:uFill>
                <a:latin typeface="Calibri"/>
              </a:rPr>
              <a:t>    157</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raciale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59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handicap</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47</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difference    46</a:t>
            </a:r>
            <a:endParaRPr lang="fr-FR" sz="1800" spc="-1" strike="noStrike">
              <a:solidFill>
                <a:srgbClr val="000000"/>
              </a:solidFill>
              <a:uFill>
                <a:solidFill>
                  <a:srgbClr val="ffffff"/>
                </a:solidFill>
              </a:uFill>
              <a:latin typeface="Arial"/>
            </a:endParaRPr>
          </a:p>
        </p:txBody>
      </p:sp>
      <p:sp>
        <p:nvSpPr>
          <p:cNvPr id="203" name="CustomShape 11"/>
          <p:cNvSpPr/>
          <p:nvPr/>
        </p:nvSpPr>
        <p:spPr>
          <a:xfrm>
            <a:off x="3265920" y="3184560"/>
            <a:ext cx="2248920" cy="250308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exclusion          46</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femme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46</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homophobie    42</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34</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rejet</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31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age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26</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mepris</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25</a:t>
            </a:r>
            <a:endParaRPr lang="fr-FR" sz="1800" spc="-1" strike="noStrike">
              <a:solidFill>
                <a:srgbClr val="000000"/>
              </a:solidFill>
              <a:uFill>
                <a:solidFill>
                  <a:srgbClr val="ffffff"/>
                </a:solidFill>
              </a:uFill>
              <a:latin typeface="Arial"/>
            </a:endParaRPr>
          </a:p>
        </p:txBody>
      </p:sp>
      <p:sp>
        <p:nvSpPr>
          <p:cNvPr id="204" name="Line 12"/>
          <p:cNvSpPr/>
          <p:nvPr/>
        </p:nvSpPr>
        <p:spPr>
          <a:xfrm>
            <a:off x="5526000" y="3294720"/>
            <a:ext cx="360" cy="2534040"/>
          </a:xfrm>
          <a:prstGeom prst="line">
            <a:avLst/>
          </a:prstGeom>
          <a:ln>
            <a:round/>
          </a:ln>
        </p:spPr>
        <p:style>
          <a:lnRef idx="2">
            <a:schemeClr val="accent1"/>
          </a:lnRef>
          <a:fillRef idx="0">
            <a:schemeClr val="accent1"/>
          </a:fillRef>
          <a:effectRef idx="1">
            <a:schemeClr val="accent1"/>
          </a:effectRef>
          <a:fontRef idx="minor"/>
        </p:style>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20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6AE607DD-00FA-4E73-B790-AA3A8E63287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0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a:t>
            </a:r>
            <a:endParaRPr lang="en-US" sz="1800" spc="-1" strike="noStrike">
              <a:solidFill>
                <a:srgbClr val="2f2b20"/>
              </a:solidFill>
              <a:uFill>
                <a:solidFill>
                  <a:srgbClr val="ffffff"/>
                </a:solidFill>
              </a:uFill>
              <a:latin typeface="Calibri"/>
            </a:endParaRPr>
          </a:p>
        </p:txBody>
      </p:sp>
      <p:sp>
        <p:nvSpPr>
          <p:cNvPr id="208" name="CustomShape 4"/>
          <p:cNvSpPr/>
          <p:nvPr/>
        </p:nvSpPr>
        <p:spPr>
          <a:xfrm>
            <a:off x="457200" y="825480"/>
            <a:ext cx="7619760" cy="566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Quels termes associez-vous spontanément à la discrimination (3 propositions possibles) ?</a:t>
            </a:r>
            <a:endParaRPr lang="fr-FR" sz="4600" spc="-1" strike="noStrike">
              <a:solidFill>
                <a:srgbClr val="000000"/>
              </a:solidFill>
              <a:uFill>
                <a:solidFill>
                  <a:srgbClr val="ffffff"/>
                </a:solidFill>
              </a:uFill>
              <a:latin typeface="Arial"/>
            </a:endParaRPr>
          </a:p>
        </p:txBody>
      </p:sp>
      <p:pic>
        <p:nvPicPr>
          <p:cNvPr id="209" name="Image 8" descr=""/>
          <p:cNvPicPr/>
          <p:nvPr/>
        </p:nvPicPr>
        <p:blipFill>
          <a:blip r:embed="rId1"/>
          <a:srcRect l="7699" t="22754" r="9150" b="21038"/>
          <a:stretch/>
        </p:blipFill>
        <p:spPr>
          <a:xfrm>
            <a:off x="979200" y="1560600"/>
            <a:ext cx="6426000" cy="4849560"/>
          </a:xfrm>
          <a:prstGeom prst="rect">
            <a:avLst/>
          </a:prstGeom>
          <a:ln>
            <a:noFill/>
          </a:ln>
        </p:spPr>
      </p:pic>
      <p:sp>
        <p:nvSpPr>
          <p:cNvPr id="210" name="CustomShape 5"/>
          <p:cNvSpPr/>
          <p:nvPr/>
        </p:nvSpPr>
        <p:spPr>
          <a:xfrm>
            <a:off x="457200" y="1361520"/>
            <a:ext cx="7619760" cy="36468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Nuage de mots (100 premiers termes)</a:t>
            </a:r>
            <a:endParaRPr lang="fr-FR"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a:t>
            </a:r>
            <a:endParaRPr lang="en-US" sz="1800" spc="-1" strike="noStrike">
              <a:solidFill>
                <a:srgbClr val="2f2b20"/>
              </a:solidFill>
              <a:uFill>
                <a:solidFill>
                  <a:srgbClr val="ffffff"/>
                </a:solidFill>
              </a:uFill>
              <a:latin typeface="Calibri"/>
            </a:endParaRPr>
          </a:p>
        </p:txBody>
      </p:sp>
      <p:sp>
        <p:nvSpPr>
          <p:cNvPr id="212"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13"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C9670341-61F6-44CA-AAF5-05FD749D9B98}"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14" name="CustomShape 4"/>
          <p:cNvSpPr/>
          <p:nvPr/>
        </p:nvSpPr>
        <p:spPr>
          <a:xfrm>
            <a:off x="457200" y="825480"/>
            <a:ext cx="7619760" cy="566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Quels termes associez-vous spontanément à la discrimination (3 propositions possibles) ?</a:t>
            </a:r>
            <a:endParaRPr lang="fr-FR" sz="4600" spc="-1" strike="noStrike">
              <a:solidFill>
                <a:srgbClr val="000000"/>
              </a:solidFill>
              <a:uFill>
                <a:solidFill>
                  <a:srgbClr val="ffffff"/>
                </a:solidFill>
              </a:uFill>
              <a:latin typeface="Arial"/>
            </a:endParaRPr>
          </a:p>
        </p:txBody>
      </p:sp>
      <p:sp>
        <p:nvSpPr>
          <p:cNvPr id="215" name="CustomShape 5"/>
          <p:cNvSpPr/>
          <p:nvPr/>
        </p:nvSpPr>
        <p:spPr>
          <a:xfrm>
            <a:off x="744480" y="1483560"/>
            <a:ext cx="16120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Proposition n°1</a:t>
            </a:r>
            <a:endParaRPr lang="fr-FR" sz="1800" spc="-1" strike="noStrike">
              <a:solidFill>
                <a:srgbClr val="000000"/>
              </a:solidFill>
              <a:uFill>
                <a:solidFill>
                  <a:srgbClr val="ffffff"/>
                </a:solidFill>
              </a:uFill>
              <a:latin typeface="Arial"/>
            </a:endParaRPr>
          </a:p>
        </p:txBody>
      </p:sp>
      <p:sp>
        <p:nvSpPr>
          <p:cNvPr id="216" name="CustomShape 6"/>
          <p:cNvSpPr/>
          <p:nvPr/>
        </p:nvSpPr>
        <p:spPr>
          <a:xfrm>
            <a:off x="3420720" y="1483560"/>
            <a:ext cx="16120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Proposition n°2</a:t>
            </a:r>
            <a:endParaRPr lang="fr-FR" sz="1800" spc="-1" strike="noStrike">
              <a:solidFill>
                <a:srgbClr val="000000"/>
              </a:solidFill>
              <a:uFill>
                <a:solidFill>
                  <a:srgbClr val="ffffff"/>
                </a:solidFill>
              </a:uFill>
              <a:latin typeface="Arial"/>
            </a:endParaRPr>
          </a:p>
        </p:txBody>
      </p:sp>
      <p:sp>
        <p:nvSpPr>
          <p:cNvPr id="217" name="CustomShape 7"/>
          <p:cNvSpPr/>
          <p:nvPr/>
        </p:nvSpPr>
        <p:spPr>
          <a:xfrm>
            <a:off x="6082560" y="1483560"/>
            <a:ext cx="16120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Proposition n°3</a:t>
            </a:r>
            <a:endParaRPr lang="fr-FR" sz="1800" spc="-1" strike="noStrike">
              <a:solidFill>
                <a:srgbClr val="000000"/>
              </a:solidFill>
              <a:uFill>
                <a:solidFill>
                  <a:srgbClr val="ffffff"/>
                </a:solidFill>
              </a:uFill>
              <a:latin typeface="Arial"/>
            </a:endParaRPr>
          </a:p>
        </p:txBody>
      </p:sp>
      <p:sp>
        <p:nvSpPr>
          <p:cNvPr id="218" name="CustomShape 8"/>
          <p:cNvSpPr/>
          <p:nvPr/>
        </p:nvSpPr>
        <p:spPr>
          <a:xfrm>
            <a:off x="426600" y="2006280"/>
            <a:ext cx="2310120" cy="4023360"/>
          </a:xfrm>
          <a:prstGeom prst="roundRect">
            <a:avLst>
              <a:gd name="adj" fmla="val 10707"/>
            </a:avLst>
          </a:prstGeom>
          <a:solidFill>
            <a:srgbClr val="d8d1c9"/>
          </a:solidFill>
          <a:ln>
            <a:solidFill>
              <a:srgbClr val="ae9c84"/>
            </a:solidFill>
            <a:round/>
          </a:ln>
        </p:spPr>
        <p:style>
          <a:lnRef idx="1">
            <a:schemeClr val="accent6"/>
          </a:lnRef>
          <a:fillRef idx="2">
            <a:schemeClr val="accent6"/>
          </a:fillRef>
          <a:effectRef idx="1">
            <a:schemeClr val="accent6"/>
          </a:effectRef>
          <a:fontRef idx="minor"/>
        </p:style>
      </p:sp>
      <p:sp>
        <p:nvSpPr>
          <p:cNvPr id="219" name="CustomShape 9"/>
          <p:cNvSpPr/>
          <p:nvPr/>
        </p:nvSpPr>
        <p:spPr>
          <a:xfrm>
            <a:off x="3089520" y="2006280"/>
            <a:ext cx="2310120" cy="4023360"/>
          </a:xfrm>
          <a:prstGeom prst="roundRect">
            <a:avLst>
              <a:gd name="adj" fmla="val 10707"/>
            </a:avLst>
          </a:prstGeom>
          <a:solidFill>
            <a:srgbClr val="d8d1c9"/>
          </a:solidFill>
          <a:ln>
            <a:solidFill>
              <a:srgbClr val="ae9c84"/>
            </a:solidFill>
            <a:round/>
          </a:ln>
        </p:spPr>
        <p:style>
          <a:lnRef idx="1">
            <a:schemeClr val="accent6"/>
          </a:lnRef>
          <a:fillRef idx="2">
            <a:schemeClr val="accent6"/>
          </a:fillRef>
          <a:effectRef idx="1">
            <a:schemeClr val="accent6"/>
          </a:effectRef>
          <a:fontRef idx="minor"/>
        </p:style>
      </p:sp>
      <p:sp>
        <p:nvSpPr>
          <p:cNvPr id="220" name="CustomShape 10"/>
          <p:cNvSpPr/>
          <p:nvPr/>
        </p:nvSpPr>
        <p:spPr>
          <a:xfrm>
            <a:off x="5736240" y="2006280"/>
            <a:ext cx="2310120" cy="4023360"/>
          </a:xfrm>
          <a:prstGeom prst="roundRect">
            <a:avLst>
              <a:gd name="adj" fmla="val 10707"/>
            </a:avLst>
          </a:prstGeom>
          <a:solidFill>
            <a:srgbClr val="d8d1c9"/>
          </a:solidFill>
          <a:ln>
            <a:solidFill>
              <a:srgbClr val="ae9c84"/>
            </a:solidFill>
            <a:round/>
          </a:ln>
        </p:spPr>
        <p:style>
          <a:lnRef idx="1">
            <a:schemeClr val="accent6"/>
          </a:lnRef>
          <a:fillRef idx="2">
            <a:schemeClr val="accent6"/>
          </a:fillRef>
          <a:effectRef idx="1">
            <a:schemeClr val="accent6"/>
          </a:effectRef>
          <a:fontRef idx="minor"/>
        </p:style>
      </p:sp>
      <p:sp>
        <p:nvSpPr>
          <p:cNvPr id="221" name="CustomShape 11"/>
          <p:cNvSpPr/>
          <p:nvPr/>
        </p:nvSpPr>
        <p:spPr>
          <a:xfrm>
            <a:off x="777600" y="2358720"/>
            <a:ext cx="2265120" cy="357228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racisme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183</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injustice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100</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inegalite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89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49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raciale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44</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exclusion</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27</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femme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difference  20</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rejet</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17</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13</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p:txBody>
      </p:sp>
      <p:sp>
        <p:nvSpPr>
          <p:cNvPr id="222" name="CustomShape 12"/>
          <p:cNvSpPr/>
          <p:nvPr/>
        </p:nvSpPr>
        <p:spPr>
          <a:xfrm>
            <a:off x="683640" y="2050560"/>
            <a:ext cx="1842120" cy="333720"/>
          </a:xfrm>
          <a:prstGeom prst="rect">
            <a:avLst/>
          </a:prstGeom>
          <a:noFill/>
          <a:ln>
            <a:noFill/>
          </a:ln>
        </p:spPr>
        <p:style>
          <a:lnRef idx="0"/>
          <a:fillRef idx="0"/>
          <a:effectRef idx="0"/>
          <a:fontRef idx="minor"/>
        </p:style>
        <p:txBody>
          <a:bodyPr wrap="none" lIns="90000" rIns="90000" tIns="45000" bIns="45000"/>
          <a:p>
            <a:pPr>
              <a:lnSpc>
                <a:spcPct val="100000"/>
              </a:lnSpc>
            </a:pPr>
            <a:r>
              <a:rPr i="1" lang="fr-FR" sz="1600" spc="-1" strike="noStrike">
                <a:solidFill>
                  <a:srgbClr val="ada288"/>
                </a:solidFill>
                <a:uFill>
                  <a:solidFill>
                    <a:srgbClr val="ffffff"/>
                  </a:solidFill>
                </a:uFill>
                <a:latin typeface="Calibri"/>
              </a:rPr>
              <a:t>Termes / occurences</a:t>
            </a:r>
            <a:endParaRPr lang="fr-FR" sz="1800" spc="-1" strike="noStrike">
              <a:solidFill>
                <a:srgbClr val="000000"/>
              </a:solidFill>
              <a:uFill>
                <a:solidFill>
                  <a:srgbClr val="ffffff"/>
                </a:solidFill>
              </a:uFill>
              <a:latin typeface="Arial"/>
            </a:endParaRPr>
          </a:p>
        </p:txBody>
      </p:sp>
      <p:sp>
        <p:nvSpPr>
          <p:cNvPr id="223" name="CustomShape 13"/>
          <p:cNvSpPr/>
          <p:nvPr/>
        </p:nvSpPr>
        <p:spPr>
          <a:xfrm>
            <a:off x="3316320" y="2056320"/>
            <a:ext cx="1842120" cy="333720"/>
          </a:xfrm>
          <a:prstGeom prst="rect">
            <a:avLst/>
          </a:prstGeom>
          <a:noFill/>
          <a:ln>
            <a:noFill/>
          </a:ln>
        </p:spPr>
        <p:style>
          <a:lnRef idx="0"/>
          <a:fillRef idx="0"/>
          <a:effectRef idx="0"/>
          <a:fontRef idx="minor"/>
        </p:style>
        <p:txBody>
          <a:bodyPr wrap="none" lIns="90000" rIns="90000" tIns="45000" bIns="45000"/>
          <a:p>
            <a:pPr>
              <a:lnSpc>
                <a:spcPct val="100000"/>
              </a:lnSpc>
            </a:pPr>
            <a:r>
              <a:rPr i="1" lang="fr-FR" sz="1600" spc="-1" strike="noStrike">
                <a:solidFill>
                  <a:srgbClr val="ada288"/>
                </a:solidFill>
                <a:uFill>
                  <a:solidFill>
                    <a:srgbClr val="ffffff"/>
                  </a:solidFill>
                </a:uFill>
                <a:latin typeface="Calibri"/>
              </a:rPr>
              <a:t>Termes / occurences</a:t>
            </a:r>
            <a:endParaRPr lang="fr-FR" sz="1800" spc="-1" strike="noStrike">
              <a:solidFill>
                <a:srgbClr val="000000"/>
              </a:solidFill>
              <a:uFill>
                <a:solidFill>
                  <a:srgbClr val="ffffff"/>
                </a:solidFill>
              </a:uFill>
              <a:latin typeface="Arial"/>
            </a:endParaRPr>
          </a:p>
        </p:txBody>
      </p:sp>
      <p:sp>
        <p:nvSpPr>
          <p:cNvPr id="224" name="CustomShape 14"/>
          <p:cNvSpPr/>
          <p:nvPr/>
        </p:nvSpPr>
        <p:spPr>
          <a:xfrm>
            <a:off x="5993280" y="2056320"/>
            <a:ext cx="1842120" cy="333720"/>
          </a:xfrm>
          <a:prstGeom prst="rect">
            <a:avLst/>
          </a:prstGeom>
          <a:noFill/>
          <a:ln>
            <a:noFill/>
          </a:ln>
        </p:spPr>
        <p:style>
          <a:lnRef idx="0"/>
          <a:fillRef idx="0"/>
          <a:effectRef idx="0"/>
          <a:fontRef idx="minor"/>
        </p:style>
        <p:txBody>
          <a:bodyPr wrap="none" lIns="90000" rIns="90000" tIns="45000" bIns="45000"/>
          <a:p>
            <a:pPr>
              <a:lnSpc>
                <a:spcPct val="100000"/>
              </a:lnSpc>
            </a:pPr>
            <a:r>
              <a:rPr i="1" lang="fr-FR" sz="1600" spc="-1" strike="noStrike">
                <a:solidFill>
                  <a:srgbClr val="ada288"/>
                </a:solidFill>
                <a:uFill>
                  <a:solidFill>
                    <a:srgbClr val="ffffff"/>
                  </a:solidFill>
                </a:uFill>
                <a:latin typeface="Calibri"/>
              </a:rPr>
              <a:t>Termes / occurences</a:t>
            </a:r>
            <a:endParaRPr lang="fr-FR" sz="1800" spc="-1" strike="noStrike">
              <a:solidFill>
                <a:srgbClr val="000000"/>
              </a:solidFill>
              <a:uFill>
                <a:solidFill>
                  <a:srgbClr val="ffffff"/>
                </a:solidFill>
              </a:uFill>
              <a:latin typeface="Arial"/>
            </a:endParaRPr>
          </a:p>
        </p:txBody>
      </p:sp>
      <p:sp>
        <p:nvSpPr>
          <p:cNvPr id="225" name="CustomShape 15"/>
          <p:cNvSpPr/>
          <p:nvPr/>
        </p:nvSpPr>
        <p:spPr>
          <a:xfrm>
            <a:off x="3462840" y="2350440"/>
            <a:ext cx="2227320" cy="357228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sexisme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88</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racisme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82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injustice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52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inegalite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49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difference  19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femme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16</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homophobie 14</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raciale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age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p:txBody>
      </p:sp>
      <p:sp>
        <p:nvSpPr>
          <p:cNvPr id="226" name="CustomShape 16"/>
          <p:cNvSpPr/>
          <p:nvPr/>
        </p:nvSpPr>
        <p:spPr>
          <a:xfrm>
            <a:off x="6147360" y="2364480"/>
            <a:ext cx="2386080" cy="3572280"/>
          </a:xfrm>
          <a:prstGeom prst="rect">
            <a:avLst/>
          </a:prstGeom>
          <a:noFill/>
          <a:ln>
            <a:noFill/>
          </a:ln>
        </p:spPr>
        <p:style>
          <a:lnRef idx="0"/>
          <a:fillRef idx="0"/>
          <a:effectRef idx="0"/>
          <a:fontRef idx="minor"/>
        </p:style>
        <p:txBody>
          <a:bodyPr lIns="90000" rIns="90000" tIns="45000" bIns="45000"/>
          <a:p>
            <a:pPr>
              <a:lnSpc>
                <a:spcPct val="130000"/>
              </a:lnSpc>
            </a:pPr>
            <a:r>
              <a:rPr lang="fr-FR" sz="1800" spc="-1" strike="noStrike">
                <a:solidFill>
                  <a:srgbClr val="2f2b20"/>
                </a:solidFill>
                <a:uFill>
                  <a:solidFill>
                    <a:srgbClr val="ffffff"/>
                  </a:solidFill>
                </a:uFill>
                <a:latin typeface="Calibri"/>
              </a:rPr>
              <a:t>handicap</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27</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racisme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26</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sexisme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25</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homophobie 24</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injustice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21</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inegalite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19</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age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13</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exclusion</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12</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salaire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10</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nSpc>
                <a:spcPct val="130000"/>
              </a:lnSpc>
            </a:pPr>
            <a:r>
              <a:rPr lang="fr-FR" sz="1800" spc="-1" strike="noStrike">
                <a:solidFill>
                  <a:srgbClr val="2f2b20"/>
                </a:solidFill>
                <a:uFill>
                  <a:solidFill>
                    <a:srgbClr val="ffffff"/>
                  </a:solidFill>
                </a:uFill>
                <a:latin typeface="Calibri"/>
              </a:rPr>
              <a:t>sexe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10</a:t>
            </a: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2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E72AF925-0F46-4017-8EC9-2C4E08EF240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2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2</a:t>
            </a:r>
            <a:endParaRPr lang="en-US" sz="1800" spc="-1" strike="noStrike">
              <a:solidFill>
                <a:srgbClr val="2f2b20"/>
              </a:solidFill>
              <a:uFill>
                <a:solidFill>
                  <a:srgbClr val="ffffff"/>
                </a:solidFill>
              </a:uFill>
              <a:latin typeface="Calibri"/>
            </a:endParaRPr>
          </a:p>
        </p:txBody>
      </p:sp>
      <p:sp>
        <p:nvSpPr>
          <p:cNvPr id="230" name="CustomShape 4"/>
          <p:cNvSpPr/>
          <p:nvPr/>
        </p:nvSpPr>
        <p:spPr>
          <a:xfrm>
            <a:off x="457200" y="932760"/>
            <a:ext cx="7619760" cy="76536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Parmi les situations suivantes, quelles sont celle(s) qui, selon vous, peut/peuvent gêner l’évolution professionnelle au sein du ministère de la Culture et de la Communication ? </a:t>
            </a:r>
            <a:endParaRPr lang="fr-FR" sz="4600" spc="-1" strike="noStrike">
              <a:solidFill>
                <a:srgbClr val="000000"/>
              </a:solidFill>
              <a:uFill>
                <a:solidFill>
                  <a:srgbClr val="ffffff"/>
                </a:solidFill>
              </a:uFill>
              <a:latin typeface="Arial"/>
            </a:endParaRPr>
          </a:p>
        </p:txBody>
      </p:sp>
      <p:sp>
        <p:nvSpPr>
          <p:cNvPr id="231" name="CustomShape 5"/>
          <p:cNvSpPr/>
          <p:nvPr/>
        </p:nvSpPr>
        <p:spPr>
          <a:xfrm>
            <a:off x="520200" y="1927800"/>
            <a:ext cx="7083720" cy="913320"/>
          </a:xfrm>
          <a:prstGeom prst="rect">
            <a:avLst/>
          </a:prstGeom>
          <a:noFill/>
          <a:ln>
            <a:noFill/>
          </a:ln>
        </p:spPr>
        <p:style>
          <a:lnRef idx="0"/>
          <a:fillRef idx="0"/>
          <a:effectRef idx="0"/>
          <a:fontRef idx="minor"/>
        </p:style>
        <p:txBody>
          <a:bodyPr lIns="90000" rIns="90000" tIns="45000" bIns="45000"/>
          <a:p>
            <a:pPr>
              <a:lnSpc>
                <a:spcPct val="100000"/>
              </a:lnSpc>
            </a:pPr>
            <a:r>
              <a:rPr lang="fr-FR" sz="1800" spc="-1" strike="noStrike">
                <a:solidFill>
                  <a:srgbClr val="2f2b20"/>
                </a:solidFill>
                <a:uFill>
                  <a:solidFill>
                    <a:srgbClr val="ffffff"/>
                  </a:solidFill>
                </a:uFill>
                <a:latin typeface="Calibri"/>
              </a:rPr>
              <a:t>Il s’agit d’une question à choix multiples, dont les réponses pouvaient être: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
        <p:nvSpPr>
          <p:cNvPr id="232" name="CustomShape 6"/>
          <p:cNvSpPr/>
          <p:nvPr/>
        </p:nvSpPr>
        <p:spPr>
          <a:xfrm>
            <a:off x="536760" y="2616120"/>
            <a:ext cx="3012840" cy="146196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t>
            </a:r>
            <a:r>
              <a:rPr lang="fr-FR" sz="1800" spc="-1" strike="noStrike">
                <a:solidFill>
                  <a:srgbClr val="2f2b20"/>
                </a:solidFill>
                <a:uFill>
                  <a:solidFill>
                    <a:srgbClr val="ffffff"/>
                  </a:solidFill>
                </a:uFill>
                <a:latin typeface="Calibri"/>
              </a:rPr>
              <a:t>Être une femme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•Être un homme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•Avoir moins de 30 ans</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•Avoir plus de 50 ans</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•Être en situation de handicap</a:t>
            </a:r>
            <a:endParaRPr lang="fr-FR" sz="1800" spc="-1" strike="noStrike">
              <a:solidFill>
                <a:srgbClr val="000000"/>
              </a:solidFill>
              <a:uFill>
                <a:solidFill>
                  <a:srgbClr val="ffffff"/>
                </a:solidFill>
              </a:uFill>
              <a:latin typeface="Arial"/>
            </a:endParaRPr>
          </a:p>
        </p:txBody>
      </p:sp>
      <p:sp>
        <p:nvSpPr>
          <p:cNvPr id="233" name="CustomShape 7"/>
          <p:cNvSpPr/>
          <p:nvPr/>
        </p:nvSpPr>
        <p:spPr>
          <a:xfrm>
            <a:off x="4178880" y="2616120"/>
            <a:ext cx="3585600" cy="146196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t>
            </a:r>
            <a:r>
              <a:rPr lang="fr-FR" sz="1800" spc="-1" strike="noStrike">
                <a:solidFill>
                  <a:srgbClr val="2f2b20"/>
                </a:solidFill>
                <a:uFill>
                  <a:solidFill>
                    <a:srgbClr val="ffffff"/>
                  </a:solidFill>
                </a:uFill>
                <a:latin typeface="Calibri"/>
              </a:rPr>
              <a:t>Avoir des activités syndicales</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•Être homosexuel.le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•Pratiquer une religion</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•Être ou sembler d’origine étrangère</a:t>
            </a: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2f2b20"/>
                </a:solidFill>
                <a:uFill>
                  <a:solidFill>
                    <a:srgbClr val="ffffff"/>
                  </a:solidFill>
                </a:uFill>
                <a:latin typeface="Calibri"/>
              </a:rPr>
              <a:t>•</a:t>
            </a:r>
            <a:r>
              <a:rPr lang="fr-FR" sz="1800" spc="-1" strike="noStrike">
                <a:solidFill>
                  <a:srgbClr val="2f2b20"/>
                </a:solidFill>
                <a:uFill>
                  <a:solidFill>
                    <a:srgbClr val="ffffff"/>
                  </a:solidFill>
                </a:uFill>
                <a:latin typeface="Calibri"/>
              </a:rPr>
              <a:t>Aucune de ces situations </a:t>
            </a:r>
            <a:endParaRPr lang="fr-FR" sz="1800" spc="-1" strike="noStrike">
              <a:solidFill>
                <a:srgbClr val="000000"/>
              </a:solidFill>
              <a:uFill>
                <a:solidFill>
                  <a:srgbClr val="ffffff"/>
                </a:solidFill>
              </a:uFill>
              <a:latin typeface="Arial"/>
            </a:endParaRPr>
          </a:p>
        </p:txBody>
      </p:sp>
      <p:sp>
        <p:nvSpPr>
          <p:cNvPr id="234" name="CustomShape 8"/>
          <p:cNvSpPr/>
          <p:nvPr/>
        </p:nvSpPr>
        <p:spPr>
          <a:xfrm>
            <a:off x="457200" y="4322880"/>
            <a:ext cx="7297920" cy="118764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Pour une première analyse des résultats, nous avons choisi de représenter le nombre de fois que ces réponses ont été choisies (histogrammes), parmi les différentes populations des personnes ayant répondu: population des hommes/femmes, des personnes de plus de 50ans/ou non…</a:t>
            </a:r>
            <a:endParaRPr lang="fr-FR"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3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1283E374-1921-4529-99EC-009D7FD0A42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3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2</a:t>
            </a:r>
            <a:endParaRPr lang="en-US" sz="1800" spc="-1" strike="noStrike">
              <a:solidFill>
                <a:srgbClr val="2f2b20"/>
              </a:solidFill>
              <a:uFill>
                <a:solidFill>
                  <a:srgbClr val="ffffff"/>
                </a:solidFill>
              </a:uFill>
              <a:latin typeface="Calibri"/>
            </a:endParaRPr>
          </a:p>
        </p:txBody>
      </p:sp>
      <p:sp>
        <p:nvSpPr>
          <p:cNvPr id="238" name="CustomShape 4"/>
          <p:cNvSpPr/>
          <p:nvPr/>
        </p:nvSpPr>
        <p:spPr>
          <a:xfrm>
            <a:off x="457200" y="932760"/>
            <a:ext cx="7619760" cy="76536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Parmi les situations suivantes, quelles sont celle(s) qui, selon vous, peut/peuvent gêner l’évolution professionnelle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239" name="Image 8" descr=""/>
          <p:cNvPicPr/>
          <p:nvPr/>
        </p:nvPicPr>
        <p:blipFill>
          <a:blip r:embed="rId1"/>
          <a:stretch/>
        </p:blipFill>
        <p:spPr>
          <a:xfrm>
            <a:off x="408600" y="2171160"/>
            <a:ext cx="3607920" cy="3607920"/>
          </a:xfrm>
          <a:prstGeom prst="rect">
            <a:avLst/>
          </a:prstGeom>
          <a:ln>
            <a:noFill/>
          </a:ln>
        </p:spPr>
      </p:pic>
      <p:sp>
        <p:nvSpPr>
          <p:cNvPr id="240" name="CustomShape 5"/>
          <p:cNvSpPr/>
          <p:nvPr/>
        </p:nvSpPr>
        <p:spPr>
          <a:xfrm>
            <a:off x="516240" y="1698120"/>
            <a:ext cx="37062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le sexe:</a:t>
            </a:r>
            <a:endParaRPr lang="fr-FR" sz="1800" spc="-1" strike="noStrike">
              <a:solidFill>
                <a:srgbClr val="000000"/>
              </a:solidFill>
              <a:uFill>
                <a:solidFill>
                  <a:srgbClr val="ffffff"/>
                </a:solidFill>
              </a:uFill>
              <a:latin typeface="Arial"/>
            </a:endParaRPr>
          </a:p>
        </p:txBody>
      </p:sp>
      <p:pic>
        <p:nvPicPr>
          <p:cNvPr id="241" name="Image 10" descr=""/>
          <p:cNvPicPr/>
          <p:nvPr/>
        </p:nvPicPr>
        <p:blipFill>
          <a:blip r:embed="rId2"/>
          <a:stretch/>
        </p:blipFill>
        <p:spPr>
          <a:xfrm>
            <a:off x="4177080" y="1858680"/>
            <a:ext cx="3733920" cy="2079720"/>
          </a:xfrm>
          <a:prstGeom prst="rect">
            <a:avLst/>
          </a:prstGeom>
          <a:ln>
            <a:noFill/>
          </a:ln>
        </p:spPr>
      </p:pic>
      <p:pic>
        <p:nvPicPr>
          <p:cNvPr id="242" name="Image 11" descr=""/>
          <p:cNvPicPr/>
          <p:nvPr/>
        </p:nvPicPr>
        <p:blipFill>
          <a:blip r:embed="rId3"/>
          <a:stretch/>
        </p:blipFill>
        <p:spPr>
          <a:xfrm>
            <a:off x="4177440" y="3801600"/>
            <a:ext cx="3759480" cy="1819440"/>
          </a:xfrm>
          <a:prstGeom prst="rect">
            <a:avLst/>
          </a:prstGeom>
          <a:ln>
            <a:noFill/>
          </a:ln>
        </p:spPr>
      </p:pic>
      <p:sp>
        <p:nvSpPr>
          <p:cNvPr id="243" name="CustomShape 6"/>
          <p:cNvSpPr/>
          <p:nvPr/>
        </p:nvSpPr>
        <p:spPr>
          <a:xfrm>
            <a:off x="428400" y="5506200"/>
            <a:ext cx="7675920" cy="82044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Sur 871 femmes ayant répondu au questionnaire, 555 pensent que « être une femme » peut gêner l’évolution professionnelle (soit 63%)</a:t>
            </a:r>
            <a:endParaRPr lang="fr-FR" sz="1800" spc="-1" strike="noStrike">
              <a:solidFill>
                <a:srgbClr val="000000"/>
              </a:solidFill>
              <a:uFill>
                <a:solidFill>
                  <a:srgbClr val="ffffff"/>
                </a:solidFill>
              </a:uFill>
              <a:latin typeface="Arial"/>
            </a:endParaRPr>
          </a:p>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Pour les hommes, les principales causes de problèmes dans l’évolution professionnelle sont : « avoir plus de 50 ans »,  « handicap », ou bien « avoir des activités syndicales ».</a:t>
            </a:r>
            <a:endParaRPr lang="fr-FR"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457200" y="167400"/>
            <a:ext cx="7619760" cy="812880"/>
          </a:xfrm>
          <a:prstGeom prst="rect">
            <a:avLst/>
          </a:prstGeom>
          <a:noFill/>
          <a:ln>
            <a:noFill/>
          </a:ln>
        </p:spPr>
        <p:txBody>
          <a:bodyPr anchor="ctr"/>
          <a:p>
            <a:pPr>
              <a:lnSpc>
                <a:spcPct val="100000"/>
              </a:lnSpc>
            </a:pPr>
            <a:r>
              <a:rPr lang="en-US" sz="4600" spc="-97" strike="noStrike">
                <a:solidFill>
                  <a:srgbClr val="675e47"/>
                </a:solidFill>
                <a:uFill>
                  <a:solidFill>
                    <a:srgbClr val="ffffff"/>
                  </a:solidFill>
                </a:uFill>
                <a:latin typeface="Cambria"/>
              </a:rPr>
              <a:t>Plan de la présentation </a:t>
            </a:r>
            <a:r>
              <a:rPr lang="en-US" sz="2000" spc="-97" strike="noStrike">
                <a:solidFill>
                  <a:srgbClr val="675e47"/>
                </a:solidFill>
                <a:uFill>
                  <a:solidFill>
                    <a:srgbClr val="ffffff"/>
                  </a:solidFill>
                </a:uFill>
                <a:latin typeface="Cambria"/>
              </a:rPr>
              <a:t>(1/2)</a:t>
            </a:r>
            <a:endParaRPr lang="en-US" sz="1800" spc="-1" strike="noStrike">
              <a:solidFill>
                <a:srgbClr val="2f2b20"/>
              </a:solidFill>
              <a:uFill>
                <a:solidFill>
                  <a:srgbClr val="ffffff"/>
                </a:solidFill>
              </a:uFill>
              <a:latin typeface="Calibri"/>
            </a:endParaRPr>
          </a:p>
        </p:txBody>
      </p:sp>
      <p:sp>
        <p:nvSpPr>
          <p:cNvPr id="92" name="TextShape 2"/>
          <p:cNvSpPr txBox="1"/>
          <p:nvPr/>
        </p:nvSpPr>
        <p:spPr>
          <a:xfrm>
            <a:off x="164880" y="1246680"/>
            <a:ext cx="8204040" cy="4800240"/>
          </a:xfrm>
          <a:prstGeom prst="rect">
            <a:avLst/>
          </a:prstGeom>
          <a:noFill/>
          <a:ln>
            <a:noFill/>
          </a:ln>
        </p:spPr>
        <p:txBody>
          <a:bodyPr/>
          <a:p>
            <a:pPr marL="343080" indent="-228240">
              <a:lnSpc>
                <a:spcPct val="100000"/>
              </a:lnSpc>
              <a:buClr>
                <a:srgbClr val="a9a57c"/>
              </a:buClr>
              <a:buFont typeface="Arial"/>
              <a:buChar char="•"/>
            </a:pPr>
            <a:r>
              <a:rPr b="1" lang="en-US" sz="2200" spc="-1" strike="noStrike">
                <a:solidFill>
                  <a:srgbClr val="2f2b20"/>
                </a:solidFill>
                <a:uFill>
                  <a:solidFill>
                    <a:srgbClr val="ffffff"/>
                  </a:solidFill>
                </a:uFill>
                <a:latin typeface="Calibri"/>
              </a:rPr>
              <a:t>Introduction</a:t>
            </a:r>
            <a:endParaRPr lang="en-US" sz="22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Statistiques générales sur le questionnaire</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Profil des répondants</a:t>
            </a:r>
            <a:endParaRPr lang="en-US" sz="18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marL="343080" indent="-228240">
              <a:lnSpc>
                <a:spcPct val="100000"/>
              </a:lnSpc>
              <a:buClr>
                <a:srgbClr val="a9a57c"/>
              </a:buClr>
              <a:buFont typeface="Arial"/>
              <a:buChar char="•"/>
            </a:pPr>
            <a:r>
              <a:rPr b="1" lang="en-US" sz="2200" spc="-1" strike="noStrike">
                <a:solidFill>
                  <a:srgbClr val="2f2b20"/>
                </a:solidFill>
                <a:uFill>
                  <a:solidFill>
                    <a:srgbClr val="ffffff"/>
                  </a:solidFill>
                </a:uFill>
                <a:latin typeface="Calibri"/>
              </a:rPr>
              <a:t>Avertissement</a:t>
            </a:r>
            <a:endParaRPr lang="en-US" sz="2200" spc="-1" strike="noStrike">
              <a:solidFill>
                <a:srgbClr val="2f2b20"/>
              </a:solidFill>
              <a:uFill>
                <a:solidFill>
                  <a:srgbClr val="ffffff"/>
                </a:solidFill>
              </a:uFill>
              <a:latin typeface="Calibri"/>
            </a:endParaRPr>
          </a:p>
          <a:p>
            <a:pPr>
              <a:lnSpc>
                <a:spcPct val="100000"/>
              </a:lnSpc>
            </a:pPr>
            <a:endParaRPr lang="en-US" sz="2200" spc="-1" strike="noStrike">
              <a:solidFill>
                <a:srgbClr val="2f2b20"/>
              </a:solidFill>
              <a:uFill>
                <a:solidFill>
                  <a:srgbClr val="ffffff"/>
                </a:solidFill>
              </a:uFill>
              <a:latin typeface="Calibri"/>
            </a:endParaRPr>
          </a:p>
          <a:p>
            <a:pPr marL="343080" indent="-228240">
              <a:lnSpc>
                <a:spcPct val="100000"/>
              </a:lnSpc>
              <a:buClr>
                <a:srgbClr val="a9a57c"/>
              </a:buClr>
              <a:buFont typeface="Arial"/>
              <a:buChar char="•"/>
            </a:pPr>
            <a:r>
              <a:rPr b="1" lang="en-US" sz="2200" spc="-1" strike="noStrike">
                <a:solidFill>
                  <a:srgbClr val="2f2b20"/>
                </a:solidFill>
                <a:uFill>
                  <a:solidFill>
                    <a:srgbClr val="ffffff"/>
                  </a:solidFill>
                </a:uFill>
                <a:latin typeface="Calibri"/>
              </a:rPr>
              <a:t>Analyse des résultats de l’enquête (1/2)</a:t>
            </a:r>
            <a:endParaRPr lang="en-US" sz="22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 1 – notions associées à « discrimination »</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 2 – situations de de gênes pour l’évolution professionnelle   ?</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 3 – questions liées à la diversité, l’égalité</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Questions 4 et 5 – engagement du ministère &amp; cadre juridique</a:t>
            </a:r>
            <a:endParaRPr lang="en-US" sz="1800" spc="-1" strike="noStrike">
              <a:solidFill>
                <a:srgbClr val="2f2b20"/>
              </a:solidFill>
              <a:uFill>
                <a:solidFill>
                  <a:srgbClr val="ffffff"/>
                </a:solidFill>
              </a:uFill>
              <a:latin typeface="Calibri"/>
            </a:endParaRPr>
          </a:p>
        </p:txBody>
      </p:sp>
      <p:sp>
        <p:nvSpPr>
          <p:cNvPr id="93" name="TextShape 3"/>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Plan</a:t>
            </a:r>
            <a:endParaRPr lang="fr-FR" sz="1400" spc="-1" strike="noStrike">
              <a:solidFill>
                <a:srgbClr val="000000"/>
              </a:solidFill>
              <a:uFill>
                <a:solidFill>
                  <a:srgbClr val="ffffff"/>
                </a:solidFill>
              </a:uFill>
              <a:latin typeface="Times New Roman"/>
            </a:endParaRPr>
          </a:p>
        </p:txBody>
      </p:sp>
      <p:sp>
        <p:nvSpPr>
          <p:cNvPr id="94" name="TextShape 4"/>
          <p:cNvSpPr txBox="1"/>
          <p:nvPr/>
        </p:nvSpPr>
        <p:spPr>
          <a:xfrm>
            <a:off x="8531640" y="5649120"/>
            <a:ext cx="548280" cy="396000"/>
          </a:xfrm>
          <a:prstGeom prst="rect">
            <a:avLst/>
          </a:prstGeom>
          <a:noFill/>
          <a:ln>
            <a:noFill/>
          </a:ln>
        </p:spPr>
        <p:txBody>
          <a:bodyPr lIns="0" rIns="0" tIns="0" bIns="0" anchor="ctr"/>
          <a:p>
            <a:pPr algn="ctr">
              <a:lnSpc>
                <a:spcPct val="100000"/>
              </a:lnSpc>
            </a:pPr>
            <a:fld id="{A32F4274-506E-4D46-906C-F71DD32DE953}"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45"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9E447718-9293-44C9-8671-5E6474F7656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46" name="CustomShape 3"/>
          <p:cNvSpPr/>
          <p:nvPr/>
        </p:nvSpPr>
        <p:spPr>
          <a:xfrm>
            <a:off x="520920" y="1698120"/>
            <a:ext cx="35017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l’âge:</a:t>
            </a:r>
            <a:endParaRPr lang="fr-FR" sz="1800" spc="-1" strike="noStrike">
              <a:solidFill>
                <a:srgbClr val="000000"/>
              </a:solidFill>
              <a:uFill>
                <a:solidFill>
                  <a:srgbClr val="ffffff"/>
                </a:solidFill>
              </a:uFill>
              <a:latin typeface="Arial"/>
            </a:endParaRPr>
          </a:p>
        </p:txBody>
      </p:sp>
      <p:sp>
        <p:nvSpPr>
          <p:cNvPr id="247" name="TextShape 4"/>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2</a:t>
            </a:r>
            <a:endParaRPr lang="en-US" sz="1800" spc="-1" strike="noStrike">
              <a:solidFill>
                <a:srgbClr val="2f2b20"/>
              </a:solidFill>
              <a:uFill>
                <a:solidFill>
                  <a:srgbClr val="ffffff"/>
                </a:solidFill>
              </a:uFill>
              <a:latin typeface="Calibri"/>
            </a:endParaRPr>
          </a:p>
        </p:txBody>
      </p:sp>
      <p:sp>
        <p:nvSpPr>
          <p:cNvPr id="248" name="CustomShape 5"/>
          <p:cNvSpPr/>
          <p:nvPr/>
        </p:nvSpPr>
        <p:spPr>
          <a:xfrm>
            <a:off x="457200" y="932760"/>
            <a:ext cx="7619760" cy="76536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Parmi les situations suivantes, quelles sont celle(s) qui, selon vous, peut/peuvent gêner l’évolution professionnelle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249" name="Image 8" descr=""/>
          <p:cNvPicPr/>
          <p:nvPr/>
        </p:nvPicPr>
        <p:blipFill>
          <a:blip r:embed="rId1"/>
          <a:stretch/>
        </p:blipFill>
        <p:spPr>
          <a:xfrm>
            <a:off x="408600" y="2171160"/>
            <a:ext cx="3607920" cy="3607920"/>
          </a:xfrm>
          <a:prstGeom prst="rect">
            <a:avLst/>
          </a:prstGeom>
          <a:ln>
            <a:noFill/>
          </a:ln>
        </p:spPr>
      </p:pic>
      <p:pic>
        <p:nvPicPr>
          <p:cNvPr id="250" name="Image 10" descr=""/>
          <p:cNvPicPr/>
          <p:nvPr/>
        </p:nvPicPr>
        <p:blipFill>
          <a:blip r:embed="rId2"/>
          <a:stretch/>
        </p:blipFill>
        <p:spPr>
          <a:xfrm>
            <a:off x="4090680" y="1698120"/>
            <a:ext cx="3743640" cy="2087640"/>
          </a:xfrm>
          <a:prstGeom prst="rect">
            <a:avLst/>
          </a:prstGeom>
          <a:ln>
            <a:noFill/>
          </a:ln>
        </p:spPr>
      </p:pic>
      <p:pic>
        <p:nvPicPr>
          <p:cNvPr id="251" name="Image 11" descr=""/>
          <p:cNvPicPr/>
          <p:nvPr/>
        </p:nvPicPr>
        <p:blipFill>
          <a:blip r:embed="rId3"/>
          <a:stretch/>
        </p:blipFill>
        <p:spPr>
          <a:xfrm>
            <a:off x="4074840" y="3592080"/>
            <a:ext cx="3743640" cy="2088360"/>
          </a:xfrm>
          <a:prstGeom prst="rect">
            <a:avLst/>
          </a:prstGeom>
          <a:ln>
            <a:noFill/>
          </a:ln>
        </p:spPr>
      </p:pic>
      <p:sp>
        <p:nvSpPr>
          <p:cNvPr id="252" name="CustomShape 6"/>
          <p:cNvSpPr/>
          <p:nvPr/>
        </p:nvSpPr>
        <p:spPr>
          <a:xfrm>
            <a:off x="428400" y="5506200"/>
            <a:ext cx="7675920" cy="63792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Sans surprise, pour les personnes de plus de 50 ans ayant répondu, la première gêne affectant l’évolution de la carrière est l’âge (le fait d’avoir plus 50 ans). Pour les personnes ayant entre 18 et 30 ans, l’âge est également le premier des problèmes (peu d’évolution lié au manque d’expérience?)</a:t>
            </a:r>
            <a:endParaRPr lang="fr-FR" sz="18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5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FCD0AB04-5EC0-43C9-8989-2C6204B87E1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55" name="CustomShape 3"/>
          <p:cNvSpPr/>
          <p:nvPr/>
        </p:nvSpPr>
        <p:spPr>
          <a:xfrm>
            <a:off x="518400" y="1698120"/>
            <a:ext cx="41389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structure:</a:t>
            </a:r>
            <a:endParaRPr lang="fr-FR" sz="1800" spc="-1" strike="noStrike">
              <a:solidFill>
                <a:srgbClr val="000000"/>
              </a:solidFill>
              <a:uFill>
                <a:solidFill>
                  <a:srgbClr val="ffffff"/>
                </a:solidFill>
              </a:uFill>
              <a:latin typeface="Arial"/>
            </a:endParaRPr>
          </a:p>
        </p:txBody>
      </p:sp>
      <p:sp>
        <p:nvSpPr>
          <p:cNvPr id="256" name="TextShape 4"/>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2</a:t>
            </a:r>
            <a:endParaRPr lang="en-US" sz="1800" spc="-1" strike="noStrike">
              <a:solidFill>
                <a:srgbClr val="2f2b20"/>
              </a:solidFill>
              <a:uFill>
                <a:solidFill>
                  <a:srgbClr val="ffffff"/>
                </a:solidFill>
              </a:uFill>
              <a:latin typeface="Calibri"/>
            </a:endParaRPr>
          </a:p>
        </p:txBody>
      </p:sp>
      <p:sp>
        <p:nvSpPr>
          <p:cNvPr id="257" name="CustomShape 5"/>
          <p:cNvSpPr/>
          <p:nvPr/>
        </p:nvSpPr>
        <p:spPr>
          <a:xfrm>
            <a:off x="457200" y="932760"/>
            <a:ext cx="7619760" cy="76536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Parmi les situations suivantes, quelles sont celle(s) qui, selon vous, peut/peuvent gêner l’évolution professionnelle au sein du ministère de la Culture et de la Communication ? </a:t>
            </a:r>
            <a:endParaRPr lang="fr-FR" sz="4600" spc="-1" strike="noStrike">
              <a:solidFill>
                <a:srgbClr val="000000"/>
              </a:solidFill>
              <a:uFill>
                <a:solidFill>
                  <a:srgbClr val="ffffff"/>
                </a:solidFill>
              </a:uFill>
              <a:latin typeface="Arial"/>
            </a:endParaRPr>
          </a:p>
        </p:txBody>
      </p:sp>
      <p:sp>
        <p:nvSpPr>
          <p:cNvPr id="258" name="CustomShape 6"/>
          <p:cNvSpPr/>
          <p:nvPr/>
        </p:nvSpPr>
        <p:spPr>
          <a:xfrm>
            <a:off x="428400" y="5791680"/>
            <a:ext cx="7675920" cy="63792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On retrouve certaines tendances à travers les différentes structures du ministère: « être une femme » est toujours la première situation citée comme gêne pour l’évolution professionnelle. On observe que « avoir un handicap » est souvent citée également, notamment en service à compétence nationales</a:t>
            </a:r>
            <a:endParaRPr lang="fr-FR" sz="1800" spc="-1" strike="noStrike">
              <a:solidFill>
                <a:srgbClr val="000000"/>
              </a:solidFill>
              <a:uFill>
                <a:solidFill>
                  <a:srgbClr val="ffffff"/>
                </a:solidFill>
              </a:uFill>
              <a:latin typeface="Arial"/>
            </a:endParaRPr>
          </a:p>
        </p:txBody>
      </p:sp>
      <p:pic>
        <p:nvPicPr>
          <p:cNvPr id="259" name="Image 1" descr=""/>
          <p:cNvPicPr/>
          <p:nvPr/>
        </p:nvPicPr>
        <p:blipFill>
          <a:blip r:embed="rId1"/>
          <a:stretch/>
        </p:blipFill>
        <p:spPr>
          <a:xfrm>
            <a:off x="485280" y="2071440"/>
            <a:ext cx="3832560" cy="1787760"/>
          </a:xfrm>
          <a:prstGeom prst="rect">
            <a:avLst/>
          </a:prstGeom>
          <a:ln>
            <a:noFill/>
          </a:ln>
        </p:spPr>
      </p:pic>
      <p:pic>
        <p:nvPicPr>
          <p:cNvPr id="260" name="Image 2" descr=""/>
          <p:cNvPicPr/>
          <p:nvPr/>
        </p:nvPicPr>
        <p:blipFill>
          <a:blip r:embed="rId2"/>
          <a:stretch/>
        </p:blipFill>
        <p:spPr>
          <a:xfrm>
            <a:off x="485280" y="3945240"/>
            <a:ext cx="3832560" cy="1787760"/>
          </a:xfrm>
          <a:prstGeom prst="rect">
            <a:avLst/>
          </a:prstGeom>
          <a:ln>
            <a:noFill/>
          </a:ln>
        </p:spPr>
      </p:pic>
      <p:pic>
        <p:nvPicPr>
          <p:cNvPr id="261" name="Image 9" descr=""/>
          <p:cNvPicPr/>
          <p:nvPr/>
        </p:nvPicPr>
        <p:blipFill>
          <a:blip r:embed="rId3"/>
          <a:stretch/>
        </p:blipFill>
        <p:spPr>
          <a:xfrm>
            <a:off x="4317840" y="2067480"/>
            <a:ext cx="3854160" cy="1787760"/>
          </a:xfrm>
          <a:prstGeom prst="rect">
            <a:avLst/>
          </a:prstGeom>
          <a:ln>
            <a:noFill/>
          </a:ln>
        </p:spPr>
      </p:pic>
      <p:pic>
        <p:nvPicPr>
          <p:cNvPr id="262" name="Image 13" descr=""/>
          <p:cNvPicPr/>
          <p:nvPr/>
        </p:nvPicPr>
        <p:blipFill>
          <a:blip r:embed="rId4"/>
          <a:stretch/>
        </p:blipFill>
        <p:spPr>
          <a:xfrm>
            <a:off x="4317840" y="3945240"/>
            <a:ext cx="3854160" cy="178776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26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C9F993F-70A9-44C5-B7D6-082A8BB4236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65" name="CustomShape 3"/>
          <p:cNvSpPr/>
          <p:nvPr/>
        </p:nvSpPr>
        <p:spPr>
          <a:xfrm>
            <a:off x="522360" y="1698120"/>
            <a:ext cx="47714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le type de contrat :</a:t>
            </a:r>
            <a:endParaRPr lang="fr-FR" sz="1800" spc="-1" strike="noStrike">
              <a:solidFill>
                <a:srgbClr val="000000"/>
              </a:solidFill>
              <a:uFill>
                <a:solidFill>
                  <a:srgbClr val="ffffff"/>
                </a:solidFill>
              </a:uFill>
              <a:latin typeface="Arial"/>
            </a:endParaRPr>
          </a:p>
        </p:txBody>
      </p:sp>
      <p:sp>
        <p:nvSpPr>
          <p:cNvPr id="266" name="TextShape 4"/>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2</a:t>
            </a:r>
            <a:endParaRPr lang="en-US" sz="1800" spc="-1" strike="noStrike">
              <a:solidFill>
                <a:srgbClr val="2f2b20"/>
              </a:solidFill>
              <a:uFill>
                <a:solidFill>
                  <a:srgbClr val="ffffff"/>
                </a:solidFill>
              </a:uFill>
              <a:latin typeface="Calibri"/>
            </a:endParaRPr>
          </a:p>
        </p:txBody>
      </p:sp>
      <p:sp>
        <p:nvSpPr>
          <p:cNvPr id="267" name="CustomShape 5"/>
          <p:cNvSpPr/>
          <p:nvPr/>
        </p:nvSpPr>
        <p:spPr>
          <a:xfrm>
            <a:off x="457200" y="932760"/>
            <a:ext cx="7619760" cy="76536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Parmi les situations suivantes, quelles sont celle(s) qui, selon vous, peut/peuvent gêner l’évolution professionnelle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268" name="Image 8" descr=""/>
          <p:cNvPicPr/>
          <p:nvPr/>
        </p:nvPicPr>
        <p:blipFill>
          <a:blip r:embed="rId1"/>
          <a:stretch/>
        </p:blipFill>
        <p:spPr>
          <a:xfrm>
            <a:off x="299160" y="2155680"/>
            <a:ext cx="3635640" cy="3635640"/>
          </a:xfrm>
          <a:prstGeom prst="rect">
            <a:avLst/>
          </a:prstGeom>
          <a:ln>
            <a:noFill/>
          </a:ln>
        </p:spPr>
      </p:pic>
      <p:pic>
        <p:nvPicPr>
          <p:cNvPr id="269" name="Image 10" descr=""/>
          <p:cNvPicPr/>
          <p:nvPr/>
        </p:nvPicPr>
        <p:blipFill>
          <a:blip r:embed="rId2"/>
          <a:stretch/>
        </p:blipFill>
        <p:spPr>
          <a:xfrm>
            <a:off x="4260600" y="2168640"/>
            <a:ext cx="3635640" cy="3635640"/>
          </a:xfrm>
          <a:prstGeom prst="rect">
            <a:avLst/>
          </a:prstGeom>
          <a:ln>
            <a:noFill/>
          </a:ln>
        </p:spPr>
      </p:pic>
      <p:sp>
        <p:nvSpPr>
          <p:cNvPr id="270" name="CustomShape 6"/>
          <p:cNvSpPr/>
          <p:nvPr/>
        </p:nvSpPr>
        <p:spPr>
          <a:xfrm>
            <a:off x="428400" y="5595480"/>
            <a:ext cx="7675920" cy="63792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La ventilation selon le type de contrat (titulaire/contractuel) ne dégage pas de différences importantes sur les gênes potentielles à l’évolution professionnelle. Les deux catégories de population s’accordent sur les difficultés d’évolution: en première position: « être une femme », puis ensuite « avoir plus de 50 ans » et « être en situation de handicap ».</a:t>
            </a:r>
            <a:endParaRPr lang="fr-FR" sz="18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27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895F3EA-CA0A-4EF0-AA19-DF65CDF5805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73"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a:t>
            </a:r>
            <a:endParaRPr lang="en-US" sz="1800" spc="-1" strike="noStrike">
              <a:solidFill>
                <a:srgbClr val="2f2b20"/>
              </a:solidFill>
              <a:uFill>
                <a:solidFill>
                  <a:srgbClr val="ffffff"/>
                </a:solidFill>
              </a:uFill>
              <a:latin typeface="Calibri"/>
            </a:endParaRPr>
          </a:p>
        </p:txBody>
      </p:sp>
      <p:sp>
        <p:nvSpPr>
          <p:cNvPr id="274" name="CustomShape 4"/>
          <p:cNvSpPr/>
          <p:nvPr/>
        </p:nvSpPr>
        <p:spPr>
          <a:xfrm>
            <a:off x="457200" y="932760"/>
            <a:ext cx="7619760" cy="40032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Questions générales sur la diversité, l’égalité, la discrimination au sein du ministère</a:t>
            </a:r>
            <a:endParaRPr lang="fr-FR" sz="4600" spc="-1" strike="noStrike">
              <a:solidFill>
                <a:srgbClr val="000000"/>
              </a:solidFill>
              <a:uFill>
                <a:solidFill>
                  <a:srgbClr val="ffffff"/>
                </a:solidFill>
              </a:uFill>
              <a:latin typeface="Arial"/>
            </a:endParaRPr>
          </a:p>
        </p:txBody>
      </p:sp>
      <p:sp>
        <p:nvSpPr>
          <p:cNvPr id="275" name="CustomShape 5"/>
          <p:cNvSpPr/>
          <p:nvPr/>
        </p:nvSpPr>
        <p:spPr>
          <a:xfrm>
            <a:off x="520200" y="1562760"/>
            <a:ext cx="6900120" cy="1461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s’agit d’une question composée de 7 sous-questions, à choix uniques parmi 5 propositions permettant d’évaluer le degré d’accord ou de désaccord du sondé</a:t>
            </a:r>
            <a:r>
              <a:rPr b="1" lang="fr-FR" sz="1800" spc="-1" strike="noStrike">
                <a:solidFill>
                  <a:srgbClr val="2f2b20"/>
                </a:solidFill>
                <a:uFill>
                  <a:solidFill>
                    <a:srgbClr val="ffffff"/>
                  </a:solidFill>
                </a:uFill>
                <a:latin typeface="Calibri"/>
              </a:rPr>
              <a:t>. Deux approches ont été considérées </a:t>
            </a:r>
            <a:r>
              <a:rPr lang="fr-FR" sz="1800" spc="-1" strike="noStrike">
                <a:solidFill>
                  <a:srgbClr val="2f2b20"/>
                </a:solidFill>
                <a:uFill>
                  <a:solidFill>
                    <a:srgbClr val="ffffff"/>
                  </a:solidFill>
                </a:uFill>
                <a:latin typeface="Calibri"/>
              </a:rPr>
              <a:t>pour traiter les résultats de cette question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276" name="CustomShape 6"/>
          <p:cNvSpPr/>
          <p:nvPr/>
        </p:nvSpPr>
        <p:spPr>
          <a:xfrm>
            <a:off x="4443840" y="3748320"/>
            <a:ext cx="2832840" cy="639000"/>
          </a:xfrm>
          <a:prstGeom prst="rect">
            <a:avLst/>
          </a:prstGeom>
          <a:noFill/>
          <a:ln>
            <a:noFill/>
          </a:ln>
        </p:spPr>
        <p:style>
          <a:lnRef idx="0"/>
          <a:fillRef idx="0"/>
          <a:effectRef idx="0"/>
          <a:fontRef idx="minor"/>
        </p:style>
        <p:txBody>
          <a:bodyPr wrap="none"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Plutôt en désaccord : 1</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Tout à fait en désaccord : 0</a:t>
            </a:r>
            <a:endParaRPr lang="fr-FR" sz="1800" spc="-1" strike="noStrike">
              <a:solidFill>
                <a:srgbClr val="000000"/>
              </a:solidFill>
              <a:uFill>
                <a:solidFill>
                  <a:srgbClr val="ffffff"/>
                </a:solidFill>
              </a:uFill>
              <a:latin typeface="Arial"/>
            </a:endParaRPr>
          </a:p>
        </p:txBody>
      </p:sp>
      <p:sp>
        <p:nvSpPr>
          <p:cNvPr id="277" name="CustomShape 7"/>
          <p:cNvSpPr/>
          <p:nvPr/>
        </p:nvSpPr>
        <p:spPr>
          <a:xfrm>
            <a:off x="520200" y="2941200"/>
            <a:ext cx="7178760" cy="3107880"/>
          </a:xfrm>
          <a:prstGeom prst="rect">
            <a:avLst/>
          </a:prstGeom>
          <a:noFill/>
          <a:ln>
            <a:noFill/>
          </a:ln>
        </p:spPr>
        <p:style>
          <a:lnRef idx="0"/>
          <a:fillRef idx="0"/>
          <a:effectRef idx="0"/>
          <a:fontRef idx="minor"/>
        </p:style>
        <p:txBody>
          <a:bodyPr lIns="90000" rIns="90000" tIns="45000" bIns="45000"/>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Tout à fait d'accord : 4</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Plutôt d'accord : 3</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Moyennement d'accord : 2</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Cette transformation permet en effet de calculer des moyennes sur les réponses. Nous avons ensuite choisi de représenter les résultats avec des camemberts, en ventilant selon les différents types de population.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278" name="CustomShape 8"/>
          <p:cNvSpPr/>
          <p:nvPr/>
        </p:nvSpPr>
        <p:spPr>
          <a:xfrm>
            <a:off x="615960" y="3032280"/>
            <a:ext cx="411840" cy="460080"/>
          </a:xfrm>
          <a:prstGeom prst="rect">
            <a:avLst/>
          </a:prstGeom>
          <a:ln>
            <a:solidFill>
              <a:srgbClr val="a6a278"/>
            </a:solidFill>
            <a:round/>
          </a:ln>
          <a:effectLst>
            <a:outerShdw algn="bl" blurRad="50800" dist="25400" rotWithShape="0">
              <a:srgbClr val="000000">
                <a:alpha val="6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lang="fr-FR" sz="1100" spc="-1" strike="noStrike">
                <a:solidFill>
                  <a:srgbClr val="ffffff"/>
                </a:solidFill>
                <a:uFill>
                  <a:solidFill>
                    <a:srgbClr val="ffffff"/>
                  </a:solidFill>
                </a:uFill>
                <a:latin typeface="Calibri"/>
              </a:rPr>
              <a:t>1M</a:t>
            </a:r>
            <a:endParaRPr lang="fr-FR" sz="1800" spc="-1" strike="noStrike">
              <a:solidFill>
                <a:srgbClr val="000000"/>
              </a:solidFill>
              <a:uFill>
                <a:solidFill>
                  <a:srgbClr val="ffffff"/>
                </a:solidFill>
              </a:uFill>
              <a:latin typeface="Arial"/>
            </a:endParaRPr>
          </a:p>
        </p:txBody>
      </p:sp>
      <p:sp>
        <p:nvSpPr>
          <p:cNvPr id="279" name="CustomShape 9"/>
          <p:cNvSpPr/>
          <p:nvPr/>
        </p:nvSpPr>
        <p:spPr>
          <a:xfrm>
            <a:off x="1079640" y="2923920"/>
            <a:ext cx="6619680" cy="63900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800" spc="-1" strike="noStrike">
                <a:solidFill>
                  <a:srgbClr val="2f2b20"/>
                </a:solidFill>
                <a:uFill>
                  <a:solidFill>
                    <a:srgbClr val="ffffff"/>
                  </a:solidFill>
                </a:uFill>
                <a:latin typeface="Calibri"/>
              </a:rPr>
              <a:t>Nous gardons les cinq degrés de réponse. </a:t>
            </a:r>
            <a:r>
              <a:rPr lang="fr-FR" sz="1800" spc="-1" strike="noStrike">
                <a:solidFill>
                  <a:srgbClr val="2f2b20"/>
                </a:solidFill>
                <a:uFill>
                  <a:solidFill>
                    <a:srgbClr val="ffffff"/>
                  </a:solidFill>
                </a:uFill>
                <a:latin typeface="Calibri"/>
              </a:rPr>
              <a:t>Pour faciliter l’analyse des données, nous avons parfois utilisé l’échelle numérique suivante:</a:t>
            </a:r>
            <a:endParaRPr lang="fr-FR"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28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03CF86ED-6806-4A6E-9B33-5D023609429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82"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a:t>
            </a:r>
            <a:endParaRPr lang="en-US" sz="1800" spc="-1" strike="noStrike">
              <a:solidFill>
                <a:srgbClr val="2f2b20"/>
              </a:solidFill>
              <a:uFill>
                <a:solidFill>
                  <a:srgbClr val="ffffff"/>
                </a:solidFill>
              </a:uFill>
              <a:latin typeface="Calibri"/>
            </a:endParaRPr>
          </a:p>
        </p:txBody>
      </p:sp>
      <p:sp>
        <p:nvSpPr>
          <p:cNvPr id="283" name="CustomShape 4"/>
          <p:cNvSpPr/>
          <p:nvPr/>
        </p:nvSpPr>
        <p:spPr>
          <a:xfrm>
            <a:off x="457200" y="932760"/>
            <a:ext cx="7619760" cy="40032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Questions générales sur la diversité, l’égalité, la discrimination au sein du ministère</a:t>
            </a:r>
            <a:endParaRPr lang="fr-FR" sz="4600" spc="-1" strike="noStrike">
              <a:solidFill>
                <a:srgbClr val="000000"/>
              </a:solidFill>
              <a:uFill>
                <a:solidFill>
                  <a:srgbClr val="ffffff"/>
                </a:solidFill>
              </a:uFill>
              <a:latin typeface="Arial"/>
            </a:endParaRPr>
          </a:p>
        </p:txBody>
      </p:sp>
      <p:sp>
        <p:nvSpPr>
          <p:cNvPr id="284" name="CustomShape 5"/>
          <p:cNvSpPr/>
          <p:nvPr/>
        </p:nvSpPr>
        <p:spPr>
          <a:xfrm>
            <a:off x="1101600" y="1763280"/>
            <a:ext cx="6716520" cy="63900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800" spc="-1" strike="noStrike">
                <a:solidFill>
                  <a:srgbClr val="2f2b20"/>
                </a:solidFill>
                <a:uFill>
                  <a:solidFill>
                    <a:srgbClr val="ffffff"/>
                  </a:solidFill>
                </a:uFill>
                <a:latin typeface="Calibri"/>
              </a:rPr>
              <a:t>Nous ne considérons plus que trois degrés </a:t>
            </a:r>
            <a:r>
              <a:rPr lang="fr-FR" sz="1800" spc="-1" strike="noStrike">
                <a:solidFill>
                  <a:srgbClr val="2f2b20"/>
                </a:solidFill>
                <a:uFill>
                  <a:solidFill>
                    <a:srgbClr val="ffffff"/>
                  </a:solidFill>
                </a:uFill>
                <a:latin typeface="Calibri"/>
              </a:rPr>
              <a:t>d’accord/de désaccord dans les réponses:</a:t>
            </a:r>
            <a:endParaRPr lang="fr-FR" sz="1800" spc="-1" strike="noStrike">
              <a:solidFill>
                <a:srgbClr val="000000"/>
              </a:solidFill>
              <a:uFill>
                <a:solidFill>
                  <a:srgbClr val="ffffff"/>
                </a:solidFill>
              </a:uFill>
              <a:latin typeface="Arial"/>
            </a:endParaRPr>
          </a:p>
        </p:txBody>
      </p:sp>
      <p:sp>
        <p:nvSpPr>
          <p:cNvPr id="285" name="CustomShape 6"/>
          <p:cNvSpPr/>
          <p:nvPr/>
        </p:nvSpPr>
        <p:spPr>
          <a:xfrm>
            <a:off x="615960" y="1860840"/>
            <a:ext cx="411840" cy="460080"/>
          </a:xfrm>
          <a:prstGeom prst="rect">
            <a:avLst/>
          </a:prstGeom>
          <a:ln>
            <a:solidFill>
              <a:srgbClr val="a6a278"/>
            </a:solidFill>
            <a:round/>
          </a:ln>
          <a:effectLst>
            <a:outerShdw algn="bl" blurRad="50800" dist="25400" rotWithShape="0">
              <a:srgbClr val="000000">
                <a:alpha val="6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lang="fr-FR" sz="1100" spc="-1" strike="noStrike">
                <a:solidFill>
                  <a:srgbClr val="ffffff"/>
                </a:solidFill>
                <a:uFill>
                  <a:solidFill>
                    <a:srgbClr val="ffffff"/>
                  </a:solidFill>
                </a:uFill>
                <a:latin typeface="Calibri"/>
              </a:rPr>
              <a:t>2M</a:t>
            </a:r>
            <a:endParaRPr lang="fr-FR" sz="1800" spc="-1" strike="noStrike">
              <a:solidFill>
                <a:srgbClr val="000000"/>
              </a:solidFill>
              <a:uFill>
                <a:solidFill>
                  <a:srgbClr val="ffffff"/>
                </a:solidFill>
              </a:uFill>
              <a:latin typeface="Arial"/>
            </a:endParaRPr>
          </a:p>
        </p:txBody>
      </p:sp>
      <p:sp>
        <p:nvSpPr>
          <p:cNvPr id="286" name="CustomShape 7"/>
          <p:cNvSpPr/>
          <p:nvPr/>
        </p:nvSpPr>
        <p:spPr>
          <a:xfrm>
            <a:off x="554760" y="2586240"/>
            <a:ext cx="7202160" cy="28335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s’agit de regrouper les catégories « tout à fait d’accord » et « plutôt d’accord » en une unique catégorie; et de même pour « tout à fait en désaccord » et « plutôt en désaccord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souhaitons ici évaluer de façon globale le niveau d’adhésion ou non des répondants à l’affirmation proposée dans la question.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ne tiendront pas compte des réponses « moyennement d’accord » qui peuvent traduire une réserve ou une indifférence du répondant sur la question. </a:t>
            </a:r>
            <a:endParaRPr lang="fr-FR" sz="18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87" name="Image 1" descr=""/>
          <p:cNvPicPr/>
          <p:nvPr/>
        </p:nvPicPr>
        <p:blipFill>
          <a:blip r:embed="rId1"/>
          <a:stretch/>
        </p:blipFill>
        <p:spPr>
          <a:xfrm>
            <a:off x="144720" y="1833480"/>
            <a:ext cx="4645440" cy="2686320"/>
          </a:xfrm>
          <a:prstGeom prst="rect">
            <a:avLst/>
          </a:prstGeom>
          <a:ln>
            <a:noFill/>
          </a:ln>
        </p:spPr>
      </p:pic>
      <p:sp>
        <p:nvSpPr>
          <p:cNvPr id="28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28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B02A4A3-89F8-4CFC-8AAD-354324DB0FB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290"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3A</a:t>
            </a:r>
            <a:endParaRPr lang="en-US" sz="1800" spc="-1" strike="noStrike">
              <a:solidFill>
                <a:srgbClr val="2f2b20"/>
              </a:solidFill>
              <a:uFill>
                <a:solidFill>
                  <a:srgbClr val="ffffff"/>
                </a:solidFill>
              </a:uFill>
              <a:latin typeface="Calibri"/>
            </a:endParaRPr>
          </a:p>
        </p:txBody>
      </p:sp>
      <p:sp>
        <p:nvSpPr>
          <p:cNvPr id="291"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Les agents du ministère de la Culture et de la Communication représentent la diversité de la société française ?</a:t>
            </a:r>
            <a:endParaRPr lang="fr-FR" sz="4600" spc="-1" strike="noStrike">
              <a:solidFill>
                <a:srgbClr val="000000"/>
              </a:solidFill>
              <a:uFill>
                <a:solidFill>
                  <a:srgbClr val="ffffff"/>
                </a:solidFill>
              </a:uFill>
              <a:latin typeface="Arial"/>
            </a:endParaRPr>
          </a:p>
        </p:txBody>
      </p:sp>
      <p:sp>
        <p:nvSpPr>
          <p:cNvPr id="292" name="CustomShape 5"/>
          <p:cNvSpPr/>
          <p:nvPr/>
        </p:nvSpPr>
        <p:spPr>
          <a:xfrm>
            <a:off x="4859280" y="151308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sp>
        <p:nvSpPr>
          <p:cNvPr id="293" name="CustomShape 6"/>
          <p:cNvSpPr/>
          <p:nvPr/>
        </p:nvSpPr>
        <p:spPr>
          <a:xfrm>
            <a:off x="619200" y="4761360"/>
            <a:ext cx="4137480" cy="15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2,13 / 4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femme </a:t>
            </a:r>
            <a:r>
              <a:rPr lang="fr-FR" sz="1400" spc="-1" strike="noStrike">
                <a:solidFill>
                  <a:srgbClr val="2f2b20"/>
                </a:solidFill>
                <a:uFill>
                  <a:solidFill>
                    <a:srgbClr val="ffffff"/>
                  </a:solidFill>
                </a:uFill>
                <a:latin typeface="Calibri"/>
              </a:rPr>
              <a:t>: 2,11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homme </a:t>
            </a:r>
            <a:r>
              <a:rPr lang="fr-FR" sz="1400" spc="-1" strike="noStrike">
                <a:solidFill>
                  <a:srgbClr val="2f2b20"/>
                </a:solidFill>
                <a:uFill>
                  <a:solidFill>
                    <a:srgbClr val="ffffff"/>
                  </a:solidFill>
                </a:uFill>
                <a:latin typeface="Calibri"/>
              </a:rPr>
              <a:t>: 2,18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(À titre de comparaison, moyenne pour les +50ans : 2,21 / 4. Et moyenne pour les 18-30 ans : </a:t>
            </a:r>
            <a:r>
              <a:rPr b="1" lang="fr-FR" sz="1400" spc="-1" strike="noStrike">
                <a:solidFill>
                  <a:srgbClr val="2f2b20"/>
                </a:solidFill>
                <a:uFill>
                  <a:solidFill>
                    <a:srgbClr val="ffffff"/>
                  </a:solidFill>
                </a:uFill>
                <a:latin typeface="Calibri"/>
              </a:rPr>
              <a:t>1,92 / 4. </a:t>
            </a:r>
            <a:r>
              <a:rPr lang="fr-FR" sz="1400" spc="-1" strike="noStrike">
                <a:solidFill>
                  <a:srgbClr val="2f2b20"/>
                </a:solidFill>
                <a:uFill>
                  <a:solidFill>
                    <a:srgbClr val="ffffff"/>
                  </a:solidFill>
                </a:uFill>
                <a:latin typeface="Calibri"/>
              </a:rPr>
              <a:t>Signe donc d’une différence de mentalité entre les générations sur ce que doit incarner le ministère) </a:t>
            </a:r>
            <a:endParaRPr lang="fr-FR" sz="1800" spc="-1" strike="noStrike">
              <a:solidFill>
                <a:srgbClr val="000000"/>
              </a:solidFill>
              <a:uFill>
                <a:solidFill>
                  <a:srgbClr val="ffffff"/>
                </a:solidFill>
              </a:uFill>
              <a:latin typeface="Arial"/>
            </a:endParaRPr>
          </a:p>
        </p:txBody>
      </p:sp>
      <p:pic>
        <p:nvPicPr>
          <p:cNvPr id="294" name="Image 2" descr=""/>
          <p:cNvPicPr/>
          <p:nvPr/>
        </p:nvPicPr>
        <p:blipFill>
          <a:blip r:embed="rId2"/>
          <a:stretch/>
        </p:blipFill>
        <p:spPr>
          <a:xfrm>
            <a:off x="4791240" y="1905840"/>
            <a:ext cx="3517560" cy="2086200"/>
          </a:xfrm>
          <a:prstGeom prst="rect">
            <a:avLst/>
          </a:prstGeom>
          <a:ln>
            <a:noFill/>
          </a:ln>
        </p:spPr>
      </p:pic>
      <p:pic>
        <p:nvPicPr>
          <p:cNvPr id="295" name="Image 6" descr=""/>
          <p:cNvPicPr/>
          <p:nvPr/>
        </p:nvPicPr>
        <p:blipFill>
          <a:blip r:embed="rId3"/>
          <a:stretch/>
        </p:blipFill>
        <p:spPr>
          <a:xfrm>
            <a:off x="4775400" y="4098240"/>
            <a:ext cx="3522600" cy="212796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6" name="Image 9" descr=""/>
          <p:cNvPicPr/>
          <p:nvPr/>
        </p:nvPicPr>
        <p:blipFill>
          <a:blip r:embed="rId1"/>
          <a:stretch/>
        </p:blipFill>
        <p:spPr>
          <a:xfrm>
            <a:off x="5421600" y="2099880"/>
            <a:ext cx="3006000" cy="2015640"/>
          </a:xfrm>
          <a:prstGeom prst="rect">
            <a:avLst/>
          </a:prstGeom>
          <a:ln>
            <a:noFill/>
          </a:ln>
        </p:spPr>
      </p:pic>
      <p:pic>
        <p:nvPicPr>
          <p:cNvPr id="297" name="Image 1" descr=""/>
          <p:cNvPicPr/>
          <p:nvPr/>
        </p:nvPicPr>
        <p:blipFill>
          <a:blip r:embed="rId2"/>
          <a:stretch/>
        </p:blipFill>
        <p:spPr>
          <a:xfrm>
            <a:off x="2756520" y="2039400"/>
            <a:ext cx="3071880" cy="2015640"/>
          </a:xfrm>
          <a:prstGeom prst="rect">
            <a:avLst/>
          </a:prstGeom>
          <a:ln>
            <a:noFill/>
          </a:ln>
        </p:spPr>
      </p:pic>
      <p:pic>
        <p:nvPicPr>
          <p:cNvPr id="298" name="Image 15" descr=""/>
          <p:cNvPicPr/>
          <p:nvPr/>
        </p:nvPicPr>
        <p:blipFill>
          <a:blip r:embed="rId3"/>
          <a:stretch/>
        </p:blipFill>
        <p:spPr>
          <a:xfrm>
            <a:off x="2630520" y="4131000"/>
            <a:ext cx="3438360" cy="2046240"/>
          </a:xfrm>
          <a:prstGeom prst="rect">
            <a:avLst/>
          </a:prstGeom>
          <a:ln>
            <a:noFill/>
          </a:ln>
        </p:spPr>
      </p:pic>
      <p:sp>
        <p:nvSpPr>
          <p:cNvPr id="29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0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715AC1A-29F1-4AAC-9B4F-0DFFE9D01B8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01"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3A</a:t>
            </a:r>
            <a:endParaRPr lang="en-US" sz="1800" spc="-1" strike="noStrike">
              <a:solidFill>
                <a:srgbClr val="2f2b20"/>
              </a:solidFill>
              <a:uFill>
                <a:solidFill>
                  <a:srgbClr val="ffffff"/>
                </a:solidFill>
              </a:uFill>
              <a:latin typeface="Calibri"/>
            </a:endParaRPr>
          </a:p>
        </p:txBody>
      </p:sp>
      <p:sp>
        <p:nvSpPr>
          <p:cNvPr id="302"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Les agents du ministère de la Culture et de la Communication représentent la diversité de la société française ?</a:t>
            </a:r>
            <a:endParaRPr lang="fr-FR" sz="4600" spc="-1" strike="noStrike">
              <a:solidFill>
                <a:srgbClr val="000000"/>
              </a:solidFill>
              <a:uFill>
                <a:solidFill>
                  <a:srgbClr val="ffffff"/>
                </a:solidFill>
              </a:uFill>
              <a:latin typeface="Arial"/>
            </a:endParaRPr>
          </a:p>
        </p:txBody>
      </p:sp>
      <p:sp>
        <p:nvSpPr>
          <p:cNvPr id="303"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04" name="Image 2" descr=""/>
          <p:cNvPicPr/>
          <p:nvPr/>
        </p:nvPicPr>
        <p:blipFill>
          <a:blip r:embed="rId4"/>
          <a:stretch/>
        </p:blipFill>
        <p:spPr>
          <a:xfrm>
            <a:off x="76680" y="1977120"/>
            <a:ext cx="2981880" cy="2046240"/>
          </a:xfrm>
          <a:prstGeom prst="rect">
            <a:avLst/>
          </a:prstGeom>
          <a:ln>
            <a:noFill/>
          </a:ln>
        </p:spPr>
      </p:pic>
      <p:pic>
        <p:nvPicPr>
          <p:cNvPr id="305" name="Image 14" descr=""/>
          <p:cNvPicPr/>
          <p:nvPr/>
        </p:nvPicPr>
        <p:blipFill>
          <a:blip r:embed="rId5"/>
          <a:stretch/>
        </p:blipFill>
        <p:spPr>
          <a:xfrm>
            <a:off x="15120" y="4115520"/>
            <a:ext cx="3182040" cy="2035800"/>
          </a:xfrm>
          <a:prstGeom prst="rect">
            <a:avLst/>
          </a:prstGeom>
          <a:ln>
            <a:noFill/>
          </a:ln>
        </p:spPr>
      </p:pic>
      <p:sp>
        <p:nvSpPr>
          <p:cNvPr id="306" name="CustomShape 6"/>
          <p:cNvSpPr/>
          <p:nvPr/>
        </p:nvSpPr>
        <p:spPr>
          <a:xfrm>
            <a:off x="5813640" y="4470840"/>
            <a:ext cx="2402280" cy="179532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De façon globale</a:t>
            </a:r>
            <a:r>
              <a:rPr lang="fr-FR" sz="1400" spc="-1" strike="noStrike">
                <a:solidFill>
                  <a:srgbClr val="2f2b20"/>
                </a:solidFill>
                <a:uFill>
                  <a:solidFill>
                    <a:srgbClr val="ffffff"/>
                  </a:solidFill>
                </a:uFill>
                <a:latin typeface="Calibri"/>
              </a:rPr>
              <a:t>, les répondants sont plutôt </a:t>
            </a:r>
            <a:r>
              <a:rPr b="1" lang="fr-FR" sz="1400" spc="-1" strike="noStrike">
                <a:solidFill>
                  <a:srgbClr val="2f2b20"/>
                </a:solidFill>
                <a:uFill>
                  <a:solidFill>
                    <a:srgbClr val="ffffff"/>
                  </a:solidFill>
                </a:uFill>
                <a:latin typeface="Calibri"/>
              </a:rPr>
              <a:t>d’accord</a:t>
            </a:r>
            <a:r>
              <a:rPr lang="fr-FR" sz="1400" spc="-1" strike="noStrike">
                <a:solidFill>
                  <a:srgbClr val="2f2b20"/>
                </a:solidFill>
                <a:uFill>
                  <a:solidFill>
                    <a:srgbClr val="ffffff"/>
                  </a:solidFill>
                </a:uFill>
                <a:latin typeface="Calibri"/>
              </a:rPr>
              <a:t> avec le fait que le ministère représente la diversité.</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L’adhésion est cependant plus ou moins marquée selon le sexe, l’âge ou la structure</a:t>
            </a:r>
            <a:endParaRPr lang="fr-FR" sz="1800" spc="-1" strike="noStrike">
              <a:solidFill>
                <a:srgbClr val="000000"/>
              </a:solidFill>
              <a:uFill>
                <a:solidFill>
                  <a:srgbClr val="ffffff"/>
                </a:solidFill>
              </a:uFill>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07" name="Image 1" descr=""/>
          <p:cNvPicPr/>
          <p:nvPr/>
        </p:nvPicPr>
        <p:blipFill>
          <a:blip r:embed="rId1"/>
          <a:stretch/>
        </p:blipFill>
        <p:spPr>
          <a:xfrm>
            <a:off x="82080" y="1820880"/>
            <a:ext cx="4753800" cy="2760120"/>
          </a:xfrm>
          <a:prstGeom prst="rect">
            <a:avLst/>
          </a:prstGeom>
          <a:ln>
            <a:noFill/>
          </a:ln>
        </p:spPr>
      </p:pic>
      <p:sp>
        <p:nvSpPr>
          <p:cNvPr id="30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0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BF527DE-621D-4206-9961-0F853F2FCC2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10"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3B</a:t>
            </a:r>
            <a:endParaRPr lang="en-US" sz="1800" spc="-1" strike="noStrike">
              <a:solidFill>
                <a:srgbClr val="2f2b20"/>
              </a:solidFill>
              <a:uFill>
                <a:solidFill>
                  <a:srgbClr val="ffffff"/>
                </a:solidFill>
              </a:uFill>
              <a:latin typeface="Calibri"/>
            </a:endParaRPr>
          </a:p>
        </p:txBody>
      </p:sp>
      <p:sp>
        <p:nvSpPr>
          <p:cNvPr id="311"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L’égalité de traitement est généralement garantie aux agents du ministère de la Culture et de la Communication ?</a:t>
            </a:r>
            <a:endParaRPr lang="fr-FR" sz="4600" spc="-1" strike="noStrike">
              <a:solidFill>
                <a:srgbClr val="000000"/>
              </a:solidFill>
              <a:uFill>
                <a:solidFill>
                  <a:srgbClr val="ffffff"/>
                </a:solidFill>
              </a:uFill>
              <a:latin typeface="Arial"/>
            </a:endParaRPr>
          </a:p>
        </p:txBody>
      </p:sp>
      <p:sp>
        <p:nvSpPr>
          <p:cNvPr id="312" name="CustomShape 5"/>
          <p:cNvSpPr/>
          <p:nvPr/>
        </p:nvSpPr>
        <p:spPr>
          <a:xfrm>
            <a:off x="4859280" y="151308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sp>
        <p:nvSpPr>
          <p:cNvPr id="313" name="CustomShape 6"/>
          <p:cNvSpPr/>
          <p:nvPr/>
        </p:nvSpPr>
        <p:spPr>
          <a:xfrm>
            <a:off x="619200" y="4935960"/>
            <a:ext cx="4137480" cy="1155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1,82 / 4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femme </a:t>
            </a:r>
            <a:r>
              <a:rPr lang="fr-FR" sz="1400" spc="-1" strike="noStrike">
                <a:solidFill>
                  <a:srgbClr val="2f2b20"/>
                </a:solidFill>
                <a:uFill>
                  <a:solidFill>
                    <a:srgbClr val="ffffff"/>
                  </a:solidFill>
                </a:uFill>
                <a:latin typeface="Calibri"/>
              </a:rPr>
              <a:t>: 1,77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homme </a:t>
            </a:r>
            <a:r>
              <a:rPr lang="fr-FR" sz="1400" spc="-1" strike="noStrike">
                <a:solidFill>
                  <a:srgbClr val="2f2b20"/>
                </a:solidFill>
                <a:uFill>
                  <a:solidFill>
                    <a:srgbClr val="ffffff"/>
                  </a:solidFill>
                </a:uFill>
                <a:latin typeface="Calibri"/>
              </a:rPr>
              <a:t>: 1,92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Les femmes semblent donc se sentir en moyenne moins bien traitées que les hommes en terme d’égalité</a:t>
            </a:r>
            <a:endParaRPr lang="fr-FR" sz="1800" spc="-1" strike="noStrike">
              <a:solidFill>
                <a:srgbClr val="000000"/>
              </a:solidFill>
              <a:uFill>
                <a:solidFill>
                  <a:srgbClr val="ffffff"/>
                </a:solidFill>
              </a:uFill>
              <a:latin typeface="Arial"/>
            </a:endParaRPr>
          </a:p>
        </p:txBody>
      </p:sp>
      <p:pic>
        <p:nvPicPr>
          <p:cNvPr id="314" name="Image 2" descr=""/>
          <p:cNvPicPr/>
          <p:nvPr/>
        </p:nvPicPr>
        <p:blipFill>
          <a:blip r:embed="rId2"/>
          <a:stretch/>
        </p:blipFill>
        <p:spPr>
          <a:xfrm>
            <a:off x="4789800" y="1929960"/>
            <a:ext cx="3642840" cy="2086200"/>
          </a:xfrm>
          <a:prstGeom prst="rect">
            <a:avLst/>
          </a:prstGeom>
          <a:ln>
            <a:noFill/>
          </a:ln>
        </p:spPr>
      </p:pic>
      <p:pic>
        <p:nvPicPr>
          <p:cNvPr id="315" name="Image 7" descr=""/>
          <p:cNvPicPr/>
          <p:nvPr/>
        </p:nvPicPr>
        <p:blipFill>
          <a:blip r:embed="rId3"/>
          <a:stretch/>
        </p:blipFill>
        <p:spPr>
          <a:xfrm>
            <a:off x="4790520" y="4162680"/>
            <a:ext cx="3627360" cy="215640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6" name="Image 9" descr=""/>
          <p:cNvPicPr/>
          <p:nvPr/>
        </p:nvPicPr>
        <p:blipFill>
          <a:blip r:embed="rId1"/>
          <a:stretch/>
        </p:blipFill>
        <p:spPr>
          <a:xfrm>
            <a:off x="5295960" y="2144520"/>
            <a:ext cx="3023640" cy="2004840"/>
          </a:xfrm>
          <a:prstGeom prst="rect">
            <a:avLst/>
          </a:prstGeom>
          <a:ln>
            <a:noFill/>
          </a:ln>
        </p:spPr>
      </p:pic>
      <p:pic>
        <p:nvPicPr>
          <p:cNvPr id="317" name="Image 15" descr=""/>
          <p:cNvPicPr/>
          <p:nvPr/>
        </p:nvPicPr>
        <p:blipFill>
          <a:blip r:embed="rId2"/>
          <a:stretch/>
        </p:blipFill>
        <p:spPr>
          <a:xfrm>
            <a:off x="2511720" y="4225680"/>
            <a:ext cx="3335040" cy="2036160"/>
          </a:xfrm>
          <a:prstGeom prst="rect">
            <a:avLst/>
          </a:prstGeom>
          <a:ln>
            <a:noFill/>
          </a:ln>
        </p:spPr>
      </p:pic>
      <p:sp>
        <p:nvSpPr>
          <p:cNvPr id="31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1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4230A2A-464D-47C4-B55F-E78A874EA5F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20"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3B</a:t>
            </a:r>
            <a:endParaRPr lang="en-US" sz="1800" spc="-1" strike="noStrike">
              <a:solidFill>
                <a:srgbClr val="2f2b20"/>
              </a:solidFill>
              <a:uFill>
                <a:solidFill>
                  <a:srgbClr val="ffffff"/>
                </a:solidFill>
              </a:uFill>
              <a:latin typeface="Calibri"/>
            </a:endParaRPr>
          </a:p>
        </p:txBody>
      </p:sp>
      <p:sp>
        <p:nvSpPr>
          <p:cNvPr id="321"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L’égalité de traitement est généralement garantie aux agents du ministère de la Culture et de la Communication ?</a:t>
            </a:r>
            <a:endParaRPr lang="fr-FR" sz="4600" spc="-1" strike="noStrike">
              <a:solidFill>
                <a:srgbClr val="000000"/>
              </a:solidFill>
              <a:uFill>
                <a:solidFill>
                  <a:srgbClr val="ffffff"/>
                </a:solidFill>
              </a:uFill>
              <a:latin typeface="Arial"/>
            </a:endParaRPr>
          </a:p>
        </p:txBody>
      </p:sp>
      <p:sp>
        <p:nvSpPr>
          <p:cNvPr id="322"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23" name="Image 14" descr=""/>
          <p:cNvPicPr/>
          <p:nvPr/>
        </p:nvPicPr>
        <p:blipFill>
          <a:blip r:embed="rId3"/>
          <a:stretch/>
        </p:blipFill>
        <p:spPr>
          <a:xfrm>
            <a:off x="30600" y="4237920"/>
            <a:ext cx="3092760" cy="2023920"/>
          </a:xfrm>
          <a:prstGeom prst="rect">
            <a:avLst/>
          </a:prstGeom>
          <a:ln>
            <a:noFill/>
          </a:ln>
        </p:spPr>
      </p:pic>
      <p:sp>
        <p:nvSpPr>
          <p:cNvPr id="324" name="CustomShape 6"/>
          <p:cNvSpPr/>
          <p:nvPr/>
        </p:nvSpPr>
        <p:spPr>
          <a:xfrm>
            <a:off x="5813640" y="4470840"/>
            <a:ext cx="2402280" cy="179532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De façon globale</a:t>
            </a:r>
            <a:r>
              <a:rPr lang="fr-FR" sz="1400" spc="-1" strike="noStrike">
                <a:solidFill>
                  <a:srgbClr val="2f2b20"/>
                </a:solidFill>
                <a:uFill>
                  <a:solidFill>
                    <a:srgbClr val="ffffff"/>
                  </a:solidFill>
                </a:uFill>
                <a:latin typeface="Calibri"/>
              </a:rPr>
              <a:t>, l’égalité des traitements n’est pas perçue comme étant garantie pour les sondés.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observe des différences selon les sexe et la structure, mais moins selon l’âge.</a:t>
            </a:r>
            <a:endParaRPr lang="fr-FR" sz="1800" spc="-1" strike="noStrike">
              <a:solidFill>
                <a:srgbClr val="000000"/>
              </a:solidFill>
              <a:uFill>
                <a:solidFill>
                  <a:srgbClr val="ffffff"/>
                </a:solidFill>
              </a:uFill>
              <a:latin typeface="Arial"/>
            </a:endParaRPr>
          </a:p>
        </p:txBody>
      </p:sp>
      <p:pic>
        <p:nvPicPr>
          <p:cNvPr id="325" name="Image 8" descr=""/>
          <p:cNvPicPr/>
          <p:nvPr/>
        </p:nvPicPr>
        <p:blipFill>
          <a:blip r:embed="rId4"/>
          <a:stretch/>
        </p:blipFill>
        <p:spPr>
          <a:xfrm>
            <a:off x="2557080" y="2096640"/>
            <a:ext cx="2906280" cy="2059200"/>
          </a:xfrm>
          <a:prstGeom prst="rect">
            <a:avLst/>
          </a:prstGeom>
          <a:ln>
            <a:noFill/>
          </a:ln>
        </p:spPr>
      </p:pic>
      <p:pic>
        <p:nvPicPr>
          <p:cNvPr id="326" name="Image 1" descr=""/>
          <p:cNvPicPr/>
          <p:nvPr/>
        </p:nvPicPr>
        <p:blipFill>
          <a:blip r:embed="rId5"/>
          <a:stretch/>
        </p:blipFill>
        <p:spPr>
          <a:xfrm>
            <a:off x="76680" y="2063520"/>
            <a:ext cx="2830320" cy="205092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2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AE2AB23-99C8-4509-9367-0D9E2976A12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2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3B</a:t>
            </a:r>
            <a:endParaRPr lang="en-US" sz="1800" spc="-1" strike="noStrike">
              <a:solidFill>
                <a:srgbClr val="2f2b20"/>
              </a:solidFill>
              <a:uFill>
                <a:solidFill>
                  <a:srgbClr val="ffffff"/>
                </a:solidFill>
              </a:uFill>
              <a:latin typeface="Calibri"/>
            </a:endParaRPr>
          </a:p>
        </p:txBody>
      </p:sp>
      <p:sp>
        <p:nvSpPr>
          <p:cNvPr id="330"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L’égalité de traitement est généralement garantie aux agents du ministère de la Culture et de la Communication ?</a:t>
            </a:r>
            <a:endParaRPr lang="fr-FR" sz="4600" spc="-1" strike="noStrike">
              <a:solidFill>
                <a:srgbClr val="000000"/>
              </a:solidFill>
              <a:uFill>
                <a:solidFill>
                  <a:srgbClr val="ffffff"/>
                </a:solidFill>
              </a:uFill>
              <a:latin typeface="Arial"/>
            </a:endParaRPr>
          </a:p>
        </p:txBody>
      </p:sp>
      <p:sp>
        <p:nvSpPr>
          <p:cNvPr id="331"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32" name="Image 1" descr=""/>
          <p:cNvPicPr/>
          <p:nvPr/>
        </p:nvPicPr>
        <p:blipFill>
          <a:blip r:embed="rId1"/>
          <a:stretch/>
        </p:blipFill>
        <p:spPr>
          <a:xfrm>
            <a:off x="534240" y="2063520"/>
            <a:ext cx="2830320" cy="2050920"/>
          </a:xfrm>
          <a:prstGeom prst="rect">
            <a:avLst/>
          </a:prstGeom>
          <a:ln>
            <a:noFill/>
          </a:ln>
        </p:spPr>
      </p:pic>
      <p:sp>
        <p:nvSpPr>
          <p:cNvPr id="333" name="CustomShape 6"/>
          <p:cNvSpPr/>
          <p:nvPr/>
        </p:nvSpPr>
        <p:spPr>
          <a:xfrm>
            <a:off x="612360" y="4613040"/>
            <a:ext cx="3031200" cy="1155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remarque que les agents titulaires s’accordent plus facilement à dire qu’il y a égalité de traitement au sein du ministère, comparé aux agents contractuels.</a:t>
            </a:r>
            <a:endParaRPr lang="fr-FR" sz="1800" spc="-1" strike="noStrike">
              <a:solidFill>
                <a:srgbClr val="000000"/>
              </a:solidFill>
              <a:uFill>
                <a:solidFill>
                  <a:srgbClr val="ffffff"/>
                </a:solidFill>
              </a:uFill>
              <a:latin typeface="Arial"/>
            </a:endParaRPr>
          </a:p>
        </p:txBody>
      </p:sp>
      <p:pic>
        <p:nvPicPr>
          <p:cNvPr id="334" name="Image 10" descr=""/>
          <p:cNvPicPr/>
          <p:nvPr/>
        </p:nvPicPr>
        <p:blipFill>
          <a:blip r:embed="rId2"/>
          <a:stretch/>
        </p:blipFill>
        <p:spPr>
          <a:xfrm>
            <a:off x="3915720" y="1431000"/>
            <a:ext cx="3688560" cy="2519640"/>
          </a:xfrm>
          <a:prstGeom prst="rect">
            <a:avLst/>
          </a:prstGeom>
          <a:ln>
            <a:noFill/>
          </a:ln>
        </p:spPr>
      </p:pic>
      <p:pic>
        <p:nvPicPr>
          <p:cNvPr id="335" name="Image 11" descr=""/>
          <p:cNvPicPr/>
          <p:nvPr/>
        </p:nvPicPr>
        <p:blipFill>
          <a:blip r:embed="rId3"/>
          <a:stretch/>
        </p:blipFill>
        <p:spPr>
          <a:xfrm>
            <a:off x="4051800" y="3884400"/>
            <a:ext cx="3594240" cy="251388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457200" y="167400"/>
            <a:ext cx="7619760" cy="812880"/>
          </a:xfrm>
          <a:prstGeom prst="rect">
            <a:avLst/>
          </a:prstGeom>
          <a:noFill/>
          <a:ln>
            <a:noFill/>
          </a:ln>
        </p:spPr>
        <p:txBody>
          <a:bodyPr anchor="ctr"/>
          <a:p>
            <a:pPr>
              <a:lnSpc>
                <a:spcPct val="100000"/>
              </a:lnSpc>
            </a:pPr>
            <a:r>
              <a:rPr lang="en-US" sz="4600" spc="-97" strike="noStrike">
                <a:solidFill>
                  <a:srgbClr val="675e47"/>
                </a:solidFill>
                <a:uFill>
                  <a:solidFill>
                    <a:srgbClr val="ffffff"/>
                  </a:solidFill>
                </a:uFill>
                <a:latin typeface="Cambria"/>
              </a:rPr>
              <a:t>Plan de la présentation </a:t>
            </a:r>
            <a:r>
              <a:rPr lang="en-US" sz="2000" spc="-97" strike="noStrike">
                <a:solidFill>
                  <a:srgbClr val="675e47"/>
                </a:solidFill>
                <a:uFill>
                  <a:solidFill>
                    <a:srgbClr val="ffffff"/>
                  </a:solidFill>
                </a:uFill>
                <a:latin typeface="Cambria"/>
              </a:rPr>
              <a:t>(2/2)</a:t>
            </a:r>
            <a:endParaRPr lang="en-US" sz="1800" spc="-1" strike="noStrike">
              <a:solidFill>
                <a:srgbClr val="2f2b20"/>
              </a:solidFill>
              <a:uFill>
                <a:solidFill>
                  <a:srgbClr val="ffffff"/>
                </a:solidFill>
              </a:uFill>
              <a:latin typeface="Calibri"/>
            </a:endParaRPr>
          </a:p>
        </p:txBody>
      </p:sp>
      <p:sp>
        <p:nvSpPr>
          <p:cNvPr id="96" name="TextShape 2"/>
          <p:cNvSpPr txBox="1"/>
          <p:nvPr/>
        </p:nvSpPr>
        <p:spPr>
          <a:xfrm>
            <a:off x="164880" y="1246680"/>
            <a:ext cx="8204040" cy="5011920"/>
          </a:xfrm>
          <a:prstGeom prst="rect">
            <a:avLst/>
          </a:prstGeom>
          <a:noFill/>
          <a:ln>
            <a:noFill/>
          </a:ln>
        </p:spPr>
        <p:txBody>
          <a:bodyPr/>
          <a:p>
            <a:pPr marL="343080" indent="-228240">
              <a:lnSpc>
                <a:spcPct val="100000"/>
              </a:lnSpc>
              <a:buClr>
                <a:srgbClr val="a9a57c"/>
              </a:buClr>
              <a:buFont typeface="Arial"/>
              <a:buChar char="•"/>
            </a:pPr>
            <a:r>
              <a:rPr b="1" lang="en-US" sz="2200" spc="-1" strike="noStrike">
                <a:solidFill>
                  <a:srgbClr val="2f2b20"/>
                </a:solidFill>
                <a:uFill>
                  <a:solidFill>
                    <a:srgbClr val="ffffff"/>
                  </a:solidFill>
                </a:uFill>
                <a:latin typeface="Calibri"/>
              </a:rPr>
              <a:t>Analyse des résultats de l’enquête (2/2)</a:t>
            </a:r>
            <a:endParaRPr lang="en-US" sz="22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Questions 6 et 7 – discriminations vécues/observées au ministère</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Questions 9 à 11 – Propos sexistes/racistes vécus/observés</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 12 – connaissance de la politique du ministère</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Question 13 – engagement personnel</a:t>
            </a:r>
            <a:endParaRPr lang="en-US" sz="18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marL="343080" indent="-228240">
              <a:lnSpc>
                <a:spcPct val="100000"/>
              </a:lnSpc>
              <a:buClr>
                <a:srgbClr val="a9a57c"/>
              </a:buClr>
              <a:buFont typeface="Arial"/>
              <a:buChar char="•"/>
            </a:pPr>
            <a:r>
              <a:rPr b="1" lang="en-US" sz="2200" spc="-1" strike="noStrike">
                <a:solidFill>
                  <a:srgbClr val="2f2b20"/>
                </a:solidFill>
                <a:uFill>
                  <a:solidFill>
                    <a:srgbClr val="ffffff"/>
                  </a:solidFill>
                </a:uFill>
                <a:latin typeface="Calibri"/>
              </a:rPr>
              <a:t>Analyse plus poussée: étude des corrélations</a:t>
            </a:r>
            <a:endParaRPr lang="en-US" sz="22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Croisement des catégories de population</a:t>
            </a:r>
            <a:endParaRPr lang="en-US" sz="1800" spc="-1" strike="noStrike">
              <a:solidFill>
                <a:srgbClr val="2f2b20"/>
              </a:solidFill>
              <a:uFill>
                <a:solidFill>
                  <a:srgbClr val="ffffff"/>
                </a:solidFill>
              </a:uFill>
              <a:latin typeface="Calibri"/>
            </a:endParaRPr>
          </a:p>
          <a:p>
            <a:pPr lvl="1" marL="640080" indent="-228240">
              <a:lnSpc>
                <a:spcPct val="130000"/>
              </a:lnSpc>
              <a:buClr>
                <a:srgbClr val="9cbebd"/>
              </a:buClr>
              <a:buFont typeface="Arial"/>
              <a:buChar char="•"/>
            </a:pPr>
            <a:r>
              <a:rPr lang="en-US" sz="2000" spc="-1" strike="noStrike">
                <a:solidFill>
                  <a:srgbClr val="2f2b20"/>
                </a:solidFill>
                <a:uFill>
                  <a:solidFill>
                    <a:srgbClr val="ffffff"/>
                  </a:solidFill>
                </a:uFill>
                <a:latin typeface="Calibri"/>
              </a:rPr>
              <a:t>Étude des corrélations sur les questions 6 à 13</a:t>
            </a:r>
            <a:endParaRPr lang="en-US" sz="18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marL="343080" indent="-228240">
              <a:lnSpc>
                <a:spcPct val="130000"/>
              </a:lnSpc>
              <a:buClr>
                <a:srgbClr val="a9a57c"/>
              </a:buClr>
              <a:buFont typeface="Arial"/>
              <a:buChar char="•"/>
            </a:pPr>
            <a:r>
              <a:rPr b="1" lang="en-US" sz="2200" spc="-1" strike="noStrike">
                <a:solidFill>
                  <a:srgbClr val="2f2b20"/>
                </a:solidFill>
                <a:uFill>
                  <a:solidFill>
                    <a:srgbClr val="ffffff"/>
                  </a:solidFill>
                </a:uFill>
                <a:latin typeface="Calibri"/>
              </a:rPr>
              <a:t>Synthèse</a:t>
            </a:r>
            <a:endParaRPr lang="en-US" sz="2200" spc="-1" strike="noStrike">
              <a:solidFill>
                <a:srgbClr val="2f2b20"/>
              </a:solidFill>
              <a:uFill>
                <a:solidFill>
                  <a:srgbClr val="ffffff"/>
                </a:solidFill>
              </a:uFill>
              <a:latin typeface="Calibri"/>
            </a:endParaRPr>
          </a:p>
        </p:txBody>
      </p:sp>
      <p:sp>
        <p:nvSpPr>
          <p:cNvPr id="97" name="TextShape 3"/>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Plan</a:t>
            </a:r>
            <a:endParaRPr lang="fr-FR" sz="1400" spc="-1" strike="noStrike">
              <a:solidFill>
                <a:srgbClr val="000000"/>
              </a:solidFill>
              <a:uFill>
                <a:solidFill>
                  <a:srgbClr val="ffffff"/>
                </a:solidFill>
              </a:uFill>
              <a:latin typeface="Times New Roman"/>
            </a:endParaRPr>
          </a:p>
        </p:txBody>
      </p:sp>
      <p:sp>
        <p:nvSpPr>
          <p:cNvPr id="98" name="TextShape 4"/>
          <p:cNvSpPr txBox="1"/>
          <p:nvPr/>
        </p:nvSpPr>
        <p:spPr>
          <a:xfrm>
            <a:off x="8531640" y="5649120"/>
            <a:ext cx="548280" cy="396000"/>
          </a:xfrm>
          <a:prstGeom prst="rect">
            <a:avLst/>
          </a:prstGeom>
          <a:noFill/>
          <a:ln>
            <a:noFill/>
          </a:ln>
        </p:spPr>
        <p:txBody>
          <a:bodyPr lIns="0" rIns="0" tIns="0" bIns="0" anchor="ctr"/>
          <a:p>
            <a:pPr algn="ctr">
              <a:lnSpc>
                <a:spcPct val="100000"/>
              </a:lnSpc>
            </a:pPr>
            <a:fld id="{5F1FA6F0-F732-48D9-A915-8CD43D80646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36" name="Image 8" descr=""/>
          <p:cNvPicPr/>
          <p:nvPr/>
        </p:nvPicPr>
        <p:blipFill>
          <a:blip r:embed="rId1"/>
          <a:stretch/>
        </p:blipFill>
        <p:spPr>
          <a:xfrm>
            <a:off x="154800" y="1628640"/>
            <a:ext cx="4713480" cy="3141720"/>
          </a:xfrm>
          <a:prstGeom prst="rect">
            <a:avLst/>
          </a:prstGeom>
          <a:ln>
            <a:noFill/>
          </a:ln>
        </p:spPr>
      </p:pic>
      <p:sp>
        <p:nvSpPr>
          <p:cNvPr id="33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3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FE6809D-A330-49FC-8445-487A0056C03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3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3C</a:t>
            </a:r>
            <a:endParaRPr lang="en-US" sz="1800" spc="-1" strike="noStrike">
              <a:solidFill>
                <a:srgbClr val="2f2b20"/>
              </a:solidFill>
              <a:uFill>
                <a:solidFill>
                  <a:srgbClr val="ffffff"/>
                </a:solidFill>
              </a:uFill>
              <a:latin typeface="Calibri"/>
            </a:endParaRPr>
          </a:p>
        </p:txBody>
      </p:sp>
      <p:sp>
        <p:nvSpPr>
          <p:cNvPr id="340"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
        <p:nvSpPr>
          <p:cNvPr id="341" name="CustomShape 5"/>
          <p:cNvSpPr/>
          <p:nvPr/>
        </p:nvSpPr>
        <p:spPr>
          <a:xfrm>
            <a:off x="4859280" y="151308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sp>
        <p:nvSpPr>
          <p:cNvPr id="342" name="CustomShape 6"/>
          <p:cNvSpPr/>
          <p:nvPr/>
        </p:nvSpPr>
        <p:spPr>
          <a:xfrm>
            <a:off x="619200" y="4745520"/>
            <a:ext cx="4137480" cy="15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2,32 / 4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femme </a:t>
            </a:r>
            <a:r>
              <a:rPr lang="fr-FR" sz="1400" spc="-1" strike="noStrike">
                <a:solidFill>
                  <a:srgbClr val="2f2b20"/>
                </a:solidFill>
                <a:uFill>
                  <a:solidFill>
                    <a:srgbClr val="ffffff"/>
                  </a:solidFill>
                </a:uFill>
                <a:latin typeface="Calibri"/>
              </a:rPr>
              <a:t>: 2,30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homme </a:t>
            </a:r>
            <a:r>
              <a:rPr lang="fr-FR" sz="1400" spc="-1" strike="noStrike">
                <a:solidFill>
                  <a:srgbClr val="2f2b20"/>
                </a:solidFill>
                <a:uFill>
                  <a:solidFill>
                    <a:srgbClr val="ffffff"/>
                  </a:solidFill>
                </a:uFill>
                <a:latin typeface="Calibri"/>
              </a:rPr>
              <a:t>: 2,37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(À titre de comparaison: pour les agents en DRAC, moy de  2,23 / 4, alors qu’elle est de </a:t>
            </a:r>
            <a:r>
              <a:rPr b="1" lang="fr-FR" sz="1400" spc="-1" strike="noStrike">
                <a:solidFill>
                  <a:srgbClr val="2f2b20"/>
                </a:solidFill>
                <a:uFill>
                  <a:solidFill>
                    <a:srgbClr val="ffffff"/>
                  </a:solidFill>
                </a:uFill>
                <a:latin typeface="Calibri"/>
              </a:rPr>
              <a:t>2,38 / 4 </a:t>
            </a:r>
            <a:r>
              <a:rPr lang="fr-FR" sz="1400" spc="-1" strike="noStrike">
                <a:solidFill>
                  <a:srgbClr val="2f2b20"/>
                </a:solidFill>
                <a:uFill>
                  <a:solidFill>
                    <a:srgbClr val="ffffff"/>
                  </a:solidFill>
                </a:uFill>
                <a:latin typeface="Calibri"/>
              </a:rPr>
              <a:t>en service à compétence nationale. Il y a donc une différence importante selon la structure.)</a:t>
            </a:r>
            <a:endParaRPr lang="fr-FR" sz="1800" spc="-1" strike="noStrike">
              <a:solidFill>
                <a:srgbClr val="000000"/>
              </a:solidFill>
              <a:uFill>
                <a:solidFill>
                  <a:srgbClr val="ffffff"/>
                </a:solidFill>
              </a:uFill>
              <a:latin typeface="Arial"/>
            </a:endParaRPr>
          </a:p>
        </p:txBody>
      </p:sp>
      <p:pic>
        <p:nvPicPr>
          <p:cNvPr id="343" name="Image 11" descr=""/>
          <p:cNvPicPr/>
          <p:nvPr/>
        </p:nvPicPr>
        <p:blipFill>
          <a:blip r:embed="rId2"/>
          <a:stretch/>
        </p:blipFill>
        <p:spPr>
          <a:xfrm>
            <a:off x="4878000" y="1805760"/>
            <a:ext cx="3399480" cy="2268000"/>
          </a:xfrm>
          <a:prstGeom prst="rect">
            <a:avLst/>
          </a:prstGeom>
          <a:ln>
            <a:noFill/>
          </a:ln>
        </p:spPr>
      </p:pic>
      <p:pic>
        <p:nvPicPr>
          <p:cNvPr id="344" name="Image 12" descr=""/>
          <p:cNvPicPr/>
          <p:nvPr/>
        </p:nvPicPr>
        <p:blipFill>
          <a:blip r:embed="rId3"/>
          <a:stretch/>
        </p:blipFill>
        <p:spPr>
          <a:xfrm>
            <a:off x="4908240" y="4047840"/>
            <a:ext cx="3461760" cy="22676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45" name="Image 2" descr=""/>
          <p:cNvPicPr/>
          <p:nvPr/>
        </p:nvPicPr>
        <p:blipFill>
          <a:blip r:embed="rId1"/>
          <a:stretch/>
        </p:blipFill>
        <p:spPr>
          <a:xfrm>
            <a:off x="5575680" y="2052000"/>
            <a:ext cx="2836800" cy="2051640"/>
          </a:xfrm>
          <a:prstGeom prst="rect">
            <a:avLst/>
          </a:prstGeom>
          <a:ln>
            <a:noFill/>
          </a:ln>
        </p:spPr>
      </p:pic>
      <p:sp>
        <p:nvSpPr>
          <p:cNvPr id="34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4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51010AC-181E-4867-878B-6EE98F13931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4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3C</a:t>
            </a:r>
            <a:endParaRPr lang="en-US" sz="1800" spc="-1" strike="noStrike">
              <a:solidFill>
                <a:srgbClr val="2f2b20"/>
              </a:solidFill>
              <a:uFill>
                <a:solidFill>
                  <a:srgbClr val="ffffff"/>
                </a:solidFill>
              </a:uFill>
              <a:latin typeface="Calibri"/>
            </a:endParaRPr>
          </a:p>
        </p:txBody>
      </p:sp>
      <p:sp>
        <p:nvSpPr>
          <p:cNvPr id="349"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
        <p:nvSpPr>
          <p:cNvPr id="350"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51" name="Image 8" descr=""/>
          <p:cNvPicPr/>
          <p:nvPr/>
        </p:nvPicPr>
        <p:blipFill>
          <a:blip r:embed="rId2"/>
          <a:stretch/>
        </p:blipFill>
        <p:spPr>
          <a:xfrm>
            <a:off x="53640" y="2036880"/>
            <a:ext cx="2867400" cy="2087640"/>
          </a:xfrm>
          <a:prstGeom prst="rect">
            <a:avLst/>
          </a:prstGeom>
          <a:ln>
            <a:noFill/>
          </a:ln>
        </p:spPr>
      </p:pic>
      <p:pic>
        <p:nvPicPr>
          <p:cNvPr id="352" name="Image 14" descr=""/>
          <p:cNvPicPr/>
          <p:nvPr/>
        </p:nvPicPr>
        <p:blipFill>
          <a:blip r:embed="rId3"/>
          <a:stretch/>
        </p:blipFill>
        <p:spPr>
          <a:xfrm>
            <a:off x="23040" y="4240440"/>
            <a:ext cx="2936520" cy="2087640"/>
          </a:xfrm>
          <a:prstGeom prst="rect">
            <a:avLst/>
          </a:prstGeom>
          <a:ln>
            <a:noFill/>
          </a:ln>
        </p:spPr>
      </p:pic>
      <p:pic>
        <p:nvPicPr>
          <p:cNvPr id="353" name="Image 15" descr=""/>
          <p:cNvPicPr/>
          <p:nvPr/>
        </p:nvPicPr>
        <p:blipFill>
          <a:blip r:embed="rId4"/>
          <a:stretch/>
        </p:blipFill>
        <p:spPr>
          <a:xfrm>
            <a:off x="3060360" y="4209840"/>
            <a:ext cx="2595240" cy="2123640"/>
          </a:xfrm>
          <a:prstGeom prst="rect">
            <a:avLst/>
          </a:prstGeom>
          <a:ln>
            <a:noFill/>
          </a:ln>
        </p:spPr>
      </p:pic>
      <p:sp>
        <p:nvSpPr>
          <p:cNvPr id="354" name="CustomShape 6"/>
          <p:cNvSpPr/>
          <p:nvPr/>
        </p:nvSpPr>
        <p:spPr>
          <a:xfrm>
            <a:off x="5813640" y="4470840"/>
            <a:ext cx="2402280" cy="179532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De façon globale</a:t>
            </a:r>
            <a:r>
              <a:rPr lang="fr-FR" sz="1400" spc="-1" strike="noStrike">
                <a:solidFill>
                  <a:srgbClr val="2f2b20"/>
                </a:solidFill>
                <a:uFill>
                  <a:solidFill>
                    <a:srgbClr val="ffffff"/>
                  </a:solidFill>
                </a:uFill>
                <a:latin typeface="Calibri"/>
              </a:rPr>
              <a:t>, les répondants s’accordent à dire que le ministère facilite la conciliation temps personnel/professionnel.</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L’adhésion est d’autant plus forte que la population est jeune.</a:t>
            </a:r>
            <a:endParaRPr lang="fr-FR" sz="1800" spc="-1" strike="noStrike">
              <a:solidFill>
                <a:srgbClr val="000000"/>
              </a:solidFill>
              <a:uFill>
                <a:solidFill>
                  <a:srgbClr val="ffffff"/>
                </a:solidFill>
              </a:uFill>
              <a:latin typeface="Arial"/>
            </a:endParaRPr>
          </a:p>
        </p:txBody>
      </p:sp>
      <p:pic>
        <p:nvPicPr>
          <p:cNvPr id="355" name="Image 1" descr=""/>
          <p:cNvPicPr/>
          <p:nvPr/>
        </p:nvPicPr>
        <p:blipFill>
          <a:blip r:embed="rId5"/>
          <a:stretch/>
        </p:blipFill>
        <p:spPr>
          <a:xfrm>
            <a:off x="2845800" y="2052000"/>
            <a:ext cx="2967480" cy="204588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5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98F6DA5C-1DEB-41CB-A36B-A902AEE01CD8}"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5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3C</a:t>
            </a:r>
            <a:endParaRPr lang="en-US" sz="1800" spc="-1" strike="noStrike">
              <a:solidFill>
                <a:srgbClr val="2f2b20"/>
              </a:solidFill>
              <a:uFill>
                <a:solidFill>
                  <a:srgbClr val="ffffff"/>
                </a:solidFill>
              </a:uFill>
              <a:latin typeface="Calibri"/>
            </a:endParaRPr>
          </a:p>
        </p:txBody>
      </p:sp>
      <p:sp>
        <p:nvSpPr>
          <p:cNvPr id="359"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
        <p:nvSpPr>
          <p:cNvPr id="360"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61" name="Image 8" descr=""/>
          <p:cNvPicPr/>
          <p:nvPr/>
        </p:nvPicPr>
        <p:blipFill>
          <a:blip r:embed="rId1"/>
          <a:stretch/>
        </p:blipFill>
        <p:spPr>
          <a:xfrm>
            <a:off x="496800" y="2036880"/>
            <a:ext cx="2867400" cy="2087640"/>
          </a:xfrm>
          <a:prstGeom prst="rect">
            <a:avLst/>
          </a:prstGeom>
          <a:ln>
            <a:noFill/>
          </a:ln>
        </p:spPr>
      </p:pic>
      <p:sp>
        <p:nvSpPr>
          <p:cNvPr id="362" name="CustomShape 6"/>
          <p:cNvSpPr/>
          <p:nvPr/>
        </p:nvSpPr>
        <p:spPr>
          <a:xfrm>
            <a:off x="623520" y="4466520"/>
            <a:ext cx="2944440" cy="136908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Les agents contractuels s’accordent à dire que le ministère facilite la conciliation entre temps personnels et professionnels, plus que pour la moyenne des agents et les agents titulaires.</a:t>
            </a:r>
            <a:endParaRPr lang="fr-FR" sz="1800" spc="-1" strike="noStrike">
              <a:solidFill>
                <a:srgbClr val="000000"/>
              </a:solidFill>
              <a:uFill>
                <a:solidFill>
                  <a:srgbClr val="ffffff"/>
                </a:solidFill>
              </a:uFill>
              <a:latin typeface="Arial"/>
            </a:endParaRPr>
          </a:p>
        </p:txBody>
      </p:sp>
      <p:pic>
        <p:nvPicPr>
          <p:cNvPr id="363" name="Image 2" descr=""/>
          <p:cNvPicPr/>
          <p:nvPr/>
        </p:nvPicPr>
        <p:blipFill>
          <a:blip r:embed="rId2"/>
          <a:stretch/>
        </p:blipFill>
        <p:spPr>
          <a:xfrm>
            <a:off x="4296960" y="1522800"/>
            <a:ext cx="3383640" cy="2282760"/>
          </a:xfrm>
          <a:prstGeom prst="rect">
            <a:avLst/>
          </a:prstGeom>
          <a:ln>
            <a:noFill/>
          </a:ln>
        </p:spPr>
      </p:pic>
      <p:pic>
        <p:nvPicPr>
          <p:cNvPr id="364" name="Image 7" descr=""/>
          <p:cNvPicPr/>
          <p:nvPr/>
        </p:nvPicPr>
        <p:blipFill>
          <a:blip r:embed="rId3"/>
          <a:stretch/>
        </p:blipFill>
        <p:spPr>
          <a:xfrm>
            <a:off x="4296960" y="3855960"/>
            <a:ext cx="3383640" cy="252684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65" name="Image 12" descr=""/>
          <p:cNvPicPr/>
          <p:nvPr/>
        </p:nvPicPr>
        <p:blipFill>
          <a:blip r:embed="rId1"/>
          <a:stretch/>
        </p:blipFill>
        <p:spPr>
          <a:xfrm>
            <a:off x="4536000" y="4097160"/>
            <a:ext cx="3658680" cy="2159640"/>
          </a:xfrm>
          <a:prstGeom prst="rect">
            <a:avLst/>
          </a:prstGeom>
          <a:ln>
            <a:noFill/>
          </a:ln>
        </p:spPr>
      </p:pic>
      <p:pic>
        <p:nvPicPr>
          <p:cNvPr id="366" name="Image 8" descr=""/>
          <p:cNvPicPr/>
          <p:nvPr/>
        </p:nvPicPr>
        <p:blipFill>
          <a:blip r:embed="rId2"/>
          <a:stretch/>
        </p:blipFill>
        <p:spPr>
          <a:xfrm>
            <a:off x="4428720" y="1953000"/>
            <a:ext cx="3796200" cy="2128680"/>
          </a:xfrm>
          <a:prstGeom prst="rect">
            <a:avLst/>
          </a:prstGeom>
          <a:ln>
            <a:noFill/>
          </a:ln>
        </p:spPr>
      </p:pic>
      <p:sp>
        <p:nvSpPr>
          <p:cNvPr id="36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6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B137DE3-0D8A-4831-BE6C-0A180305314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6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3D</a:t>
            </a:r>
            <a:endParaRPr lang="en-US" sz="1800" spc="-1" strike="noStrike">
              <a:solidFill>
                <a:srgbClr val="2f2b20"/>
              </a:solidFill>
              <a:uFill>
                <a:solidFill>
                  <a:srgbClr val="ffffff"/>
                </a:solidFill>
              </a:uFill>
              <a:latin typeface="Calibri"/>
            </a:endParaRPr>
          </a:p>
        </p:txBody>
      </p:sp>
      <p:sp>
        <p:nvSpPr>
          <p:cNvPr id="370" name="CustomShape 4"/>
          <p:cNvSpPr/>
          <p:nvPr/>
        </p:nvSpPr>
        <p:spPr>
          <a:xfrm>
            <a:off x="457200" y="869040"/>
            <a:ext cx="7619760" cy="638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Le ministère de la Culture et de la Communication met en œuvre les moyens nécessaires pour éviter les discriminations dans le recrutement et la carrière de ses agents  ?</a:t>
            </a:r>
            <a:endParaRPr lang="fr-FR" sz="4600" spc="-1" strike="noStrike">
              <a:solidFill>
                <a:srgbClr val="000000"/>
              </a:solidFill>
              <a:uFill>
                <a:solidFill>
                  <a:srgbClr val="ffffff"/>
                </a:solidFill>
              </a:uFill>
              <a:latin typeface="Arial"/>
            </a:endParaRPr>
          </a:p>
        </p:txBody>
      </p:sp>
      <p:sp>
        <p:nvSpPr>
          <p:cNvPr id="371" name="CustomShape 5"/>
          <p:cNvSpPr/>
          <p:nvPr/>
        </p:nvSpPr>
        <p:spPr>
          <a:xfrm>
            <a:off x="4859280" y="151308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sp>
        <p:nvSpPr>
          <p:cNvPr id="372" name="CustomShape 6"/>
          <p:cNvSpPr/>
          <p:nvPr/>
        </p:nvSpPr>
        <p:spPr>
          <a:xfrm>
            <a:off x="619200" y="4935960"/>
            <a:ext cx="4137480" cy="1155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1,96 / 4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femme </a:t>
            </a:r>
            <a:r>
              <a:rPr lang="fr-FR" sz="1400" spc="-1" strike="noStrike">
                <a:solidFill>
                  <a:srgbClr val="2f2b20"/>
                </a:solidFill>
                <a:uFill>
                  <a:solidFill>
                    <a:srgbClr val="ffffff"/>
                  </a:solidFill>
                </a:uFill>
                <a:latin typeface="Calibri"/>
              </a:rPr>
              <a:t>: 1,91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homme </a:t>
            </a:r>
            <a:r>
              <a:rPr lang="fr-FR" sz="1400" spc="-1" strike="noStrike">
                <a:solidFill>
                  <a:srgbClr val="2f2b20"/>
                </a:solidFill>
                <a:uFill>
                  <a:solidFill>
                    <a:srgbClr val="ffffff"/>
                  </a:solidFill>
                </a:uFill>
                <a:latin typeface="Calibri"/>
              </a:rPr>
              <a:t>: 2,07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Une fois encore on remarque nettement que les femmes se sentent plus discriminées.</a:t>
            </a:r>
            <a:endParaRPr lang="fr-FR" sz="1800" spc="-1" strike="noStrike">
              <a:solidFill>
                <a:srgbClr val="000000"/>
              </a:solidFill>
              <a:uFill>
                <a:solidFill>
                  <a:srgbClr val="ffffff"/>
                </a:solidFill>
              </a:uFill>
              <a:latin typeface="Arial"/>
            </a:endParaRPr>
          </a:p>
        </p:txBody>
      </p:sp>
      <p:pic>
        <p:nvPicPr>
          <p:cNvPr id="373" name="Image 7" descr=""/>
          <p:cNvPicPr/>
          <p:nvPr/>
        </p:nvPicPr>
        <p:blipFill>
          <a:blip r:embed="rId3"/>
          <a:stretch/>
        </p:blipFill>
        <p:spPr>
          <a:xfrm>
            <a:off x="28080" y="1749240"/>
            <a:ext cx="4807800" cy="279900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4" name="Image 2" descr=""/>
          <p:cNvPicPr/>
          <p:nvPr/>
        </p:nvPicPr>
        <p:blipFill>
          <a:blip r:embed="rId1"/>
          <a:stretch/>
        </p:blipFill>
        <p:spPr>
          <a:xfrm>
            <a:off x="5284800" y="1969560"/>
            <a:ext cx="3167280" cy="2114640"/>
          </a:xfrm>
          <a:prstGeom prst="rect">
            <a:avLst/>
          </a:prstGeom>
          <a:ln>
            <a:noFill/>
          </a:ln>
        </p:spPr>
      </p:pic>
      <p:pic>
        <p:nvPicPr>
          <p:cNvPr id="375" name="Image 1" descr=""/>
          <p:cNvPicPr/>
          <p:nvPr/>
        </p:nvPicPr>
        <p:blipFill>
          <a:blip r:embed="rId2"/>
          <a:stretch/>
        </p:blipFill>
        <p:spPr>
          <a:xfrm>
            <a:off x="2662560" y="2033640"/>
            <a:ext cx="3187080" cy="2050560"/>
          </a:xfrm>
          <a:prstGeom prst="rect">
            <a:avLst/>
          </a:prstGeom>
          <a:ln>
            <a:noFill/>
          </a:ln>
        </p:spPr>
      </p:pic>
      <p:pic>
        <p:nvPicPr>
          <p:cNvPr id="376" name="Image 15" descr=""/>
          <p:cNvPicPr/>
          <p:nvPr/>
        </p:nvPicPr>
        <p:blipFill>
          <a:blip r:embed="rId3"/>
          <a:stretch/>
        </p:blipFill>
        <p:spPr>
          <a:xfrm>
            <a:off x="2862720" y="4257720"/>
            <a:ext cx="3062160" cy="2046240"/>
          </a:xfrm>
          <a:prstGeom prst="rect">
            <a:avLst/>
          </a:prstGeom>
          <a:ln>
            <a:noFill/>
          </a:ln>
        </p:spPr>
      </p:pic>
      <p:sp>
        <p:nvSpPr>
          <p:cNvPr id="37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7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E409283-21FC-485B-B448-2E602E52926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7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3D</a:t>
            </a:r>
            <a:endParaRPr lang="en-US" sz="1800" spc="-1" strike="noStrike">
              <a:solidFill>
                <a:srgbClr val="2f2b20"/>
              </a:solidFill>
              <a:uFill>
                <a:solidFill>
                  <a:srgbClr val="ffffff"/>
                </a:solidFill>
              </a:uFill>
              <a:latin typeface="Calibri"/>
            </a:endParaRPr>
          </a:p>
        </p:txBody>
      </p:sp>
      <p:sp>
        <p:nvSpPr>
          <p:cNvPr id="380" name="CustomShape 4"/>
          <p:cNvSpPr/>
          <p:nvPr/>
        </p:nvSpPr>
        <p:spPr>
          <a:xfrm>
            <a:off x="457200" y="869040"/>
            <a:ext cx="7619760" cy="638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Le ministère de la Culture et de la Communication met en œuvre les moyens nécessaires pour éviter les discriminations dans le recrutement et la carrière de ses agents  ?</a:t>
            </a:r>
            <a:endParaRPr lang="fr-FR" sz="4600" spc="-1" strike="noStrike">
              <a:solidFill>
                <a:srgbClr val="000000"/>
              </a:solidFill>
              <a:uFill>
                <a:solidFill>
                  <a:srgbClr val="ffffff"/>
                </a:solidFill>
              </a:uFill>
              <a:latin typeface="Arial"/>
            </a:endParaRPr>
          </a:p>
        </p:txBody>
      </p:sp>
      <p:pic>
        <p:nvPicPr>
          <p:cNvPr id="381" name="Image 7" descr=""/>
          <p:cNvPicPr/>
          <p:nvPr/>
        </p:nvPicPr>
        <p:blipFill>
          <a:blip r:embed="rId4"/>
          <a:stretch/>
        </p:blipFill>
        <p:spPr>
          <a:xfrm>
            <a:off x="46080" y="2007720"/>
            <a:ext cx="3027600" cy="2051640"/>
          </a:xfrm>
          <a:prstGeom prst="rect">
            <a:avLst/>
          </a:prstGeom>
          <a:ln>
            <a:noFill/>
          </a:ln>
        </p:spPr>
      </p:pic>
      <p:sp>
        <p:nvSpPr>
          <p:cNvPr id="382"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383" name="Image 14" descr=""/>
          <p:cNvPicPr/>
          <p:nvPr/>
        </p:nvPicPr>
        <p:blipFill>
          <a:blip r:embed="rId5"/>
          <a:stretch/>
        </p:blipFill>
        <p:spPr>
          <a:xfrm>
            <a:off x="30600" y="4242240"/>
            <a:ext cx="3197520" cy="2048040"/>
          </a:xfrm>
          <a:prstGeom prst="rect">
            <a:avLst/>
          </a:prstGeom>
          <a:ln>
            <a:noFill/>
          </a:ln>
        </p:spPr>
      </p:pic>
      <p:sp>
        <p:nvSpPr>
          <p:cNvPr id="384" name="CustomShape 6"/>
          <p:cNvSpPr/>
          <p:nvPr/>
        </p:nvSpPr>
        <p:spPr>
          <a:xfrm>
            <a:off x="5813640" y="4470840"/>
            <a:ext cx="2402280" cy="158220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Les répondant sont plutôt divisés sur cette question:</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D’importantes différences existent selon le sexe et l’âge.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En moyenne, nous sommes sur un statu quo.</a:t>
            </a:r>
            <a:endParaRPr lang="fr-FR" sz="1800" spc="-1" strike="noStrike">
              <a:solidFill>
                <a:srgbClr val="000000"/>
              </a:solidFill>
              <a:uFill>
                <a:solidFill>
                  <a:srgbClr val="ffffff"/>
                </a:solidFill>
              </a:uFill>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8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25B1FB19-D32D-4815-9F1B-715A6DB02FE3}"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8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3E</a:t>
            </a:r>
            <a:endParaRPr lang="en-US" sz="1800" spc="-1" strike="noStrike">
              <a:solidFill>
                <a:srgbClr val="2f2b20"/>
              </a:solidFill>
              <a:uFill>
                <a:solidFill>
                  <a:srgbClr val="ffffff"/>
                </a:solidFill>
              </a:uFill>
              <a:latin typeface="Calibri"/>
            </a:endParaRPr>
          </a:p>
        </p:txBody>
      </p:sp>
      <p:sp>
        <p:nvSpPr>
          <p:cNvPr id="388"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ministère de la Culture et de la Communication doit être exemplaire pour promouvoir l’égalité professionnelle et la diversité  ?</a:t>
            </a:r>
            <a:endParaRPr lang="fr-FR" sz="4600" spc="-1" strike="noStrike">
              <a:solidFill>
                <a:srgbClr val="000000"/>
              </a:solidFill>
              <a:uFill>
                <a:solidFill>
                  <a:srgbClr val="ffffff"/>
                </a:solidFill>
              </a:uFill>
              <a:latin typeface="Arial"/>
            </a:endParaRPr>
          </a:p>
        </p:txBody>
      </p:sp>
      <p:sp>
        <p:nvSpPr>
          <p:cNvPr id="389" name="CustomShape 5"/>
          <p:cNvSpPr/>
          <p:nvPr/>
        </p:nvSpPr>
        <p:spPr>
          <a:xfrm>
            <a:off x="4851360" y="1513080"/>
            <a:ext cx="211644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âge</a:t>
            </a:r>
            <a:endParaRPr lang="fr-FR" sz="1800" spc="-1" strike="noStrike">
              <a:solidFill>
                <a:srgbClr val="000000"/>
              </a:solidFill>
              <a:uFill>
                <a:solidFill>
                  <a:srgbClr val="ffffff"/>
                </a:solidFill>
              </a:uFill>
              <a:latin typeface="Arial"/>
            </a:endParaRPr>
          </a:p>
        </p:txBody>
      </p:sp>
      <p:sp>
        <p:nvSpPr>
          <p:cNvPr id="390" name="CustomShape 6"/>
          <p:cNvSpPr/>
          <p:nvPr/>
        </p:nvSpPr>
        <p:spPr>
          <a:xfrm>
            <a:off x="619200" y="4611240"/>
            <a:ext cx="3858120" cy="179532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3,71 / 4 </a:t>
            </a:r>
            <a:endParaRPr lang="fr-FR" sz="1800" spc="-1" strike="noStrike">
              <a:solidFill>
                <a:srgbClr val="000000"/>
              </a:solidFill>
              <a:uFill>
                <a:solidFill>
                  <a:srgbClr val="ffffff"/>
                </a:solidFill>
              </a:uFill>
              <a:latin typeface="Arial"/>
            </a:endParaRPr>
          </a:p>
          <a:p>
            <a:pPr algn="just">
              <a:lnSpc>
                <a:spcPct val="100000"/>
              </a:lnSpc>
            </a:pPr>
            <a:r>
              <a:rPr b="1" lang="fr-FR" sz="1400" spc="-1" strike="noStrike">
                <a:solidFill>
                  <a:srgbClr val="2f2b20"/>
                </a:solidFill>
                <a:uFill>
                  <a:solidFill>
                    <a:srgbClr val="ffffff"/>
                  </a:solidFill>
                </a:uFill>
                <a:latin typeface="Calibri"/>
              </a:rPr>
              <a:t>Résultat sans appel: les répondants adhèrent avec l’exemplarité du ministère.</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+50 ans</a:t>
            </a:r>
            <a:r>
              <a:rPr lang="fr-FR" sz="1400" spc="-1" strike="noStrike">
                <a:solidFill>
                  <a:srgbClr val="2f2b20"/>
                </a:solidFill>
                <a:uFill>
                  <a:solidFill>
                    <a:srgbClr val="ffffff"/>
                  </a:solidFill>
                </a:uFill>
                <a:latin typeface="Calibri"/>
              </a:rPr>
              <a:t>: 3,63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18-30 ans </a:t>
            </a:r>
            <a:r>
              <a:rPr lang="fr-FR" sz="1400" spc="-1" strike="noStrike">
                <a:solidFill>
                  <a:srgbClr val="2f2b20"/>
                </a:solidFill>
                <a:uFill>
                  <a:solidFill>
                    <a:srgbClr val="ffffff"/>
                  </a:solidFill>
                </a:uFill>
                <a:latin typeface="Calibri"/>
              </a:rPr>
              <a:t>: 3,81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Les personnes entre 18 et 30 ans semblent se soucier plus de l’exemplarité du ministère en terme d’égalité professionnelle.</a:t>
            </a:r>
            <a:endParaRPr lang="fr-FR" sz="1800" spc="-1" strike="noStrike">
              <a:solidFill>
                <a:srgbClr val="000000"/>
              </a:solidFill>
              <a:uFill>
                <a:solidFill>
                  <a:srgbClr val="ffffff"/>
                </a:solidFill>
              </a:uFill>
              <a:latin typeface="Arial"/>
            </a:endParaRPr>
          </a:p>
        </p:txBody>
      </p:sp>
      <p:pic>
        <p:nvPicPr>
          <p:cNvPr id="391" name="Image 1" descr=""/>
          <p:cNvPicPr/>
          <p:nvPr/>
        </p:nvPicPr>
        <p:blipFill>
          <a:blip r:embed="rId1"/>
          <a:stretch/>
        </p:blipFill>
        <p:spPr>
          <a:xfrm>
            <a:off x="45360" y="1688400"/>
            <a:ext cx="4669560" cy="2846520"/>
          </a:xfrm>
          <a:prstGeom prst="rect">
            <a:avLst/>
          </a:prstGeom>
          <a:ln>
            <a:noFill/>
          </a:ln>
        </p:spPr>
      </p:pic>
      <p:pic>
        <p:nvPicPr>
          <p:cNvPr id="392" name="Image 12" descr=""/>
          <p:cNvPicPr/>
          <p:nvPr/>
        </p:nvPicPr>
        <p:blipFill>
          <a:blip r:embed="rId2"/>
          <a:stretch/>
        </p:blipFill>
        <p:spPr>
          <a:xfrm>
            <a:off x="4765680" y="1825920"/>
            <a:ext cx="3583080" cy="2256480"/>
          </a:xfrm>
          <a:prstGeom prst="rect">
            <a:avLst/>
          </a:prstGeom>
          <a:ln>
            <a:noFill/>
          </a:ln>
        </p:spPr>
      </p:pic>
      <p:pic>
        <p:nvPicPr>
          <p:cNvPr id="393" name="Image 13" descr=""/>
          <p:cNvPicPr/>
          <p:nvPr/>
        </p:nvPicPr>
        <p:blipFill>
          <a:blip r:embed="rId3"/>
          <a:stretch/>
        </p:blipFill>
        <p:spPr>
          <a:xfrm>
            <a:off x="4507920" y="4082760"/>
            <a:ext cx="3863160" cy="234396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4" name="Image 12" descr=""/>
          <p:cNvPicPr/>
          <p:nvPr/>
        </p:nvPicPr>
        <p:blipFill>
          <a:blip r:embed="rId1"/>
          <a:stretch/>
        </p:blipFill>
        <p:spPr>
          <a:xfrm>
            <a:off x="4650840" y="4100400"/>
            <a:ext cx="3705480" cy="2339640"/>
          </a:xfrm>
          <a:prstGeom prst="rect">
            <a:avLst/>
          </a:prstGeom>
          <a:ln>
            <a:noFill/>
          </a:ln>
        </p:spPr>
      </p:pic>
      <p:sp>
        <p:nvSpPr>
          <p:cNvPr id="39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39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8DBE961-86EB-4558-BB2D-E6A2843D9E4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39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3F</a:t>
            </a:r>
            <a:endParaRPr lang="en-US" sz="1800" spc="-1" strike="noStrike">
              <a:solidFill>
                <a:srgbClr val="2f2b20"/>
              </a:solidFill>
              <a:uFill>
                <a:solidFill>
                  <a:srgbClr val="ffffff"/>
                </a:solidFill>
              </a:uFill>
              <a:latin typeface="Calibri"/>
            </a:endParaRPr>
          </a:p>
        </p:txBody>
      </p:sp>
      <p:sp>
        <p:nvSpPr>
          <p:cNvPr id="398"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Globalement, les actions de promotion de la diversité et de lutte contre les discriminations sont une perte de temps  ?</a:t>
            </a:r>
            <a:endParaRPr lang="fr-FR" sz="4600" spc="-1" strike="noStrike">
              <a:solidFill>
                <a:srgbClr val="000000"/>
              </a:solidFill>
              <a:uFill>
                <a:solidFill>
                  <a:srgbClr val="ffffff"/>
                </a:solidFill>
              </a:uFill>
              <a:latin typeface="Arial"/>
            </a:endParaRPr>
          </a:p>
        </p:txBody>
      </p:sp>
      <p:sp>
        <p:nvSpPr>
          <p:cNvPr id="399" name="CustomShape 5"/>
          <p:cNvSpPr/>
          <p:nvPr/>
        </p:nvSpPr>
        <p:spPr>
          <a:xfrm>
            <a:off x="4859280" y="151308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sp>
        <p:nvSpPr>
          <p:cNvPr id="400" name="CustomShape 6"/>
          <p:cNvSpPr/>
          <p:nvPr/>
        </p:nvSpPr>
        <p:spPr>
          <a:xfrm>
            <a:off x="627480" y="4798440"/>
            <a:ext cx="4098960" cy="15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0,78 / 4. Résultat sans appel: les répondants pensent que les actions de lutte contre les discriminations ne sont pas une perte de temps.</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femme </a:t>
            </a:r>
            <a:r>
              <a:rPr lang="fr-FR" sz="1400" spc="-1" strike="noStrike">
                <a:solidFill>
                  <a:srgbClr val="2f2b20"/>
                </a:solidFill>
                <a:uFill>
                  <a:solidFill>
                    <a:srgbClr val="ffffff"/>
                  </a:solidFill>
                </a:uFill>
                <a:latin typeface="Calibri"/>
              </a:rPr>
              <a:t>: 0,71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homme </a:t>
            </a:r>
            <a:r>
              <a:rPr lang="fr-FR" sz="1400" spc="-1" strike="noStrike">
                <a:solidFill>
                  <a:srgbClr val="2f2b20"/>
                </a:solidFill>
                <a:uFill>
                  <a:solidFill>
                    <a:srgbClr val="ffffff"/>
                  </a:solidFill>
                </a:uFill>
                <a:latin typeface="Calibri"/>
              </a:rPr>
              <a:t>: 0,98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Les femmes semblent plus convaincues de l’intérêt des actions de lutte contre la discrimination.</a:t>
            </a:r>
            <a:endParaRPr lang="fr-FR" sz="1800" spc="-1" strike="noStrike">
              <a:solidFill>
                <a:srgbClr val="000000"/>
              </a:solidFill>
              <a:uFill>
                <a:solidFill>
                  <a:srgbClr val="ffffff"/>
                </a:solidFill>
              </a:uFill>
              <a:latin typeface="Arial"/>
            </a:endParaRPr>
          </a:p>
        </p:txBody>
      </p:sp>
      <p:pic>
        <p:nvPicPr>
          <p:cNvPr id="401" name="Image 10" descr=""/>
          <p:cNvPicPr/>
          <p:nvPr/>
        </p:nvPicPr>
        <p:blipFill>
          <a:blip r:embed="rId2"/>
          <a:stretch/>
        </p:blipFill>
        <p:spPr>
          <a:xfrm>
            <a:off x="139680" y="1734480"/>
            <a:ext cx="4586400" cy="3012120"/>
          </a:xfrm>
          <a:prstGeom prst="rect">
            <a:avLst/>
          </a:prstGeom>
          <a:ln>
            <a:noFill/>
          </a:ln>
        </p:spPr>
      </p:pic>
      <p:pic>
        <p:nvPicPr>
          <p:cNvPr id="402" name="Image 11" descr=""/>
          <p:cNvPicPr/>
          <p:nvPr/>
        </p:nvPicPr>
        <p:blipFill>
          <a:blip r:embed="rId3"/>
          <a:stretch/>
        </p:blipFill>
        <p:spPr>
          <a:xfrm>
            <a:off x="4976280" y="1790640"/>
            <a:ext cx="3261240" cy="2339640"/>
          </a:xfrm>
          <a:prstGeom prst="rect">
            <a:avLst/>
          </a:prstGeom>
          <a:ln>
            <a:noFill/>
          </a:ln>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3" name="Image 12" descr=""/>
          <p:cNvPicPr/>
          <p:nvPr/>
        </p:nvPicPr>
        <p:blipFill>
          <a:blip r:embed="rId1"/>
          <a:stretch/>
        </p:blipFill>
        <p:spPr>
          <a:xfrm>
            <a:off x="4489560" y="1914120"/>
            <a:ext cx="3942360" cy="2267640"/>
          </a:xfrm>
          <a:prstGeom prst="rect">
            <a:avLst/>
          </a:prstGeom>
          <a:ln>
            <a:noFill/>
          </a:ln>
        </p:spPr>
      </p:pic>
      <p:sp>
        <p:nvSpPr>
          <p:cNvPr id="404"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05"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617BBEE8-EAA0-4A3F-B2BC-84C59472C22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06"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3G</a:t>
            </a:r>
            <a:endParaRPr lang="en-US" sz="1800" spc="-1" strike="noStrike">
              <a:solidFill>
                <a:srgbClr val="2f2b20"/>
              </a:solidFill>
              <a:uFill>
                <a:solidFill>
                  <a:srgbClr val="ffffff"/>
                </a:solidFill>
              </a:uFill>
              <a:latin typeface="Calibri"/>
            </a:endParaRPr>
          </a:p>
        </p:txBody>
      </p:sp>
      <p:sp>
        <p:nvSpPr>
          <p:cNvPr id="407"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D’une manière générale, la Fonction publique est moins concernée par les discriminations que le secteur de l’entreprise privée  ?</a:t>
            </a:r>
            <a:endParaRPr lang="fr-FR" sz="4600" spc="-1" strike="noStrike">
              <a:solidFill>
                <a:srgbClr val="000000"/>
              </a:solidFill>
              <a:uFill>
                <a:solidFill>
                  <a:srgbClr val="ffffff"/>
                </a:solidFill>
              </a:uFill>
              <a:latin typeface="Arial"/>
            </a:endParaRPr>
          </a:p>
        </p:txBody>
      </p:sp>
      <p:sp>
        <p:nvSpPr>
          <p:cNvPr id="408" name="CustomShape 5"/>
          <p:cNvSpPr/>
          <p:nvPr/>
        </p:nvSpPr>
        <p:spPr>
          <a:xfrm>
            <a:off x="619200" y="4808880"/>
            <a:ext cx="4047840" cy="15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u="sng">
                <a:solidFill>
                  <a:srgbClr val="2f2b20"/>
                </a:solidFill>
                <a:uFill>
                  <a:solidFill>
                    <a:srgbClr val="ffffff"/>
                  </a:solidFill>
                </a:uFill>
                <a:latin typeface="Calibri"/>
              </a:rPr>
              <a:t>Moyenne </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1,72 / 4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+50 ans</a:t>
            </a:r>
            <a:r>
              <a:rPr lang="fr-FR" sz="1400" spc="-1" strike="noStrike">
                <a:solidFill>
                  <a:srgbClr val="2f2b20"/>
                </a:solidFill>
                <a:uFill>
                  <a:solidFill>
                    <a:srgbClr val="ffffff"/>
                  </a:solidFill>
                </a:uFill>
                <a:latin typeface="Calibri"/>
              </a:rPr>
              <a:t>: 1,82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u="sng">
                <a:solidFill>
                  <a:srgbClr val="2f2b20"/>
                </a:solidFill>
                <a:uFill>
                  <a:solidFill>
                    <a:srgbClr val="ffffff"/>
                  </a:solidFill>
                </a:uFill>
                <a:latin typeface="Calibri"/>
              </a:rPr>
              <a:t>Moyenne 18-30 ans </a:t>
            </a:r>
            <a:r>
              <a:rPr lang="fr-FR" sz="1400" spc="-1" strike="noStrike">
                <a:solidFill>
                  <a:srgbClr val="2f2b20"/>
                </a:solidFill>
                <a:uFill>
                  <a:solidFill>
                    <a:srgbClr val="ffffff"/>
                  </a:solidFill>
                </a:uFill>
                <a:latin typeface="Calibri"/>
              </a:rPr>
              <a:t>: 1,67 / 4</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En moyenne, la fonction publique ne semble pas plus échapper aux discriminations que dans le secteur privé. Les personnes de plus de 50 ans sont cependant les moins catégoriques.</a:t>
            </a:r>
            <a:endParaRPr lang="fr-FR" sz="1800" spc="-1" strike="noStrike">
              <a:solidFill>
                <a:srgbClr val="000000"/>
              </a:solidFill>
              <a:uFill>
                <a:solidFill>
                  <a:srgbClr val="ffffff"/>
                </a:solidFill>
              </a:uFill>
              <a:latin typeface="Arial"/>
            </a:endParaRPr>
          </a:p>
        </p:txBody>
      </p:sp>
      <p:pic>
        <p:nvPicPr>
          <p:cNvPr id="409" name="Image 10" descr=""/>
          <p:cNvPicPr/>
          <p:nvPr/>
        </p:nvPicPr>
        <p:blipFill>
          <a:blip r:embed="rId2"/>
          <a:stretch/>
        </p:blipFill>
        <p:spPr>
          <a:xfrm>
            <a:off x="30240" y="1719360"/>
            <a:ext cx="4950720" cy="2933280"/>
          </a:xfrm>
          <a:prstGeom prst="rect">
            <a:avLst/>
          </a:prstGeom>
          <a:ln>
            <a:noFill/>
          </a:ln>
        </p:spPr>
      </p:pic>
      <p:sp>
        <p:nvSpPr>
          <p:cNvPr id="410" name="CustomShape 6"/>
          <p:cNvSpPr/>
          <p:nvPr/>
        </p:nvSpPr>
        <p:spPr>
          <a:xfrm>
            <a:off x="4851360" y="1513080"/>
            <a:ext cx="211644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âge</a:t>
            </a:r>
            <a:endParaRPr lang="fr-FR" sz="1800" spc="-1" strike="noStrike">
              <a:solidFill>
                <a:srgbClr val="000000"/>
              </a:solidFill>
              <a:uFill>
                <a:solidFill>
                  <a:srgbClr val="ffffff"/>
                </a:solidFill>
              </a:uFill>
              <a:latin typeface="Arial"/>
            </a:endParaRPr>
          </a:p>
        </p:txBody>
      </p:sp>
      <p:pic>
        <p:nvPicPr>
          <p:cNvPr id="411" name="Image 11" descr=""/>
          <p:cNvPicPr/>
          <p:nvPr/>
        </p:nvPicPr>
        <p:blipFill>
          <a:blip r:embed="rId3"/>
          <a:stretch/>
        </p:blipFill>
        <p:spPr>
          <a:xfrm>
            <a:off x="4667400" y="4126680"/>
            <a:ext cx="3704040" cy="223704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12" name="Image 15" descr=""/>
          <p:cNvPicPr/>
          <p:nvPr/>
        </p:nvPicPr>
        <p:blipFill>
          <a:blip r:embed="rId1"/>
          <a:stretch/>
        </p:blipFill>
        <p:spPr>
          <a:xfrm>
            <a:off x="2800800" y="4157280"/>
            <a:ext cx="3044520" cy="2026800"/>
          </a:xfrm>
          <a:prstGeom prst="rect">
            <a:avLst/>
          </a:prstGeom>
          <a:ln>
            <a:noFill/>
          </a:ln>
        </p:spPr>
      </p:pic>
      <p:pic>
        <p:nvPicPr>
          <p:cNvPr id="413" name="Image 13" descr=""/>
          <p:cNvPicPr/>
          <p:nvPr/>
        </p:nvPicPr>
        <p:blipFill>
          <a:blip r:embed="rId2"/>
          <a:stretch/>
        </p:blipFill>
        <p:spPr>
          <a:xfrm>
            <a:off x="5441040" y="2037240"/>
            <a:ext cx="2951280" cy="2051640"/>
          </a:xfrm>
          <a:prstGeom prst="rect">
            <a:avLst/>
          </a:prstGeom>
          <a:ln>
            <a:noFill/>
          </a:ln>
        </p:spPr>
      </p:pic>
      <p:pic>
        <p:nvPicPr>
          <p:cNvPr id="414" name="Image 12" descr=""/>
          <p:cNvPicPr/>
          <p:nvPr/>
        </p:nvPicPr>
        <p:blipFill>
          <a:blip r:embed="rId3"/>
          <a:stretch/>
        </p:blipFill>
        <p:spPr>
          <a:xfrm>
            <a:off x="2733840" y="1982520"/>
            <a:ext cx="2866320" cy="2051640"/>
          </a:xfrm>
          <a:prstGeom prst="rect">
            <a:avLst/>
          </a:prstGeom>
          <a:ln>
            <a:noFill/>
          </a:ln>
        </p:spPr>
      </p:pic>
      <p:sp>
        <p:nvSpPr>
          <p:cNvPr id="41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1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BAA3FD7-A9B3-4D8F-AA2C-56EA36E023E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1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3G</a:t>
            </a:r>
            <a:endParaRPr lang="en-US" sz="1800" spc="-1" strike="noStrike">
              <a:solidFill>
                <a:srgbClr val="2f2b20"/>
              </a:solidFill>
              <a:uFill>
                <a:solidFill>
                  <a:srgbClr val="ffffff"/>
                </a:solidFill>
              </a:uFill>
              <a:latin typeface="Calibri"/>
            </a:endParaRPr>
          </a:p>
        </p:txBody>
      </p:sp>
      <p:sp>
        <p:nvSpPr>
          <p:cNvPr id="418"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D’une manière générale, la Fonction publique est moins concernée par les discriminations que le secteur de l’entreprise privée  ?</a:t>
            </a:r>
            <a:endParaRPr lang="fr-FR" sz="4600" spc="-1" strike="noStrike">
              <a:solidFill>
                <a:srgbClr val="000000"/>
              </a:solidFill>
              <a:uFill>
                <a:solidFill>
                  <a:srgbClr val="ffffff"/>
                </a:solidFill>
              </a:uFill>
              <a:latin typeface="Arial"/>
            </a:endParaRPr>
          </a:p>
        </p:txBody>
      </p:sp>
      <p:sp>
        <p:nvSpPr>
          <p:cNvPr id="419" name="CustomShape 5"/>
          <p:cNvSpPr/>
          <p:nvPr/>
        </p:nvSpPr>
        <p:spPr>
          <a:xfrm>
            <a:off x="480600" y="1628640"/>
            <a:ext cx="28602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Résultats avec 3 degrés de réponses :</a:t>
            </a:r>
            <a:endParaRPr lang="fr-FR" sz="1800" spc="-1" strike="noStrike">
              <a:solidFill>
                <a:srgbClr val="000000"/>
              </a:solidFill>
              <a:uFill>
                <a:solidFill>
                  <a:srgbClr val="ffffff"/>
                </a:solidFill>
              </a:uFill>
              <a:latin typeface="Arial"/>
            </a:endParaRPr>
          </a:p>
        </p:txBody>
      </p:sp>
      <p:pic>
        <p:nvPicPr>
          <p:cNvPr id="420" name="Image 11" descr=""/>
          <p:cNvPicPr/>
          <p:nvPr/>
        </p:nvPicPr>
        <p:blipFill>
          <a:blip r:embed="rId4"/>
          <a:stretch/>
        </p:blipFill>
        <p:spPr>
          <a:xfrm>
            <a:off x="0" y="2019600"/>
            <a:ext cx="2878920" cy="2049840"/>
          </a:xfrm>
          <a:prstGeom prst="rect">
            <a:avLst/>
          </a:prstGeom>
          <a:ln>
            <a:noFill/>
          </a:ln>
        </p:spPr>
      </p:pic>
      <p:pic>
        <p:nvPicPr>
          <p:cNvPr id="421" name="Image 16" descr=""/>
          <p:cNvPicPr/>
          <p:nvPr/>
        </p:nvPicPr>
        <p:blipFill>
          <a:blip r:embed="rId5"/>
          <a:stretch/>
        </p:blipFill>
        <p:spPr>
          <a:xfrm>
            <a:off x="0" y="4141440"/>
            <a:ext cx="2978280" cy="2051640"/>
          </a:xfrm>
          <a:prstGeom prst="rect">
            <a:avLst/>
          </a:prstGeom>
          <a:ln>
            <a:noFill/>
          </a:ln>
        </p:spPr>
      </p:pic>
      <p:sp>
        <p:nvSpPr>
          <p:cNvPr id="422" name="CustomShape 6"/>
          <p:cNvSpPr/>
          <p:nvPr/>
        </p:nvSpPr>
        <p:spPr>
          <a:xfrm>
            <a:off x="5813640" y="4259160"/>
            <a:ext cx="2402280" cy="200844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De façon globale</a:t>
            </a:r>
            <a:r>
              <a:rPr lang="fr-FR" sz="1400" spc="-1" strike="noStrike">
                <a:solidFill>
                  <a:srgbClr val="2f2b20"/>
                </a:solidFill>
                <a:uFill>
                  <a:solidFill>
                    <a:srgbClr val="ffffff"/>
                  </a:solidFill>
                </a:uFill>
                <a:latin typeface="Calibri"/>
              </a:rPr>
              <a:t>, les répondants s’accordent à dire que la fonction publique est tout aussi concernée que le secteur privé par les discriminations.</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remarque cependant des différences marquées selon les services des répondants.</a:t>
            </a:r>
            <a:endParaRPr lang="fr-FR"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68B1A789-EA07-4EF0-A348-F4159DD5A41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24"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4</a:t>
            </a:r>
            <a:endParaRPr lang="en-US" sz="1800" spc="-1" strike="noStrike">
              <a:solidFill>
                <a:srgbClr val="2f2b20"/>
              </a:solidFill>
              <a:uFill>
                <a:solidFill>
                  <a:srgbClr val="ffffff"/>
                </a:solidFill>
              </a:uFill>
              <a:latin typeface="Calibri"/>
            </a:endParaRPr>
          </a:p>
        </p:txBody>
      </p:sp>
      <p:sp>
        <p:nvSpPr>
          <p:cNvPr id="425" name="CustomShape 3"/>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Selon vous, pour quelles raisons le ministère de la Culture et de la Communication doit s’engager en faveur de la diversité et de l’égalité professionnelle ? </a:t>
            </a:r>
            <a:endParaRPr lang="fr-FR" sz="4600" spc="-1" strike="noStrike">
              <a:solidFill>
                <a:srgbClr val="000000"/>
              </a:solidFill>
              <a:uFill>
                <a:solidFill>
                  <a:srgbClr val="ffffff"/>
                </a:solidFill>
              </a:uFill>
              <a:latin typeface="Arial"/>
            </a:endParaRPr>
          </a:p>
        </p:txBody>
      </p:sp>
      <p:sp>
        <p:nvSpPr>
          <p:cNvPr id="426" name="CustomShape 4"/>
          <p:cNvSpPr/>
          <p:nvPr/>
        </p:nvSpPr>
        <p:spPr>
          <a:xfrm>
            <a:off x="520200" y="1753200"/>
            <a:ext cx="6900120" cy="36565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s’agit d’une question où l’agent est invité à classer dans un ordre</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décroissant les 5 critères listés ci-dessous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Améliorer les pratiques en matière de ressources humaines</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Prévenir un risque juridique</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Améliorer le bien-être au travail</a:t>
            </a: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 Renforcer l’égalité entre tous les citoyens dans le cadre des politiques publiques</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Favoriser le dialogue avec les représentant.e.s du personnel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Sur les graphiques qui suivent, on a représenté les critères qui ont été en position n°1, puis en position n°2, etc… en différenciant selon les différentes catégories de population</a:t>
            </a:r>
            <a:endParaRPr lang="fr-FR" sz="1800" spc="-1" strike="noStrike">
              <a:solidFill>
                <a:srgbClr val="000000"/>
              </a:solidFill>
              <a:uFill>
                <a:solidFill>
                  <a:srgbClr val="ffffff"/>
                </a:solidFill>
              </a:uFill>
              <a:latin typeface="Arial"/>
            </a:endParaRPr>
          </a:p>
        </p:txBody>
      </p:sp>
      <p:sp>
        <p:nvSpPr>
          <p:cNvPr id="427"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411840" y="2141280"/>
            <a:ext cx="7619760" cy="2050560"/>
          </a:xfrm>
          <a:prstGeom prst="rect">
            <a:avLst/>
          </a:prstGeom>
          <a:noFill/>
          <a:ln>
            <a:noFill/>
          </a:ln>
        </p:spPr>
        <p:txBody>
          <a:bodyPr anchor="ctr"/>
          <a:p>
            <a:pPr algn="ctr">
              <a:lnSpc>
                <a:spcPct val="100000"/>
              </a:lnSpc>
            </a:pPr>
            <a:r>
              <a:rPr lang="en-US" sz="6000" spc="-97" strike="noStrike">
                <a:solidFill>
                  <a:srgbClr val="675e47"/>
                </a:solidFill>
                <a:uFill>
                  <a:solidFill>
                    <a:srgbClr val="ffffff"/>
                  </a:solidFill>
                </a:uFill>
                <a:latin typeface="Cambria"/>
              </a:rPr>
              <a:t>Introduction</a:t>
            </a:r>
            <a:endParaRPr lang="en-US" sz="1800" spc="-1" strike="noStrike">
              <a:solidFill>
                <a:srgbClr val="2f2b20"/>
              </a:solidFill>
              <a:uFill>
                <a:solidFill>
                  <a:srgbClr val="ffffff"/>
                </a:solidFill>
              </a:uFill>
              <a:latin typeface="Calibri"/>
            </a:endParaRPr>
          </a:p>
        </p:txBody>
      </p:sp>
      <p:sp>
        <p:nvSpPr>
          <p:cNvPr id="100"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101"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D72F2511-FFD4-4FAC-93D4-EACF36149B8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42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898C852F-93D6-480E-A4D3-D89BF2E01B7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30"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4</a:t>
            </a:r>
            <a:endParaRPr lang="en-US" sz="1800" spc="-1" strike="noStrike">
              <a:solidFill>
                <a:srgbClr val="2f2b20"/>
              </a:solidFill>
              <a:uFill>
                <a:solidFill>
                  <a:srgbClr val="ffffff"/>
                </a:solidFill>
              </a:uFill>
              <a:latin typeface="Calibri"/>
            </a:endParaRPr>
          </a:p>
        </p:txBody>
      </p:sp>
      <p:sp>
        <p:nvSpPr>
          <p:cNvPr id="431"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Selon vous, pour quelles raisons le ministère de la Culture et de la Communication doit s’engager en faveur de la diversité et de l’égalité professionnelle ? </a:t>
            </a:r>
            <a:endParaRPr lang="fr-FR" sz="4600" spc="-1" strike="noStrike">
              <a:solidFill>
                <a:srgbClr val="000000"/>
              </a:solidFill>
              <a:uFill>
                <a:solidFill>
                  <a:srgbClr val="ffffff"/>
                </a:solidFill>
              </a:uFill>
              <a:latin typeface="Arial"/>
            </a:endParaRPr>
          </a:p>
        </p:txBody>
      </p:sp>
      <p:sp>
        <p:nvSpPr>
          <p:cNvPr id="432" name="CustomShape 5"/>
          <p:cNvSpPr/>
          <p:nvPr/>
        </p:nvSpPr>
        <p:spPr>
          <a:xfrm>
            <a:off x="456840" y="1721520"/>
            <a:ext cx="6900120" cy="36468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Critères placés en Position n°1</a:t>
            </a:r>
            <a:endParaRPr lang="fr-FR" sz="1800" spc="-1" strike="noStrike">
              <a:solidFill>
                <a:srgbClr val="000000"/>
              </a:solidFill>
              <a:uFill>
                <a:solidFill>
                  <a:srgbClr val="ffffff"/>
                </a:solidFill>
              </a:uFill>
              <a:latin typeface="Arial"/>
            </a:endParaRPr>
          </a:p>
        </p:txBody>
      </p:sp>
      <p:pic>
        <p:nvPicPr>
          <p:cNvPr id="433" name="Image 9" descr=""/>
          <p:cNvPicPr/>
          <p:nvPr/>
        </p:nvPicPr>
        <p:blipFill>
          <a:blip r:embed="rId1"/>
          <a:stretch/>
        </p:blipFill>
        <p:spPr>
          <a:xfrm>
            <a:off x="457200" y="2122560"/>
            <a:ext cx="4273200" cy="4273200"/>
          </a:xfrm>
          <a:prstGeom prst="rect">
            <a:avLst/>
          </a:prstGeom>
          <a:ln>
            <a:noFill/>
          </a:ln>
        </p:spPr>
      </p:pic>
      <p:sp>
        <p:nvSpPr>
          <p:cNvPr id="434" name="CustomShape 6"/>
          <p:cNvSpPr/>
          <p:nvPr/>
        </p:nvSpPr>
        <p:spPr>
          <a:xfrm>
            <a:off x="4699080" y="2556000"/>
            <a:ext cx="3351600" cy="310788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On retrouve </a:t>
            </a:r>
            <a:r>
              <a:rPr b="1" lang="fr-FR" sz="1800" spc="-1" strike="noStrike">
                <a:solidFill>
                  <a:srgbClr val="2f2b20"/>
                </a:solidFill>
                <a:uFill>
                  <a:solidFill>
                    <a:srgbClr val="ffffff"/>
                  </a:solidFill>
                </a:uFill>
                <a:latin typeface="Calibri"/>
              </a:rPr>
              <a:t>dans toutes les catégories de population</a:t>
            </a:r>
            <a:r>
              <a:rPr lang="fr-FR" sz="1800" spc="-1" strike="noStrike">
                <a:solidFill>
                  <a:srgbClr val="2f2b20"/>
                </a:solidFill>
                <a:uFill>
                  <a:solidFill>
                    <a:srgbClr val="ffffff"/>
                  </a:solidFill>
                </a:uFill>
                <a:latin typeface="Calibri"/>
              </a:rPr>
              <a:t> le même choix pour ce que devrait être le premier engagement du ministère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Renforcer l’égalité ente tous les citoyens dans le cadre des politiques publiques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(Aux alentours de 52%)</a:t>
            </a:r>
            <a:endParaRPr lang="fr-FR" sz="1800" spc="-1" strike="noStrike">
              <a:solidFill>
                <a:srgbClr val="000000"/>
              </a:solidFill>
              <a:uFill>
                <a:solidFill>
                  <a:srgbClr val="ffffff"/>
                </a:solidFill>
              </a:uFill>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5"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43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6B2439B-6803-4396-9A47-2A1CB441EBDF}"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37"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4</a:t>
            </a:r>
            <a:endParaRPr lang="en-US" sz="1800" spc="-1" strike="noStrike">
              <a:solidFill>
                <a:srgbClr val="2f2b20"/>
              </a:solidFill>
              <a:uFill>
                <a:solidFill>
                  <a:srgbClr val="ffffff"/>
                </a:solidFill>
              </a:uFill>
              <a:latin typeface="Calibri"/>
            </a:endParaRPr>
          </a:p>
        </p:txBody>
      </p:sp>
      <p:sp>
        <p:nvSpPr>
          <p:cNvPr id="438"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Selon vous, pour quelles raisons le ministère de la Culture et de la Communication doit s’engager en faveur de la diversité et de l’égalité professionnelle ? </a:t>
            </a:r>
            <a:endParaRPr lang="fr-FR" sz="4600" spc="-1" strike="noStrike">
              <a:solidFill>
                <a:srgbClr val="000000"/>
              </a:solidFill>
              <a:uFill>
                <a:solidFill>
                  <a:srgbClr val="ffffff"/>
                </a:solidFill>
              </a:uFill>
              <a:latin typeface="Arial"/>
            </a:endParaRPr>
          </a:p>
        </p:txBody>
      </p:sp>
      <p:sp>
        <p:nvSpPr>
          <p:cNvPr id="439" name="CustomShape 5"/>
          <p:cNvSpPr/>
          <p:nvPr/>
        </p:nvSpPr>
        <p:spPr>
          <a:xfrm>
            <a:off x="456840" y="1721520"/>
            <a:ext cx="6900120" cy="36468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Critères placés en Position n°2</a:t>
            </a:r>
            <a:endParaRPr lang="fr-FR" sz="1800" spc="-1" strike="noStrike">
              <a:solidFill>
                <a:srgbClr val="000000"/>
              </a:solidFill>
              <a:uFill>
                <a:solidFill>
                  <a:srgbClr val="ffffff"/>
                </a:solidFill>
              </a:uFill>
              <a:latin typeface="Arial"/>
            </a:endParaRPr>
          </a:p>
        </p:txBody>
      </p:sp>
      <p:sp>
        <p:nvSpPr>
          <p:cNvPr id="440" name="CustomShape 6"/>
          <p:cNvSpPr/>
          <p:nvPr/>
        </p:nvSpPr>
        <p:spPr>
          <a:xfrm>
            <a:off x="4664880" y="2289240"/>
            <a:ext cx="3364200" cy="36565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Pour le deuxième engagement du ministère, les avis sont plus partagés : deux choix sont au coude à coude.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Il s’agit « d’améliorer le bien être au travail » et « d’améliorer les pratiques en ressources humaines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Globalement (à part pour quelques populations), le bien-être au travail l’emporte.</a:t>
            </a:r>
            <a:endParaRPr lang="fr-FR" sz="1800" spc="-1" strike="noStrike">
              <a:solidFill>
                <a:srgbClr val="000000"/>
              </a:solidFill>
              <a:uFill>
                <a:solidFill>
                  <a:srgbClr val="ffffff"/>
                </a:solidFill>
              </a:uFill>
              <a:latin typeface="Arial"/>
            </a:endParaRPr>
          </a:p>
        </p:txBody>
      </p:sp>
      <p:pic>
        <p:nvPicPr>
          <p:cNvPr id="441" name="Image 1" descr=""/>
          <p:cNvPicPr/>
          <p:nvPr/>
        </p:nvPicPr>
        <p:blipFill>
          <a:blip r:embed="rId1"/>
          <a:stretch/>
        </p:blipFill>
        <p:spPr>
          <a:xfrm>
            <a:off x="474120" y="2122560"/>
            <a:ext cx="4238280" cy="4238280"/>
          </a:xfrm>
          <a:prstGeom prst="rect">
            <a:avLst/>
          </a:prstGeom>
          <a:ln>
            <a:noFill/>
          </a:ln>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44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F8522B3-A628-4534-B9BD-83DE045897A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44"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4</a:t>
            </a:r>
            <a:endParaRPr lang="en-US" sz="1800" spc="-1" strike="noStrike">
              <a:solidFill>
                <a:srgbClr val="2f2b20"/>
              </a:solidFill>
              <a:uFill>
                <a:solidFill>
                  <a:srgbClr val="ffffff"/>
                </a:solidFill>
              </a:uFill>
              <a:latin typeface="Calibri"/>
            </a:endParaRPr>
          </a:p>
        </p:txBody>
      </p:sp>
      <p:sp>
        <p:nvSpPr>
          <p:cNvPr id="445" name="CustomShape 4"/>
          <p:cNvSpPr/>
          <p:nvPr/>
        </p:nvSpPr>
        <p:spPr>
          <a:xfrm>
            <a:off x="457200" y="93276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Selon vous, pour quelles raisons le ministère de la Culture et de la Communication doit s’engager en faveur de la diversité et de l’égalité professionnelle ? </a:t>
            </a:r>
            <a:endParaRPr lang="fr-FR" sz="4600" spc="-1" strike="noStrike">
              <a:solidFill>
                <a:srgbClr val="000000"/>
              </a:solidFill>
              <a:uFill>
                <a:solidFill>
                  <a:srgbClr val="ffffff"/>
                </a:solidFill>
              </a:uFill>
              <a:latin typeface="Arial"/>
            </a:endParaRPr>
          </a:p>
        </p:txBody>
      </p:sp>
      <p:sp>
        <p:nvSpPr>
          <p:cNvPr id="446" name="CustomShape 5"/>
          <p:cNvSpPr/>
          <p:nvPr/>
        </p:nvSpPr>
        <p:spPr>
          <a:xfrm>
            <a:off x="456840" y="1721520"/>
            <a:ext cx="6900120" cy="36468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Critères placés en Position n°3, 4 et 5</a:t>
            </a:r>
            <a:endParaRPr lang="fr-FR" sz="1800" spc="-1" strike="noStrike">
              <a:solidFill>
                <a:srgbClr val="000000"/>
              </a:solidFill>
              <a:uFill>
                <a:solidFill>
                  <a:srgbClr val="ffffff"/>
                </a:solidFill>
              </a:uFill>
              <a:latin typeface="Arial"/>
            </a:endParaRPr>
          </a:p>
        </p:txBody>
      </p:sp>
      <p:pic>
        <p:nvPicPr>
          <p:cNvPr id="447" name="Image 8" descr=""/>
          <p:cNvPicPr/>
          <p:nvPr/>
        </p:nvPicPr>
        <p:blipFill>
          <a:blip r:embed="rId1"/>
          <a:stretch/>
        </p:blipFill>
        <p:spPr>
          <a:xfrm>
            <a:off x="314280" y="2090520"/>
            <a:ext cx="2717280" cy="3347640"/>
          </a:xfrm>
          <a:prstGeom prst="rect">
            <a:avLst/>
          </a:prstGeom>
          <a:ln>
            <a:noFill/>
          </a:ln>
        </p:spPr>
      </p:pic>
      <p:pic>
        <p:nvPicPr>
          <p:cNvPr id="448" name="Image 9" descr=""/>
          <p:cNvPicPr/>
          <p:nvPr/>
        </p:nvPicPr>
        <p:blipFill>
          <a:blip r:embed="rId2"/>
          <a:stretch/>
        </p:blipFill>
        <p:spPr>
          <a:xfrm>
            <a:off x="2984400" y="2106720"/>
            <a:ext cx="2730240" cy="3324240"/>
          </a:xfrm>
          <a:prstGeom prst="rect">
            <a:avLst/>
          </a:prstGeom>
          <a:ln>
            <a:noFill/>
          </a:ln>
        </p:spPr>
      </p:pic>
      <p:pic>
        <p:nvPicPr>
          <p:cNvPr id="449" name="Image 10" descr=""/>
          <p:cNvPicPr/>
          <p:nvPr/>
        </p:nvPicPr>
        <p:blipFill>
          <a:blip r:embed="rId3"/>
          <a:stretch/>
        </p:blipFill>
        <p:spPr>
          <a:xfrm>
            <a:off x="5617800" y="2090520"/>
            <a:ext cx="2716200" cy="3324240"/>
          </a:xfrm>
          <a:prstGeom prst="rect">
            <a:avLst/>
          </a:prstGeom>
          <a:ln>
            <a:noFill/>
          </a:ln>
        </p:spPr>
      </p:pic>
      <p:sp>
        <p:nvSpPr>
          <p:cNvPr id="450" name="CustomShape 6"/>
          <p:cNvSpPr/>
          <p:nvPr/>
        </p:nvSpPr>
        <p:spPr>
          <a:xfrm>
            <a:off x="460440" y="5262120"/>
            <a:ext cx="6905160" cy="94284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Globalement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En 3</a:t>
            </a:r>
            <a:r>
              <a:rPr lang="fr-FR" sz="1400" spc="-1" strike="noStrike" baseline="30000">
                <a:solidFill>
                  <a:srgbClr val="2f2b20"/>
                </a:solidFill>
                <a:uFill>
                  <a:solidFill>
                    <a:srgbClr val="ffffff"/>
                  </a:solidFill>
                </a:uFill>
                <a:latin typeface="Calibri"/>
              </a:rPr>
              <a:t>ème</a:t>
            </a:r>
            <a:r>
              <a:rPr lang="fr-FR" sz="1400" spc="-1" strike="noStrike">
                <a:solidFill>
                  <a:srgbClr val="2f2b20"/>
                </a:solidFill>
                <a:uFill>
                  <a:solidFill>
                    <a:srgbClr val="ffffff"/>
                  </a:solidFill>
                </a:uFill>
                <a:latin typeface="Calibri"/>
              </a:rPr>
              <a:t> position : « améliorer les pratiques en matière de ressources humaines «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En 4</a:t>
            </a:r>
            <a:r>
              <a:rPr lang="fr-FR" sz="1400" spc="-1" strike="noStrike" baseline="30000">
                <a:solidFill>
                  <a:srgbClr val="2f2b20"/>
                </a:solidFill>
                <a:uFill>
                  <a:solidFill>
                    <a:srgbClr val="ffffff"/>
                  </a:solidFill>
                </a:uFill>
                <a:latin typeface="Calibri"/>
              </a:rPr>
              <a:t>ème</a:t>
            </a:r>
            <a:r>
              <a:rPr lang="fr-FR" sz="1400" spc="-1" strike="noStrike">
                <a:solidFill>
                  <a:srgbClr val="2f2b20"/>
                </a:solidFill>
                <a:uFill>
                  <a:solidFill>
                    <a:srgbClr val="ffffff"/>
                  </a:solidFill>
                </a:uFill>
                <a:latin typeface="Calibri"/>
              </a:rPr>
              <a:t> position : « Favoriser le dialogue avec les représentants du personnel »</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En 5</a:t>
            </a:r>
            <a:r>
              <a:rPr lang="fr-FR" sz="1400" spc="-1" strike="noStrike" baseline="30000">
                <a:solidFill>
                  <a:srgbClr val="2f2b20"/>
                </a:solidFill>
                <a:uFill>
                  <a:solidFill>
                    <a:srgbClr val="ffffff"/>
                  </a:solidFill>
                </a:uFill>
                <a:latin typeface="Calibri"/>
              </a:rPr>
              <a:t>ème</a:t>
            </a:r>
            <a:r>
              <a:rPr lang="fr-FR" sz="1400" spc="-1" strike="noStrike">
                <a:solidFill>
                  <a:srgbClr val="2f2b20"/>
                </a:solidFill>
                <a:uFill>
                  <a:solidFill>
                    <a:srgbClr val="ffffff"/>
                  </a:solidFill>
                </a:uFill>
                <a:latin typeface="Calibri"/>
              </a:rPr>
              <a:t> position : « Prévenir un risque juridique »</a:t>
            </a:r>
            <a:endParaRPr lang="fr-FR" sz="1800" spc="-1" strike="noStrike">
              <a:solidFill>
                <a:srgbClr val="000000"/>
              </a:solidFill>
              <a:uFill>
                <a:solidFill>
                  <a:srgbClr val="ffffff"/>
                </a:solidFill>
              </a:uFill>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5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A9A21696-6CE9-45F1-8A84-BA36FFBD191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53"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5</a:t>
            </a:r>
            <a:endParaRPr lang="en-US" sz="1800" spc="-1" strike="noStrike">
              <a:solidFill>
                <a:srgbClr val="2f2b20"/>
              </a:solidFill>
              <a:uFill>
                <a:solidFill>
                  <a:srgbClr val="ffffff"/>
                </a:solidFill>
              </a:uFill>
              <a:latin typeface="Calibri"/>
            </a:endParaRPr>
          </a:p>
        </p:txBody>
      </p:sp>
      <p:sp>
        <p:nvSpPr>
          <p:cNvPr id="454"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principe de non-discrimination et l’égalité professionnelle reposent sur un cadre juridique important. Estimez-vous connaître ce cadre juridique ? </a:t>
            </a:r>
            <a:endParaRPr lang="fr-FR" sz="4600" spc="-1" strike="noStrike">
              <a:solidFill>
                <a:srgbClr val="000000"/>
              </a:solidFill>
              <a:uFill>
                <a:solidFill>
                  <a:srgbClr val="ffffff"/>
                </a:solidFill>
              </a:uFill>
              <a:latin typeface="Arial"/>
            </a:endParaRPr>
          </a:p>
        </p:txBody>
      </p:sp>
      <p:sp>
        <p:nvSpPr>
          <p:cNvPr id="455" name="CustomShape 5"/>
          <p:cNvSpPr/>
          <p:nvPr/>
        </p:nvSpPr>
        <p:spPr>
          <a:xfrm>
            <a:off x="520200" y="1769040"/>
            <a:ext cx="6900120" cy="33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s’agit d’une question à 4 propositions (choix uniques), pour évaluer la connaissance du cadre juridique concernant l’égalité/la discrimination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Pour faciliter l’analyse des données, nous avons parfois utilisé l’échelle numérique suivante:</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Oui, totalement : 3</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Oui, plutôt : 2</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Non, pas tellement : 1</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Non pas du tout : 0</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456" name="CustomShape 6"/>
          <p:cNvSpPr/>
          <p:nvPr/>
        </p:nvSpPr>
        <p:spPr>
          <a:xfrm>
            <a:off x="520200" y="4631400"/>
            <a:ext cx="7297920" cy="6390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À nouveau nous ventilons les résultats selon les différentes catégories de population.</a:t>
            </a:r>
            <a:endParaRPr lang="fr-FR" sz="18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45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B2E6E86-CAFC-40CA-9A3D-6FD202EA219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59"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5</a:t>
            </a:r>
            <a:endParaRPr lang="en-US" sz="1800" spc="-1" strike="noStrike">
              <a:solidFill>
                <a:srgbClr val="2f2b20"/>
              </a:solidFill>
              <a:uFill>
                <a:solidFill>
                  <a:srgbClr val="ffffff"/>
                </a:solidFill>
              </a:uFill>
              <a:latin typeface="Calibri"/>
            </a:endParaRPr>
          </a:p>
        </p:txBody>
      </p:sp>
      <p:sp>
        <p:nvSpPr>
          <p:cNvPr id="460"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principe de non-discrimination et l’égalité professionnelle reposent sur un cadre juridique important. Estimez-vous connaître ce cadre juridique ? </a:t>
            </a:r>
            <a:endParaRPr lang="fr-FR" sz="4600" spc="-1" strike="noStrike">
              <a:solidFill>
                <a:srgbClr val="000000"/>
              </a:solidFill>
              <a:uFill>
                <a:solidFill>
                  <a:srgbClr val="ffffff"/>
                </a:solidFill>
              </a:uFill>
              <a:latin typeface="Arial"/>
            </a:endParaRPr>
          </a:p>
        </p:txBody>
      </p:sp>
      <p:pic>
        <p:nvPicPr>
          <p:cNvPr id="461" name="Image 7" descr=""/>
          <p:cNvPicPr/>
          <p:nvPr/>
        </p:nvPicPr>
        <p:blipFill>
          <a:blip r:embed="rId1"/>
          <a:stretch/>
        </p:blipFill>
        <p:spPr>
          <a:xfrm>
            <a:off x="333360" y="1730520"/>
            <a:ext cx="4332600" cy="3333240"/>
          </a:xfrm>
          <a:prstGeom prst="rect">
            <a:avLst/>
          </a:prstGeom>
          <a:ln>
            <a:noFill/>
          </a:ln>
        </p:spPr>
      </p:pic>
      <p:sp>
        <p:nvSpPr>
          <p:cNvPr id="462" name="CustomShape 5"/>
          <p:cNvSpPr/>
          <p:nvPr/>
        </p:nvSpPr>
        <p:spPr>
          <a:xfrm>
            <a:off x="4859280" y="1640160"/>
            <a:ext cx="299880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homme/femme</a:t>
            </a:r>
            <a:endParaRPr lang="fr-FR" sz="1800" spc="-1" strike="noStrike">
              <a:solidFill>
                <a:srgbClr val="000000"/>
              </a:solidFill>
              <a:uFill>
                <a:solidFill>
                  <a:srgbClr val="ffffff"/>
                </a:solidFill>
              </a:uFill>
              <a:latin typeface="Arial"/>
            </a:endParaRPr>
          </a:p>
        </p:txBody>
      </p:sp>
      <p:pic>
        <p:nvPicPr>
          <p:cNvPr id="463" name="Image 9" descr=""/>
          <p:cNvPicPr/>
          <p:nvPr/>
        </p:nvPicPr>
        <p:blipFill>
          <a:blip r:embed="rId2"/>
          <a:stretch/>
        </p:blipFill>
        <p:spPr>
          <a:xfrm>
            <a:off x="4836600" y="1931760"/>
            <a:ext cx="3252240" cy="2195640"/>
          </a:xfrm>
          <a:prstGeom prst="rect">
            <a:avLst/>
          </a:prstGeom>
          <a:ln>
            <a:noFill/>
          </a:ln>
        </p:spPr>
      </p:pic>
      <p:pic>
        <p:nvPicPr>
          <p:cNvPr id="464" name="Image 10" descr=""/>
          <p:cNvPicPr/>
          <p:nvPr/>
        </p:nvPicPr>
        <p:blipFill>
          <a:blip r:embed="rId3"/>
          <a:stretch/>
        </p:blipFill>
        <p:spPr>
          <a:xfrm>
            <a:off x="5003640" y="4136040"/>
            <a:ext cx="3040200" cy="2267640"/>
          </a:xfrm>
          <a:prstGeom prst="rect">
            <a:avLst/>
          </a:prstGeom>
          <a:ln>
            <a:noFill/>
          </a:ln>
        </p:spPr>
      </p:pic>
      <p:sp>
        <p:nvSpPr>
          <p:cNvPr id="465" name="CustomShape 6"/>
          <p:cNvSpPr/>
          <p:nvPr/>
        </p:nvSpPr>
        <p:spPr>
          <a:xfrm>
            <a:off x="619200" y="5207040"/>
            <a:ext cx="4047840" cy="72972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Globalement, les personnes ayant répondu à l’enquête ne connaissent pas bien ou pas du tout le cadre juridique (67,7%). </a:t>
            </a:r>
            <a:endParaRPr lang="fr-FR" sz="1800" spc="-1" strike="noStrike">
              <a:solidFill>
                <a:srgbClr val="000000"/>
              </a:solidFill>
              <a:uFill>
                <a:solidFill>
                  <a:srgbClr val="ffffff"/>
                </a:solidFill>
              </a:uFill>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46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6DA26C8-CE99-4D0A-A6A0-03594ED7323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6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5</a:t>
            </a:r>
            <a:endParaRPr lang="en-US" sz="1800" spc="-1" strike="noStrike">
              <a:solidFill>
                <a:srgbClr val="2f2b20"/>
              </a:solidFill>
              <a:uFill>
                <a:solidFill>
                  <a:srgbClr val="ffffff"/>
                </a:solidFill>
              </a:uFill>
              <a:latin typeface="Calibri"/>
            </a:endParaRPr>
          </a:p>
        </p:txBody>
      </p:sp>
      <p:sp>
        <p:nvSpPr>
          <p:cNvPr id="469"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Le principe de non-discrimination et l’égalité professionnelle reposent sur un cadre juridique important. Estimez-vous connaître ce cadre juridique ? </a:t>
            </a:r>
            <a:endParaRPr lang="fr-FR" sz="4600" spc="-1" strike="noStrike">
              <a:solidFill>
                <a:srgbClr val="000000"/>
              </a:solidFill>
              <a:uFill>
                <a:solidFill>
                  <a:srgbClr val="ffffff"/>
                </a:solidFill>
              </a:uFill>
              <a:latin typeface="Arial"/>
            </a:endParaRPr>
          </a:p>
        </p:txBody>
      </p:sp>
      <p:pic>
        <p:nvPicPr>
          <p:cNvPr id="470" name="Image 7" descr=""/>
          <p:cNvPicPr/>
          <p:nvPr/>
        </p:nvPicPr>
        <p:blipFill>
          <a:blip r:embed="rId1"/>
          <a:stretch/>
        </p:blipFill>
        <p:spPr>
          <a:xfrm>
            <a:off x="333360" y="1730520"/>
            <a:ext cx="4332600" cy="3333240"/>
          </a:xfrm>
          <a:prstGeom prst="rect">
            <a:avLst/>
          </a:prstGeom>
          <a:ln>
            <a:noFill/>
          </a:ln>
        </p:spPr>
      </p:pic>
      <p:sp>
        <p:nvSpPr>
          <p:cNvPr id="471" name="CustomShape 5"/>
          <p:cNvSpPr/>
          <p:nvPr/>
        </p:nvSpPr>
        <p:spPr>
          <a:xfrm>
            <a:off x="4851360" y="1640160"/>
            <a:ext cx="2116440" cy="30348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Choix de comparaison: âge</a:t>
            </a:r>
            <a:endParaRPr lang="fr-FR" sz="1800" spc="-1" strike="noStrike">
              <a:solidFill>
                <a:srgbClr val="000000"/>
              </a:solidFill>
              <a:uFill>
                <a:solidFill>
                  <a:srgbClr val="ffffff"/>
                </a:solidFill>
              </a:uFill>
              <a:latin typeface="Arial"/>
            </a:endParaRPr>
          </a:p>
        </p:txBody>
      </p:sp>
      <p:pic>
        <p:nvPicPr>
          <p:cNvPr id="472" name="Image 1" descr=""/>
          <p:cNvPicPr/>
          <p:nvPr/>
        </p:nvPicPr>
        <p:blipFill>
          <a:blip r:embed="rId2"/>
          <a:stretch/>
        </p:blipFill>
        <p:spPr>
          <a:xfrm>
            <a:off x="4971960" y="1900080"/>
            <a:ext cx="3105000" cy="2305440"/>
          </a:xfrm>
          <a:prstGeom prst="rect">
            <a:avLst/>
          </a:prstGeom>
          <a:ln>
            <a:noFill/>
          </a:ln>
        </p:spPr>
      </p:pic>
      <p:pic>
        <p:nvPicPr>
          <p:cNvPr id="473" name="Image 2" descr=""/>
          <p:cNvPicPr/>
          <p:nvPr/>
        </p:nvPicPr>
        <p:blipFill>
          <a:blip r:embed="rId3"/>
          <a:stretch/>
        </p:blipFill>
        <p:spPr>
          <a:xfrm>
            <a:off x="5019480" y="4137480"/>
            <a:ext cx="3082320" cy="2333160"/>
          </a:xfrm>
          <a:prstGeom prst="rect">
            <a:avLst/>
          </a:prstGeom>
          <a:ln>
            <a:noFill/>
          </a:ln>
        </p:spPr>
      </p:pic>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4"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75"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5F86747-B08C-4344-8F0C-07A9EB5E2D2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76"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477"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478" name="CustomShape 5"/>
          <p:cNvSpPr/>
          <p:nvPr/>
        </p:nvSpPr>
        <p:spPr>
          <a:xfrm>
            <a:off x="520200" y="1848240"/>
            <a:ext cx="7297920" cy="20106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Cette question se décompose en plusieurs sous-questions. La première question (à réponse « oui »/« non ») appelle le sondé à poursuivre sur les autres questions, pour développer les points suivants: dans quelle situation ? Pour quelle(s) raison(s)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479" name="CustomShape 6"/>
          <p:cNvSpPr/>
          <p:nvPr/>
        </p:nvSpPr>
        <p:spPr>
          <a:xfrm>
            <a:off x="520200" y="4631400"/>
            <a:ext cx="7297920" cy="6390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À nouveau nous ventilons les résultats selon les différentes catégories de population.</a:t>
            </a:r>
            <a:endParaRPr lang="fr-FR" sz="1800" spc="-1" strike="noStrike">
              <a:solidFill>
                <a:srgbClr val="000000"/>
              </a:solidFill>
              <a:uFill>
                <a:solidFill>
                  <a:srgbClr val="ffffff"/>
                </a:solidFill>
              </a:uFill>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8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1CD60AB4-81D7-46E0-90A3-F32C6CBB4A2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82"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483"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484" name="Image 1" descr=""/>
          <p:cNvPicPr/>
          <p:nvPr/>
        </p:nvPicPr>
        <p:blipFill>
          <a:blip r:embed="rId1"/>
          <a:stretch/>
        </p:blipFill>
        <p:spPr>
          <a:xfrm>
            <a:off x="123840" y="1590480"/>
            <a:ext cx="2873160" cy="3914640"/>
          </a:xfrm>
          <a:prstGeom prst="rect">
            <a:avLst/>
          </a:prstGeom>
          <a:ln>
            <a:noFill/>
          </a:ln>
        </p:spPr>
      </p:pic>
      <p:pic>
        <p:nvPicPr>
          <p:cNvPr id="485" name="Image 2" descr=""/>
          <p:cNvPicPr/>
          <p:nvPr/>
        </p:nvPicPr>
        <p:blipFill>
          <a:blip r:embed="rId2"/>
          <a:stretch/>
        </p:blipFill>
        <p:spPr>
          <a:xfrm>
            <a:off x="2857680" y="1590480"/>
            <a:ext cx="2879640" cy="3914640"/>
          </a:xfrm>
          <a:prstGeom prst="rect">
            <a:avLst/>
          </a:prstGeom>
          <a:ln>
            <a:noFill/>
          </a:ln>
        </p:spPr>
      </p:pic>
      <p:pic>
        <p:nvPicPr>
          <p:cNvPr id="486" name="Image 8" descr=""/>
          <p:cNvPicPr/>
          <p:nvPr/>
        </p:nvPicPr>
        <p:blipFill>
          <a:blip r:embed="rId3"/>
          <a:stretch/>
        </p:blipFill>
        <p:spPr>
          <a:xfrm>
            <a:off x="5572440" y="1557720"/>
            <a:ext cx="2879640" cy="3947400"/>
          </a:xfrm>
          <a:prstGeom prst="rect">
            <a:avLst/>
          </a:prstGeom>
          <a:ln>
            <a:noFill/>
          </a:ln>
        </p:spPr>
      </p:pic>
      <p:sp>
        <p:nvSpPr>
          <p:cNvPr id="487" name="CustomShape 5"/>
          <p:cNvSpPr/>
          <p:nvPr/>
        </p:nvSpPr>
        <p:spPr>
          <a:xfrm>
            <a:off x="457200" y="5229360"/>
            <a:ext cx="7758720" cy="1155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49,6%</a:t>
            </a:r>
            <a:r>
              <a:rPr lang="fr-FR" sz="1400" spc="-1" strike="noStrike">
                <a:solidFill>
                  <a:srgbClr val="2f2b20"/>
                </a:solidFill>
                <a:uFill>
                  <a:solidFill>
                    <a:srgbClr val="ffffff"/>
                  </a:solidFill>
                </a:uFill>
                <a:latin typeface="Calibri"/>
              </a:rPr>
              <a:t> des personnes ayant répondu estiment avoir subi une discrimination. Cela ne signifie pas qu’il y a la même proportion dans toute la population du ministère: les personnes discriminées ont certainement été plus motivées à répondre à l’enquête </a:t>
            </a:r>
            <a:r>
              <a:rPr lang="fr-FR" sz="1400" spc="-1" strike="noStrike">
                <a:solidFill>
                  <a:srgbClr val="2f2b20"/>
                </a:solidFill>
                <a:uFill>
                  <a:solidFill>
                    <a:srgbClr val="ffffff"/>
                  </a:solidFill>
                </a:uFill>
                <a:latin typeface="Wingdings"/>
              </a:rPr>
              <a:t></a:t>
            </a:r>
            <a:r>
              <a:rPr lang="fr-FR" sz="1400" spc="-1" strike="noStrike">
                <a:solidFill>
                  <a:srgbClr val="2f2b20"/>
                </a:solidFill>
                <a:uFill>
                  <a:solidFill>
                    <a:srgbClr val="ffffff"/>
                  </a:solidFill>
                </a:uFill>
                <a:latin typeface="Calibri"/>
              </a:rPr>
              <a:t> </a:t>
            </a:r>
            <a:r>
              <a:rPr b="1" lang="fr-FR" sz="1400" spc="-1" strike="noStrike">
                <a:solidFill>
                  <a:srgbClr val="2f2b20"/>
                </a:solidFill>
                <a:uFill>
                  <a:solidFill>
                    <a:srgbClr val="ffffff"/>
                  </a:solidFill>
                </a:uFill>
                <a:latin typeface="Calibri"/>
              </a:rPr>
              <a:t>biais</a:t>
            </a:r>
            <a:r>
              <a:rPr lang="fr-FR" sz="1400" spc="-1" strike="noStrike">
                <a:solidFill>
                  <a:srgbClr val="2f2b20"/>
                </a:solidFill>
                <a:uFill>
                  <a:solidFill>
                    <a:srgbClr val="ffffff"/>
                  </a:solidFill>
                </a:uFill>
                <a:latin typeface="Calibri"/>
              </a:rPr>
              <a:t>.</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note un plus fort taux de discrimination envers ou chez les femmes.</a:t>
            </a:r>
            <a:endParaRPr lang="fr-FR" sz="1800" spc="-1" strike="noStrike">
              <a:solidFill>
                <a:srgbClr val="000000"/>
              </a:solidFill>
              <a:uFill>
                <a:solidFill>
                  <a:srgbClr val="ffffff"/>
                </a:solidFill>
              </a:u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88" name="Image 12" descr=""/>
          <p:cNvPicPr/>
          <p:nvPr/>
        </p:nvPicPr>
        <p:blipFill>
          <a:blip r:embed="rId1"/>
          <a:stretch/>
        </p:blipFill>
        <p:spPr>
          <a:xfrm>
            <a:off x="5556600" y="1908000"/>
            <a:ext cx="2879640" cy="3903840"/>
          </a:xfrm>
          <a:prstGeom prst="rect">
            <a:avLst/>
          </a:prstGeom>
          <a:ln>
            <a:noFill/>
          </a:ln>
        </p:spPr>
      </p:pic>
      <p:sp>
        <p:nvSpPr>
          <p:cNvPr id="48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9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D58BBD9D-B7CC-4A7E-9BFE-B9D2F927A2D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91"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492"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493" name="Image 9" descr=""/>
          <p:cNvPicPr/>
          <p:nvPr/>
        </p:nvPicPr>
        <p:blipFill>
          <a:blip r:embed="rId2"/>
          <a:stretch/>
        </p:blipFill>
        <p:spPr>
          <a:xfrm>
            <a:off x="85320" y="1905120"/>
            <a:ext cx="2879640" cy="3906720"/>
          </a:xfrm>
          <a:prstGeom prst="rect">
            <a:avLst/>
          </a:prstGeom>
          <a:ln>
            <a:noFill/>
          </a:ln>
        </p:spPr>
      </p:pic>
      <p:pic>
        <p:nvPicPr>
          <p:cNvPr id="494" name="Image 11" descr=""/>
          <p:cNvPicPr/>
          <p:nvPr/>
        </p:nvPicPr>
        <p:blipFill>
          <a:blip r:embed="rId3"/>
          <a:stretch/>
        </p:blipFill>
        <p:spPr>
          <a:xfrm>
            <a:off x="2873520" y="1900440"/>
            <a:ext cx="2879640" cy="3911400"/>
          </a:xfrm>
          <a:prstGeom prst="rect">
            <a:avLst/>
          </a:prstGeom>
          <a:ln>
            <a:noFill/>
          </a:ln>
        </p:spPr>
      </p:pic>
      <p:sp>
        <p:nvSpPr>
          <p:cNvPr id="495" name="CustomShape 5"/>
          <p:cNvSpPr/>
          <p:nvPr/>
        </p:nvSpPr>
        <p:spPr>
          <a:xfrm>
            <a:off x="457200" y="5535360"/>
            <a:ext cx="7758720" cy="72972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Les personnes âgées (50 ans et +) semblent se sentir beaucoup plus discriminées que la population 18-30 ans. Il faudra analyser les critères des discriminations dans les slides suivantes pour déterminer si l’âge en est bien la cause.</a:t>
            </a:r>
            <a:endParaRPr lang="fr-FR"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49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2A7D462C-E829-4265-A5CB-00EE4C047A8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49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499"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00" name="Image 7" descr=""/>
          <p:cNvPicPr/>
          <p:nvPr/>
        </p:nvPicPr>
        <p:blipFill>
          <a:blip r:embed="rId1"/>
          <a:stretch/>
        </p:blipFill>
        <p:spPr>
          <a:xfrm>
            <a:off x="111240" y="1920960"/>
            <a:ext cx="2857320" cy="3920760"/>
          </a:xfrm>
          <a:prstGeom prst="rect">
            <a:avLst/>
          </a:prstGeom>
          <a:ln>
            <a:noFill/>
          </a:ln>
        </p:spPr>
      </p:pic>
      <p:pic>
        <p:nvPicPr>
          <p:cNvPr id="501" name="Image 10" descr=""/>
          <p:cNvPicPr/>
          <p:nvPr/>
        </p:nvPicPr>
        <p:blipFill>
          <a:blip r:embed="rId2"/>
          <a:stretch/>
        </p:blipFill>
        <p:spPr>
          <a:xfrm>
            <a:off x="2833560" y="1920960"/>
            <a:ext cx="2880360" cy="3920760"/>
          </a:xfrm>
          <a:prstGeom prst="rect">
            <a:avLst/>
          </a:prstGeom>
          <a:ln>
            <a:noFill/>
          </a:ln>
        </p:spPr>
      </p:pic>
      <p:pic>
        <p:nvPicPr>
          <p:cNvPr id="502" name="Image 13" descr=""/>
          <p:cNvPicPr/>
          <p:nvPr/>
        </p:nvPicPr>
        <p:blipFill>
          <a:blip r:embed="rId3"/>
          <a:stretch/>
        </p:blipFill>
        <p:spPr>
          <a:xfrm>
            <a:off x="5508000" y="1936800"/>
            <a:ext cx="2873160" cy="3904920"/>
          </a:xfrm>
          <a:prstGeom prst="rect">
            <a:avLst/>
          </a:prstGeom>
          <a:ln>
            <a:noFill/>
          </a:ln>
        </p:spPr>
      </p:pic>
      <p:sp>
        <p:nvSpPr>
          <p:cNvPr id="503" name="CustomShape 5"/>
          <p:cNvSpPr/>
          <p:nvPr/>
        </p:nvSpPr>
        <p:spPr>
          <a:xfrm>
            <a:off x="457200" y="5596560"/>
            <a:ext cx="7758720" cy="51660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note moins de discriminations en Administration Centrale qu’en DRAC ou qu’en établissement public.</a:t>
            </a:r>
            <a:endParaRPr lang="fr-FR" sz="18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TextShape 1"/>
          <p:cNvSpPr txBox="1"/>
          <p:nvPr/>
        </p:nvSpPr>
        <p:spPr>
          <a:xfrm>
            <a:off x="365400" y="881280"/>
            <a:ext cx="7619760" cy="5163840"/>
          </a:xfrm>
          <a:prstGeom prst="rect">
            <a:avLst/>
          </a:prstGeom>
          <a:noFill/>
          <a:ln>
            <a:noFill/>
          </a:ln>
        </p:spPr>
        <p:txBody>
          <a:bodyPr/>
          <a:p>
            <a:pPr marL="114480" algn="just">
              <a:lnSpc>
                <a:spcPct val="150000"/>
              </a:lnSpc>
            </a:pPr>
            <a:r>
              <a:rPr lang="en-US" sz="2200" spc="-1" strike="noStrike" u="sng">
                <a:solidFill>
                  <a:srgbClr val="2f2b20"/>
                </a:solidFill>
                <a:uFill>
                  <a:solidFill>
                    <a:srgbClr val="ffffff"/>
                  </a:solidFill>
                </a:uFill>
                <a:latin typeface="Calibri"/>
              </a:rPr>
              <a:t>Statistiques générales sur le questionnaire :</a:t>
            </a:r>
            <a:endParaRPr lang="en-US" sz="22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lvl="1" marL="640080" indent="-228240" algn="just">
              <a:lnSpc>
                <a:spcPct val="100000"/>
              </a:lnSpc>
              <a:buClr>
                <a:srgbClr val="9cbebd"/>
              </a:buClr>
              <a:buFont typeface="Arial"/>
              <a:buChar char="•"/>
            </a:pPr>
            <a:r>
              <a:rPr b="1" lang="en-US" sz="2000" spc="-1" strike="noStrike">
                <a:solidFill>
                  <a:srgbClr val="2f2b20"/>
                </a:solidFill>
                <a:uFill>
                  <a:solidFill>
                    <a:srgbClr val="ffffff"/>
                  </a:solidFill>
                </a:uFill>
                <a:latin typeface="Calibri"/>
              </a:rPr>
              <a:t>1225 réponses</a:t>
            </a:r>
            <a:r>
              <a:rPr lang="en-US" sz="2000" spc="-1" strike="noStrike">
                <a:solidFill>
                  <a:srgbClr val="2f2b20"/>
                </a:solidFill>
                <a:uFill>
                  <a:solidFill>
                    <a:srgbClr val="ffffff"/>
                  </a:solidFill>
                </a:uFill>
                <a:latin typeface="Calibri"/>
              </a:rPr>
              <a:t> sur ~25000 personnes interrogées au sein du ministère (~ 5%)</a:t>
            </a:r>
            <a:endParaRPr lang="en-US" sz="18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lvl="1" marL="640080" indent="-228240" algn="just">
              <a:lnSpc>
                <a:spcPct val="100000"/>
              </a:lnSpc>
              <a:buClr>
                <a:srgbClr val="9cbebd"/>
              </a:buClr>
              <a:buFont typeface="Arial"/>
              <a:buChar char="•"/>
            </a:pPr>
            <a:r>
              <a:rPr b="1" lang="en-US" sz="2000" spc="-1" strike="noStrike">
                <a:solidFill>
                  <a:srgbClr val="2f2b20"/>
                </a:solidFill>
                <a:uFill>
                  <a:solidFill>
                    <a:srgbClr val="ffffff"/>
                  </a:solidFill>
                </a:uFill>
                <a:latin typeface="Calibri"/>
              </a:rPr>
              <a:t>15 catégories de questions,</a:t>
            </a:r>
            <a:r>
              <a:rPr lang="en-US" sz="2000" spc="-1" strike="noStrike">
                <a:solidFill>
                  <a:srgbClr val="2f2b20"/>
                </a:solidFill>
                <a:uFill>
                  <a:solidFill>
                    <a:srgbClr val="ffffff"/>
                  </a:solidFill>
                </a:uFill>
                <a:latin typeface="Calibri"/>
              </a:rPr>
              <a:t> interrogeant sur l’évolution professionnelle au sein du ministère, les discriminations vécues et perçues, mais également sur le rôle du ministère, ou la connaissance du cadre juridique et l’éventuel engagement personnel dans des actions de sensibilisation.</a:t>
            </a:r>
            <a:endParaRPr lang="en-US" sz="1800" spc="-1" strike="noStrike">
              <a:solidFill>
                <a:srgbClr val="2f2b20"/>
              </a:solidFill>
              <a:uFill>
                <a:solidFill>
                  <a:srgbClr val="ffffff"/>
                </a:solidFill>
              </a:uFill>
              <a:latin typeface="Calibri"/>
            </a:endParaRPr>
          </a:p>
          <a:p>
            <a:pPr lvl="2" marL="1005840" indent="-228240" algn="just">
              <a:lnSpc>
                <a:spcPct val="100000"/>
              </a:lnSpc>
              <a:buClr>
                <a:srgbClr val="d2cb6c"/>
              </a:buClr>
              <a:buFont typeface="Arial"/>
              <a:buChar char="•"/>
            </a:pPr>
            <a:r>
              <a:rPr lang="en-US" sz="1800" spc="-1" strike="noStrike">
                <a:solidFill>
                  <a:srgbClr val="2f2b20"/>
                </a:solidFill>
                <a:uFill>
                  <a:solidFill>
                    <a:srgbClr val="ffffff"/>
                  </a:solidFill>
                </a:uFill>
                <a:latin typeface="Calibri"/>
              </a:rPr>
              <a:t>26 questions au total</a:t>
            </a:r>
            <a:endParaRPr lang="en-US" sz="16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pPr lvl="1" marL="640080" indent="-228240" algn="just">
              <a:lnSpc>
                <a:spcPct val="100000"/>
              </a:lnSpc>
              <a:buClr>
                <a:srgbClr val="9cbebd"/>
              </a:buClr>
              <a:buFont typeface="Arial"/>
              <a:buChar char="•"/>
            </a:pPr>
            <a:r>
              <a:rPr lang="en-US" sz="2000" spc="-1" strike="noStrike">
                <a:solidFill>
                  <a:srgbClr val="2f2b20"/>
                </a:solidFill>
                <a:uFill>
                  <a:solidFill>
                    <a:srgbClr val="ffffff"/>
                  </a:solidFill>
                </a:uFill>
                <a:latin typeface="Calibri"/>
              </a:rPr>
              <a:t>Une population ventilée selon </a:t>
            </a:r>
            <a:r>
              <a:rPr b="1" lang="en-US" sz="2000" spc="-1" strike="noStrike">
                <a:solidFill>
                  <a:srgbClr val="2f2b20"/>
                </a:solidFill>
                <a:uFill>
                  <a:solidFill>
                    <a:srgbClr val="ffffff"/>
                  </a:solidFill>
                </a:uFill>
                <a:latin typeface="Calibri"/>
              </a:rPr>
              <a:t>6 catégories</a:t>
            </a:r>
            <a:r>
              <a:rPr lang="en-US" sz="2000" spc="-1" strike="noStrike">
                <a:solidFill>
                  <a:srgbClr val="2f2b20"/>
                </a:solidFill>
                <a:uFill>
                  <a:solidFill>
                    <a:srgbClr val="ffffff"/>
                  </a:solidFill>
                </a:uFill>
                <a:latin typeface="Calibri"/>
              </a:rPr>
              <a:t>, détaillées dans le slide suivant.</a:t>
            </a:r>
            <a:endParaRPr lang="en-US" sz="18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p:txBody>
      </p:sp>
      <p:sp>
        <p:nvSpPr>
          <p:cNvPr id="103"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04"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124C29D7-3781-46A0-B44B-76BF280C3B8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05" name="CustomShape 4"/>
          <p:cNvSpPr/>
          <p:nvPr/>
        </p:nvSpPr>
        <p:spPr>
          <a:xfrm>
            <a:off x="457200" y="167400"/>
            <a:ext cx="7619760" cy="812880"/>
          </a:xfrm>
          <a:prstGeom prst="rect">
            <a:avLst/>
          </a:prstGeom>
          <a:noFill/>
          <a:ln>
            <a:noFill/>
          </a:ln>
        </p:spPr>
        <p:style>
          <a:lnRef idx="0"/>
          <a:fillRef idx="0"/>
          <a:effectRef idx="0"/>
          <a:fontRef idx="minor"/>
        </p:style>
        <p:txBody>
          <a:bodyPr anchor="ctr"/>
          <a:p>
            <a:pPr>
              <a:lnSpc>
                <a:spcPct val="100000"/>
              </a:lnSpc>
            </a:pPr>
            <a:r>
              <a:rPr lang="fr-FR" sz="4600" spc="-97" strike="noStrike">
                <a:solidFill>
                  <a:srgbClr val="675e47"/>
                </a:solidFill>
                <a:uFill>
                  <a:solidFill>
                    <a:srgbClr val="ffffff"/>
                  </a:solidFill>
                </a:uFill>
                <a:latin typeface="Cambria"/>
              </a:rPr>
              <a:t>Introduction</a:t>
            </a:r>
            <a:endParaRPr lang="fr-FR" sz="46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4"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05"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4BB68D5-51B3-4701-8BF5-3F5C3359771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06"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07"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08" name="Image 1" descr=""/>
          <p:cNvPicPr/>
          <p:nvPr/>
        </p:nvPicPr>
        <p:blipFill>
          <a:blip r:embed="rId1"/>
          <a:stretch/>
        </p:blipFill>
        <p:spPr>
          <a:xfrm>
            <a:off x="102600" y="1840680"/>
            <a:ext cx="2875680" cy="3906720"/>
          </a:xfrm>
          <a:prstGeom prst="rect">
            <a:avLst/>
          </a:prstGeom>
          <a:ln>
            <a:noFill/>
          </a:ln>
        </p:spPr>
      </p:pic>
      <p:pic>
        <p:nvPicPr>
          <p:cNvPr id="509" name="Image 2" descr=""/>
          <p:cNvPicPr/>
          <p:nvPr/>
        </p:nvPicPr>
        <p:blipFill>
          <a:blip r:embed="rId2"/>
          <a:stretch/>
        </p:blipFill>
        <p:spPr>
          <a:xfrm>
            <a:off x="2857680" y="1908360"/>
            <a:ext cx="2875680" cy="3891600"/>
          </a:xfrm>
          <a:prstGeom prst="rect">
            <a:avLst/>
          </a:prstGeom>
          <a:ln>
            <a:noFill/>
          </a:ln>
        </p:spPr>
      </p:pic>
      <p:pic>
        <p:nvPicPr>
          <p:cNvPr id="510" name="Image 9" descr=""/>
          <p:cNvPicPr/>
          <p:nvPr/>
        </p:nvPicPr>
        <p:blipFill>
          <a:blip r:embed="rId3"/>
          <a:stretch/>
        </p:blipFill>
        <p:spPr>
          <a:xfrm>
            <a:off x="5531040" y="1908360"/>
            <a:ext cx="2875680" cy="3891600"/>
          </a:xfrm>
          <a:prstGeom prst="rect">
            <a:avLst/>
          </a:prstGeom>
          <a:ln>
            <a:noFill/>
          </a:ln>
        </p:spPr>
      </p:pic>
      <p:sp>
        <p:nvSpPr>
          <p:cNvPr id="511" name="CustomShape 5"/>
          <p:cNvSpPr/>
          <p:nvPr/>
        </p:nvSpPr>
        <p:spPr>
          <a:xfrm>
            <a:off x="457200" y="5596560"/>
            <a:ext cx="7758720" cy="30348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note moins de discriminations chez les titulaires que chez les agents contractuels.</a:t>
            </a:r>
            <a:endParaRPr lang="fr-FR" sz="1800" spc="-1" strike="noStrike">
              <a:solidFill>
                <a:srgbClr val="000000"/>
              </a:solidFill>
              <a:uFill>
                <a:solidFill>
                  <a:srgbClr val="ffffff"/>
                </a:solidFill>
              </a:uFill>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2"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51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F8F715BA-E01C-466C-8914-201763AF74ED}"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14"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15" name="CustomShape 4"/>
          <p:cNvSpPr/>
          <p:nvPr/>
        </p:nvSpPr>
        <p:spPr>
          <a:xfrm>
            <a:off x="457200" y="9169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16" name="Image 2" descr=""/>
          <p:cNvPicPr/>
          <p:nvPr/>
        </p:nvPicPr>
        <p:blipFill>
          <a:blip r:embed="rId1"/>
          <a:stretch/>
        </p:blipFill>
        <p:spPr>
          <a:xfrm>
            <a:off x="28440" y="1539720"/>
            <a:ext cx="2958840" cy="3603240"/>
          </a:xfrm>
          <a:prstGeom prst="rect">
            <a:avLst/>
          </a:prstGeom>
          <a:ln>
            <a:noFill/>
          </a:ln>
        </p:spPr>
      </p:pic>
      <p:pic>
        <p:nvPicPr>
          <p:cNvPr id="517" name="Image 8" descr=""/>
          <p:cNvPicPr/>
          <p:nvPr/>
        </p:nvPicPr>
        <p:blipFill>
          <a:blip r:embed="rId2"/>
          <a:stretch/>
        </p:blipFill>
        <p:spPr>
          <a:xfrm>
            <a:off x="5487840" y="1507680"/>
            <a:ext cx="2941560" cy="3635640"/>
          </a:xfrm>
          <a:prstGeom prst="rect">
            <a:avLst/>
          </a:prstGeom>
          <a:ln>
            <a:noFill/>
          </a:ln>
        </p:spPr>
      </p:pic>
      <p:pic>
        <p:nvPicPr>
          <p:cNvPr id="518" name="Image 1" descr=""/>
          <p:cNvPicPr/>
          <p:nvPr/>
        </p:nvPicPr>
        <p:blipFill>
          <a:blip r:embed="rId3"/>
          <a:stretch/>
        </p:blipFill>
        <p:spPr>
          <a:xfrm>
            <a:off x="2854440" y="1539720"/>
            <a:ext cx="2923920" cy="3603240"/>
          </a:xfrm>
          <a:prstGeom prst="rect">
            <a:avLst/>
          </a:prstGeom>
          <a:ln>
            <a:noFill/>
          </a:ln>
        </p:spPr>
      </p:pic>
      <p:pic>
        <p:nvPicPr>
          <p:cNvPr id="519" name="Image 9" descr=""/>
          <p:cNvPicPr/>
          <p:nvPr/>
        </p:nvPicPr>
        <p:blipFill>
          <a:blip r:embed="rId4"/>
          <a:stretch/>
        </p:blipFill>
        <p:spPr>
          <a:xfrm>
            <a:off x="3062160" y="4702680"/>
            <a:ext cx="3771720" cy="1574280"/>
          </a:xfrm>
          <a:prstGeom prst="rect">
            <a:avLst/>
          </a:prstGeom>
          <a:ln>
            <a:noFill/>
          </a:ln>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0"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52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255BF615-44E9-489B-BFE8-39F141B84EE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22"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23" name="CustomShape 4"/>
          <p:cNvSpPr/>
          <p:nvPr/>
        </p:nvSpPr>
        <p:spPr>
          <a:xfrm>
            <a:off x="457200" y="9169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24" name="CustomShape 5"/>
          <p:cNvSpPr/>
          <p:nvPr/>
        </p:nvSpPr>
        <p:spPr>
          <a:xfrm>
            <a:off x="493200" y="1545840"/>
            <a:ext cx="57542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Analyse des critères de la discrimination (population totale):</a:t>
            </a:r>
            <a:endParaRPr lang="fr-FR" sz="1800" spc="-1" strike="noStrike">
              <a:solidFill>
                <a:srgbClr val="000000"/>
              </a:solidFill>
              <a:uFill>
                <a:solidFill>
                  <a:srgbClr val="ffffff"/>
                </a:solidFill>
              </a:uFill>
              <a:latin typeface="Arial"/>
            </a:endParaRPr>
          </a:p>
        </p:txBody>
      </p:sp>
      <p:pic>
        <p:nvPicPr>
          <p:cNvPr id="525" name="Image 1" descr=""/>
          <p:cNvPicPr/>
          <p:nvPr/>
        </p:nvPicPr>
        <p:blipFill>
          <a:blip r:embed="rId1"/>
          <a:stretch/>
        </p:blipFill>
        <p:spPr>
          <a:xfrm>
            <a:off x="682560" y="1812960"/>
            <a:ext cx="7333920" cy="5012640"/>
          </a:xfrm>
          <a:prstGeom prst="rect">
            <a:avLst/>
          </a:prstGeom>
          <a:ln>
            <a:noFill/>
          </a:ln>
        </p:spPr>
      </p:pic>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6"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52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D74F03C2-C72A-47E0-90F1-8FC3368AAA9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2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29" name="CustomShape 4"/>
          <p:cNvSpPr/>
          <p:nvPr/>
        </p:nvSpPr>
        <p:spPr>
          <a:xfrm>
            <a:off x="457200" y="9169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30" name="CustomShape 5"/>
          <p:cNvSpPr/>
          <p:nvPr/>
        </p:nvSpPr>
        <p:spPr>
          <a:xfrm>
            <a:off x="492840" y="1625040"/>
            <a:ext cx="58687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Analyse des critères de la discrimination (population femme):</a:t>
            </a:r>
            <a:endParaRPr lang="fr-FR" sz="1800" spc="-1" strike="noStrike">
              <a:solidFill>
                <a:srgbClr val="000000"/>
              </a:solidFill>
              <a:uFill>
                <a:solidFill>
                  <a:srgbClr val="ffffff"/>
                </a:solidFill>
              </a:uFill>
              <a:latin typeface="Arial"/>
            </a:endParaRPr>
          </a:p>
        </p:txBody>
      </p:sp>
      <p:pic>
        <p:nvPicPr>
          <p:cNvPr id="531" name="Image 1" descr=""/>
          <p:cNvPicPr/>
          <p:nvPr/>
        </p:nvPicPr>
        <p:blipFill>
          <a:blip r:embed="rId1"/>
          <a:stretch/>
        </p:blipFill>
        <p:spPr>
          <a:xfrm>
            <a:off x="571680" y="1917000"/>
            <a:ext cx="7524360" cy="4940640"/>
          </a:xfrm>
          <a:prstGeom prst="rect">
            <a:avLst/>
          </a:prstGeom>
          <a:ln>
            <a:noFill/>
          </a:ln>
        </p:spPr>
      </p:pic>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2"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53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22351734-D447-453C-9D3C-786E0B80E02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34"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35" name="CustomShape 4"/>
          <p:cNvSpPr/>
          <p:nvPr/>
        </p:nvSpPr>
        <p:spPr>
          <a:xfrm>
            <a:off x="457200" y="9169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36" name="CustomShape 5"/>
          <p:cNvSpPr/>
          <p:nvPr/>
        </p:nvSpPr>
        <p:spPr>
          <a:xfrm>
            <a:off x="490680" y="1625040"/>
            <a:ext cx="59310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Analyse des critères de la discrimination (population homme):</a:t>
            </a:r>
            <a:endParaRPr lang="fr-FR" sz="1800" spc="-1" strike="noStrike">
              <a:solidFill>
                <a:srgbClr val="000000"/>
              </a:solidFill>
              <a:uFill>
                <a:solidFill>
                  <a:srgbClr val="ffffff"/>
                </a:solidFill>
              </a:uFill>
              <a:latin typeface="Arial"/>
            </a:endParaRPr>
          </a:p>
        </p:txBody>
      </p:sp>
      <p:pic>
        <p:nvPicPr>
          <p:cNvPr id="537" name="Image 1" descr=""/>
          <p:cNvPicPr/>
          <p:nvPr/>
        </p:nvPicPr>
        <p:blipFill>
          <a:blip r:embed="rId1"/>
          <a:stretch/>
        </p:blipFill>
        <p:spPr>
          <a:xfrm>
            <a:off x="523800" y="1845000"/>
            <a:ext cx="7635600" cy="5012640"/>
          </a:xfrm>
          <a:prstGeom prst="rect">
            <a:avLst/>
          </a:prstGeom>
          <a:ln>
            <a:noFill/>
          </a:ln>
        </p:spPr>
      </p:pic>
      <p:sp>
        <p:nvSpPr>
          <p:cNvPr id="538" name="CustomShape 6"/>
          <p:cNvSpPr/>
          <p:nvPr/>
        </p:nvSpPr>
        <p:spPr>
          <a:xfrm>
            <a:off x="3167280" y="2203200"/>
            <a:ext cx="1820520" cy="115596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Principaux critères ici:</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origine</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âge</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activités syndicales</a:t>
            </a: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opinions politiques</a:t>
            </a:r>
            <a:endParaRPr lang="fr-FR" sz="1800" spc="-1" strike="noStrike">
              <a:solidFill>
                <a:srgbClr val="000000"/>
              </a:solidFill>
              <a:uFill>
                <a:solidFill>
                  <a:srgbClr val="ffffff"/>
                </a:solidFill>
              </a:uFill>
              <a:latin typeface="Arial"/>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9"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54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62CEEA33-48D2-400F-A7FF-FB8C85E70E9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41"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6</a:t>
            </a:r>
            <a:endParaRPr lang="en-US" sz="1800" spc="-1" strike="noStrike">
              <a:solidFill>
                <a:srgbClr val="2f2b20"/>
              </a:solidFill>
              <a:uFill>
                <a:solidFill>
                  <a:srgbClr val="ffffff"/>
                </a:solidFill>
              </a:uFill>
              <a:latin typeface="Calibri"/>
            </a:endParaRPr>
          </a:p>
        </p:txBody>
      </p:sp>
      <p:sp>
        <p:nvSpPr>
          <p:cNvPr id="542" name="CustomShape 4"/>
          <p:cNvSpPr/>
          <p:nvPr/>
        </p:nvSpPr>
        <p:spPr>
          <a:xfrm>
            <a:off x="457200" y="9169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43" name="CustomShape 5"/>
          <p:cNvSpPr/>
          <p:nvPr/>
        </p:nvSpPr>
        <p:spPr>
          <a:xfrm>
            <a:off x="493560" y="1625040"/>
            <a:ext cx="68212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Analyse des critères de la discrimination (population de plus de 50 ans):</a:t>
            </a:r>
            <a:endParaRPr lang="fr-FR" sz="1800" spc="-1" strike="noStrike">
              <a:solidFill>
                <a:srgbClr val="000000"/>
              </a:solidFill>
              <a:uFill>
                <a:solidFill>
                  <a:srgbClr val="ffffff"/>
                </a:solidFill>
              </a:uFill>
              <a:latin typeface="Arial"/>
            </a:endParaRPr>
          </a:p>
        </p:txBody>
      </p:sp>
      <p:pic>
        <p:nvPicPr>
          <p:cNvPr id="544" name="Image 8" descr=""/>
          <p:cNvPicPr/>
          <p:nvPr/>
        </p:nvPicPr>
        <p:blipFill>
          <a:blip r:embed="rId1"/>
          <a:stretch/>
        </p:blipFill>
        <p:spPr>
          <a:xfrm>
            <a:off x="457200" y="1881720"/>
            <a:ext cx="7543440" cy="4975920"/>
          </a:xfrm>
          <a:prstGeom prst="rect">
            <a:avLst/>
          </a:prstGeom>
          <a:ln>
            <a:noFill/>
          </a:ln>
        </p:spPr>
      </p:pic>
      <p:sp>
        <p:nvSpPr>
          <p:cNvPr id="545" name="CustomShape 6"/>
          <p:cNvSpPr/>
          <p:nvPr/>
        </p:nvSpPr>
        <p:spPr>
          <a:xfrm>
            <a:off x="2555280" y="2310120"/>
            <a:ext cx="2187720" cy="200844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L’âge n’est cité qu’en deuxième principal critère des discriminations.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Le sexe demeure la principale cause de discrimination pour cette population. Biais car il y a 70,5% de femmes </a:t>
            </a:r>
            <a:endParaRPr lang="fr-FR" sz="1800" spc="-1" strike="noStrike">
              <a:solidFill>
                <a:srgbClr val="000000"/>
              </a:solidFill>
              <a:uFill>
                <a:solidFill>
                  <a:srgbClr val="ffffff"/>
                </a:solidFill>
              </a:uFill>
              <a:latin typeface="Arial"/>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4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0F22B70F-FF17-4767-A079-CCBBA97439A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4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49"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50" name="CustomShape 5"/>
          <p:cNvSpPr/>
          <p:nvPr/>
        </p:nvSpPr>
        <p:spPr>
          <a:xfrm>
            <a:off x="520200" y="1848240"/>
            <a:ext cx="6900120" cy="20106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Cette question se décompose en plusieurs sous-questions. La première question (à réponse « oui »/« non ») appelle le sondé à poursuivre sur les autres questions, pour développer les points suivants: dans quelle situation ? Pour quelle(s) raison(s)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551" name="CustomShape 6"/>
          <p:cNvSpPr/>
          <p:nvPr/>
        </p:nvSpPr>
        <p:spPr>
          <a:xfrm>
            <a:off x="520200" y="4631400"/>
            <a:ext cx="7297920" cy="6390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À nouveau nous ventilons les résultats selon les différentes catégories de population.</a:t>
            </a:r>
            <a:endParaRPr lang="fr-FR" sz="18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2"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5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53D57451-3B74-410B-81C0-CF8A4975FC3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54"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55"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56" name="Image 1" descr=""/>
          <p:cNvPicPr/>
          <p:nvPr/>
        </p:nvPicPr>
        <p:blipFill>
          <a:blip r:embed="rId1"/>
          <a:stretch/>
        </p:blipFill>
        <p:spPr>
          <a:xfrm>
            <a:off x="108000" y="1595880"/>
            <a:ext cx="2857320" cy="3841560"/>
          </a:xfrm>
          <a:prstGeom prst="rect">
            <a:avLst/>
          </a:prstGeom>
          <a:ln>
            <a:noFill/>
          </a:ln>
        </p:spPr>
      </p:pic>
      <p:pic>
        <p:nvPicPr>
          <p:cNvPr id="557" name="Image 2" descr=""/>
          <p:cNvPicPr/>
          <p:nvPr/>
        </p:nvPicPr>
        <p:blipFill>
          <a:blip r:embed="rId2"/>
          <a:stretch/>
        </p:blipFill>
        <p:spPr>
          <a:xfrm>
            <a:off x="2838600" y="1580040"/>
            <a:ext cx="2857320" cy="3904920"/>
          </a:xfrm>
          <a:prstGeom prst="rect">
            <a:avLst/>
          </a:prstGeom>
          <a:ln>
            <a:noFill/>
          </a:ln>
        </p:spPr>
      </p:pic>
      <p:pic>
        <p:nvPicPr>
          <p:cNvPr id="558" name="Image 8" descr=""/>
          <p:cNvPicPr/>
          <p:nvPr/>
        </p:nvPicPr>
        <p:blipFill>
          <a:blip r:embed="rId3"/>
          <a:stretch/>
        </p:blipFill>
        <p:spPr>
          <a:xfrm>
            <a:off x="5540400" y="1580040"/>
            <a:ext cx="2857320" cy="3920760"/>
          </a:xfrm>
          <a:prstGeom prst="rect">
            <a:avLst/>
          </a:prstGeom>
          <a:ln>
            <a:noFill/>
          </a:ln>
        </p:spPr>
      </p:pic>
      <p:sp>
        <p:nvSpPr>
          <p:cNvPr id="559" name="CustomShape 5"/>
          <p:cNvSpPr/>
          <p:nvPr/>
        </p:nvSpPr>
        <p:spPr>
          <a:xfrm>
            <a:off x="457200" y="5229360"/>
            <a:ext cx="7758720" cy="94284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obtient un résultat encore plus élevé que pour la question précédente, avec </a:t>
            </a:r>
            <a:r>
              <a:rPr b="1" lang="fr-FR" sz="1400" spc="-1" strike="noStrike">
                <a:solidFill>
                  <a:srgbClr val="2f2b20"/>
                </a:solidFill>
                <a:uFill>
                  <a:solidFill>
                    <a:srgbClr val="ffffff"/>
                  </a:solidFill>
                </a:uFill>
                <a:latin typeface="Calibri"/>
              </a:rPr>
              <a:t>52,6%</a:t>
            </a:r>
            <a:r>
              <a:rPr lang="fr-FR" sz="1400" spc="-1" strike="noStrike">
                <a:solidFill>
                  <a:srgbClr val="2f2b20"/>
                </a:solidFill>
                <a:uFill>
                  <a:solidFill>
                    <a:srgbClr val="ffffff"/>
                  </a:solidFill>
                </a:uFill>
                <a:latin typeface="Calibri"/>
              </a:rPr>
              <a:t> des répondants disant avoir été témoin de discriminations. Attention toujours au </a:t>
            </a:r>
            <a:r>
              <a:rPr b="1" lang="fr-FR" sz="1400" spc="-1" strike="noStrike">
                <a:solidFill>
                  <a:srgbClr val="2f2b20"/>
                </a:solidFill>
                <a:uFill>
                  <a:solidFill>
                    <a:srgbClr val="ffffff"/>
                  </a:solidFill>
                </a:uFill>
                <a:latin typeface="Calibri"/>
              </a:rPr>
              <a:t>biais</a:t>
            </a:r>
            <a:r>
              <a:rPr lang="fr-FR" sz="1400" spc="-1" strike="noStrike">
                <a:solidFill>
                  <a:srgbClr val="2f2b20"/>
                </a:solidFill>
                <a:uFill>
                  <a:solidFill>
                    <a:srgbClr val="ffffff"/>
                  </a:solidFill>
                </a:uFill>
                <a:latin typeface="Calibri"/>
              </a:rPr>
              <a:t>.</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note que les femmes ont été plus souvent témoin de discriminations que les hommes.</a:t>
            </a:r>
            <a:endParaRPr lang="fr-FR" sz="1800" spc="-1" strike="noStrike">
              <a:solidFill>
                <a:srgbClr val="000000"/>
              </a:solidFill>
              <a:uFill>
                <a:solidFill>
                  <a:srgbClr val="ffffff"/>
                </a:solidFill>
              </a:uFill>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6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DEBEC6DF-C472-4EF9-B35F-FA227552489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62"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63"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64" name="Image 7" descr=""/>
          <p:cNvPicPr/>
          <p:nvPr/>
        </p:nvPicPr>
        <p:blipFill>
          <a:blip r:embed="rId1"/>
          <a:stretch/>
        </p:blipFill>
        <p:spPr>
          <a:xfrm>
            <a:off x="97920" y="1803600"/>
            <a:ext cx="2851560" cy="3845160"/>
          </a:xfrm>
          <a:prstGeom prst="rect">
            <a:avLst/>
          </a:prstGeom>
          <a:ln>
            <a:noFill/>
          </a:ln>
        </p:spPr>
      </p:pic>
      <p:pic>
        <p:nvPicPr>
          <p:cNvPr id="565" name="Image 9" descr=""/>
          <p:cNvPicPr/>
          <p:nvPr/>
        </p:nvPicPr>
        <p:blipFill>
          <a:blip r:embed="rId2"/>
          <a:stretch/>
        </p:blipFill>
        <p:spPr>
          <a:xfrm>
            <a:off x="2842920" y="1818720"/>
            <a:ext cx="2851560" cy="3829680"/>
          </a:xfrm>
          <a:prstGeom prst="rect">
            <a:avLst/>
          </a:prstGeom>
          <a:ln>
            <a:noFill/>
          </a:ln>
        </p:spPr>
      </p:pic>
      <p:pic>
        <p:nvPicPr>
          <p:cNvPr id="566" name="Image 10" descr=""/>
          <p:cNvPicPr/>
          <p:nvPr/>
        </p:nvPicPr>
        <p:blipFill>
          <a:blip r:embed="rId3"/>
          <a:stretch/>
        </p:blipFill>
        <p:spPr>
          <a:xfrm>
            <a:off x="5532840" y="1803600"/>
            <a:ext cx="2882160" cy="3845160"/>
          </a:xfrm>
          <a:prstGeom prst="rect">
            <a:avLst/>
          </a:prstGeom>
          <a:ln>
            <a:noFill/>
          </a:ln>
        </p:spPr>
      </p:pic>
      <p:sp>
        <p:nvSpPr>
          <p:cNvPr id="567" name="CustomShape 5"/>
          <p:cNvSpPr/>
          <p:nvPr/>
        </p:nvSpPr>
        <p:spPr>
          <a:xfrm>
            <a:off x="457200" y="5366880"/>
            <a:ext cx="7758720" cy="94284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Les personnes de plus de 50 ans sont plus témoins de discrimination que les autres catégories de population par âge.</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Plus la population est jeune, plus le taux de discrimination en tant que « spectateur » diminue.</a:t>
            </a:r>
            <a:endParaRPr lang="fr-FR"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68" name="Image 2" descr=""/>
          <p:cNvPicPr/>
          <p:nvPr/>
        </p:nvPicPr>
        <p:blipFill>
          <a:blip r:embed="rId1"/>
          <a:stretch/>
        </p:blipFill>
        <p:spPr>
          <a:xfrm>
            <a:off x="2870280" y="1803600"/>
            <a:ext cx="2851560" cy="3845160"/>
          </a:xfrm>
          <a:prstGeom prst="rect">
            <a:avLst/>
          </a:prstGeom>
          <a:ln>
            <a:noFill/>
          </a:ln>
        </p:spPr>
      </p:pic>
      <p:pic>
        <p:nvPicPr>
          <p:cNvPr id="569" name="Image 8" descr=""/>
          <p:cNvPicPr/>
          <p:nvPr/>
        </p:nvPicPr>
        <p:blipFill>
          <a:blip r:embed="rId2"/>
          <a:stretch/>
        </p:blipFill>
        <p:spPr>
          <a:xfrm>
            <a:off x="5547960" y="1803600"/>
            <a:ext cx="2867040" cy="3845160"/>
          </a:xfrm>
          <a:prstGeom prst="rect">
            <a:avLst/>
          </a:prstGeom>
          <a:ln>
            <a:noFill/>
          </a:ln>
        </p:spPr>
      </p:pic>
      <p:pic>
        <p:nvPicPr>
          <p:cNvPr id="570" name="Image 1" descr=""/>
          <p:cNvPicPr/>
          <p:nvPr/>
        </p:nvPicPr>
        <p:blipFill>
          <a:blip r:embed="rId3"/>
          <a:stretch/>
        </p:blipFill>
        <p:spPr>
          <a:xfrm>
            <a:off x="151200" y="1803600"/>
            <a:ext cx="2882160" cy="3845160"/>
          </a:xfrm>
          <a:prstGeom prst="rect">
            <a:avLst/>
          </a:prstGeom>
          <a:ln>
            <a:noFill/>
          </a:ln>
        </p:spPr>
      </p:pic>
      <p:sp>
        <p:nvSpPr>
          <p:cNvPr id="57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7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ABAF420-EDE5-4D4D-9767-68A95825FC5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73"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74"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75" name="CustomShape 5"/>
          <p:cNvSpPr/>
          <p:nvPr/>
        </p:nvSpPr>
        <p:spPr>
          <a:xfrm>
            <a:off x="457200" y="5443560"/>
            <a:ext cx="7758720" cy="303480"/>
          </a:xfrm>
          <a:prstGeom prst="rect">
            <a:avLst/>
          </a:prstGeom>
          <a:noFill/>
          <a:ln>
            <a:noFill/>
          </a:ln>
        </p:spPr>
        <p:style>
          <a:lnRef idx="0"/>
          <a:fillRef idx="0"/>
          <a:effectRef idx="0"/>
          <a:fontRef idx="minor"/>
        </p:style>
        <p:txBody>
          <a:bodyPr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On observe à nouveau que, selon la structure, il n’y a pas le même taux de discrimination.</a:t>
            </a:r>
            <a:endParaRPr lang="fr-FR" sz="18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3807360" y="338760"/>
            <a:ext cx="3076200" cy="581040"/>
          </a:xfrm>
          <a:prstGeom prst="rect">
            <a:avLst/>
          </a:prstGeom>
          <a:noFill/>
          <a:ln>
            <a:noFill/>
          </a:ln>
        </p:spPr>
        <p:txBody>
          <a:bodyPr/>
          <a:p>
            <a:pPr marL="114480">
              <a:lnSpc>
                <a:spcPct val="150000"/>
              </a:lnSpc>
            </a:pPr>
            <a:r>
              <a:rPr lang="en-US" sz="2200" spc="-1" strike="noStrike" u="sng">
                <a:solidFill>
                  <a:srgbClr val="2f2b20"/>
                </a:solidFill>
                <a:uFill>
                  <a:solidFill>
                    <a:srgbClr val="ffffff"/>
                  </a:solidFill>
                </a:uFill>
                <a:latin typeface="Calibri"/>
              </a:rPr>
              <a:t>Profils des répondants :</a:t>
            </a:r>
            <a:endParaRPr lang="en-US" sz="2200" spc="-1" strike="noStrike">
              <a:solidFill>
                <a:srgbClr val="2f2b20"/>
              </a:solidFill>
              <a:uFill>
                <a:solidFill>
                  <a:srgbClr val="ffffff"/>
                </a:solidFill>
              </a:uFill>
              <a:latin typeface="Calibri"/>
            </a:endParaRPr>
          </a:p>
        </p:txBody>
      </p:sp>
      <p:sp>
        <p:nvSpPr>
          <p:cNvPr id="107"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08"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F88FB057-32A9-45DD-96AC-70BD6E0AAB8B}"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09" name="CustomShape 4"/>
          <p:cNvSpPr/>
          <p:nvPr/>
        </p:nvSpPr>
        <p:spPr>
          <a:xfrm>
            <a:off x="457200" y="167400"/>
            <a:ext cx="7619760" cy="812880"/>
          </a:xfrm>
          <a:prstGeom prst="rect">
            <a:avLst/>
          </a:prstGeom>
          <a:noFill/>
          <a:ln>
            <a:noFill/>
          </a:ln>
        </p:spPr>
        <p:style>
          <a:lnRef idx="0"/>
          <a:fillRef idx="0"/>
          <a:effectRef idx="0"/>
          <a:fontRef idx="minor"/>
        </p:style>
        <p:txBody>
          <a:bodyPr anchor="ctr"/>
          <a:p>
            <a:pPr>
              <a:lnSpc>
                <a:spcPct val="100000"/>
              </a:lnSpc>
            </a:pPr>
            <a:r>
              <a:rPr lang="fr-FR" sz="4600" spc="-97" strike="noStrike">
                <a:solidFill>
                  <a:srgbClr val="675e47"/>
                </a:solidFill>
                <a:uFill>
                  <a:solidFill>
                    <a:srgbClr val="ffffff"/>
                  </a:solidFill>
                </a:uFill>
                <a:latin typeface="Cambria"/>
              </a:rPr>
              <a:t>Introduction</a:t>
            </a:r>
            <a:endParaRPr lang="fr-FR" sz="4600" spc="-1" strike="noStrike">
              <a:solidFill>
                <a:srgbClr val="000000"/>
              </a:solidFill>
              <a:uFill>
                <a:solidFill>
                  <a:srgbClr val="ffffff"/>
                </a:solidFill>
              </a:uFill>
              <a:latin typeface="Arial"/>
            </a:endParaRPr>
          </a:p>
        </p:txBody>
      </p:sp>
      <p:sp>
        <p:nvSpPr>
          <p:cNvPr id="110" name="CustomShape 5"/>
          <p:cNvSpPr/>
          <p:nvPr/>
        </p:nvSpPr>
        <p:spPr>
          <a:xfrm>
            <a:off x="559440" y="1010880"/>
            <a:ext cx="7457040" cy="5309640"/>
          </a:xfrm>
          <a:prstGeom prst="roundRect">
            <a:avLst>
              <a:gd name="adj" fmla="val 4202"/>
            </a:avLst>
          </a:prstGeom>
          <a:solidFill>
            <a:schemeClr val="bg2">
              <a:lumMod val="60000"/>
              <a:lumOff val="40000"/>
            </a:schemeClr>
          </a:solidFill>
          <a:ln w="38160">
            <a:solidFill>
              <a:schemeClr val="bg2">
                <a:lumMod val="75000"/>
              </a:schemeClr>
            </a:solidFill>
            <a:custDash>
              <a:ds d="400000" sp="300000"/>
            </a:custDash>
            <a:round/>
          </a:ln>
          <a:effectLst>
            <a:outerShdw algn="bl" blurRad="50800" dist="25400" rotWithShape="0">
              <a:srgbClr val="000000">
                <a:alpha val="60000"/>
              </a:srgbClr>
            </a:outerShdw>
          </a:effectLst>
        </p:spPr>
        <p:style>
          <a:lnRef idx="1">
            <a:schemeClr val="accent1"/>
          </a:lnRef>
          <a:fillRef idx="3">
            <a:schemeClr val="accent1"/>
          </a:fillRef>
          <a:effectRef idx="2">
            <a:schemeClr val="accent1"/>
          </a:effectRef>
          <a:fontRef idx="minor"/>
        </p:style>
      </p:sp>
      <p:sp>
        <p:nvSpPr>
          <p:cNvPr id="111" name="CustomShape 6"/>
          <p:cNvSpPr/>
          <p:nvPr/>
        </p:nvSpPr>
        <p:spPr>
          <a:xfrm>
            <a:off x="771120" y="1179360"/>
            <a:ext cx="2220480" cy="1847520"/>
          </a:xfrm>
          <a:prstGeom prst="roundRect">
            <a:avLst>
              <a:gd name="adj" fmla="val 10471"/>
            </a:avLst>
          </a:prstGeom>
          <a:ln>
            <a:solidFill>
              <a:srgbClr val="cfc866"/>
            </a:solidFill>
            <a:round/>
          </a:ln>
          <a:effectLst>
            <a:outerShdw algn="bl" blurRad="50800" dist="25400" rotWithShape="0">
              <a:srgbClr val="000000">
                <a:alpha val="60000"/>
              </a:srgbClr>
            </a:outerShdw>
          </a:effectLst>
        </p:spPr>
        <p:style>
          <a:lnRef idx="1">
            <a:schemeClr val="accent3"/>
          </a:lnRef>
          <a:fillRef idx="3">
            <a:schemeClr val="accent3"/>
          </a:fillRef>
          <a:effectRef idx="2">
            <a:schemeClr val="accent3"/>
          </a:effectRef>
          <a:fontRef idx="minor"/>
        </p:style>
      </p:sp>
      <p:sp>
        <p:nvSpPr>
          <p:cNvPr id="112" name="CustomShape 7"/>
          <p:cNvSpPr/>
          <p:nvPr/>
        </p:nvSpPr>
        <p:spPr>
          <a:xfrm>
            <a:off x="3191760" y="1179360"/>
            <a:ext cx="2131560" cy="2912760"/>
          </a:xfrm>
          <a:prstGeom prst="roundRect">
            <a:avLst>
              <a:gd name="adj" fmla="val 7447"/>
            </a:avLst>
          </a:prstGeom>
          <a:ln>
            <a:solidFill>
              <a:srgbClr val="c69c57"/>
            </a:solidFill>
            <a:round/>
          </a:ln>
          <a:effectLst>
            <a:outerShdw algn="bl" blurRad="50800" dist="25400" rotWithShape="0">
              <a:srgbClr val="000000">
                <a:alpha val="60000"/>
              </a:srgbClr>
            </a:outerShdw>
          </a:effectLst>
        </p:spPr>
        <p:style>
          <a:lnRef idx="1">
            <a:schemeClr val="accent5"/>
          </a:lnRef>
          <a:fillRef idx="3">
            <a:schemeClr val="accent5"/>
          </a:fillRef>
          <a:effectRef idx="2">
            <a:schemeClr val="accent5"/>
          </a:effectRef>
          <a:fontRef idx="minor"/>
        </p:style>
      </p:sp>
      <p:sp>
        <p:nvSpPr>
          <p:cNvPr id="113" name="CustomShape 8"/>
          <p:cNvSpPr/>
          <p:nvPr/>
        </p:nvSpPr>
        <p:spPr>
          <a:xfrm>
            <a:off x="771120" y="4246920"/>
            <a:ext cx="4552200" cy="1948320"/>
          </a:xfrm>
          <a:prstGeom prst="roundRect">
            <a:avLst>
              <a:gd name="adj" fmla="val 9223"/>
            </a:avLst>
          </a:prstGeom>
          <a:ln>
            <a:solidFill>
              <a:srgbClr val="ae9c84"/>
            </a:solidFill>
            <a:round/>
          </a:ln>
          <a:effectLst>
            <a:outerShdw algn="bl" blurRad="50800" dist="25400" rotWithShape="0">
              <a:srgbClr val="000000">
                <a:alpha val="60000"/>
              </a:srgbClr>
            </a:outerShdw>
          </a:effectLst>
        </p:spPr>
        <p:style>
          <a:lnRef idx="1">
            <a:schemeClr val="accent6"/>
          </a:lnRef>
          <a:fillRef idx="3">
            <a:schemeClr val="accent6"/>
          </a:fillRef>
          <a:effectRef idx="2">
            <a:schemeClr val="accent6"/>
          </a:effectRef>
          <a:fontRef idx="minor"/>
        </p:style>
      </p:sp>
      <p:sp>
        <p:nvSpPr>
          <p:cNvPr id="114" name="CustomShape 9"/>
          <p:cNvSpPr/>
          <p:nvPr/>
        </p:nvSpPr>
        <p:spPr>
          <a:xfrm>
            <a:off x="771120" y="3177720"/>
            <a:ext cx="2220480" cy="914040"/>
          </a:xfrm>
          <a:prstGeom prst="roundRect">
            <a:avLst>
              <a:gd name="adj" fmla="val 10471"/>
            </a:avLst>
          </a:prstGeom>
          <a:solidFill>
            <a:srgbClr val="d2744d"/>
          </a:solidFill>
          <a:ln>
            <a:noFill/>
          </a:ln>
          <a:effectLst>
            <a:outerShdw algn="bl" blurRad="50800" dist="25400" rotWithShape="0">
              <a:srgbClr val="000000">
                <a:alpha val="60000"/>
              </a:srgbClr>
            </a:outerShdw>
          </a:effectLst>
        </p:spPr>
        <p:style>
          <a:lnRef idx="1">
            <a:schemeClr val="accent3"/>
          </a:lnRef>
          <a:fillRef idx="3">
            <a:schemeClr val="accent3"/>
          </a:fillRef>
          <a:effectRef idx="2">
            <a:schemeClr val="accent3"/>
          </a:effectRef>
          <a:fontRef idx="minor"/>
        </p:style>
      </p:sp>
      <p:sp>
        <p:nvSpPr>
          <p:cNvPr id="115" name="CustomShape 10"/>
          <p:cNvSpPr/>
          <p:nvPr/>
        </p:nvSpPr>
        <p:spPr>
          <a:xfrm>
            <a:off x="1519920" y="1179360"/>
            <a:ext cx="6170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Sexe</a:t>
            </a:r>
            <a:endParaRPr lang="fr-FR" sz="1800" spc="-1" strike="noStrike">
              <a:solidFill>
                <a:srgbClr val="000000"/>
              </a:solidFill>
              <a:uFill>
                <a:solidFill>
                  <a:srgbClr val="ffffff"/>
                </a:solidFill>
              </a:uFill>
              <a:latin typeface="Arial"/>
            </a:endParaRPr>
          </a:p>
        </p:txBody>
      </p:sp>
      <p:sp>
        <p:nvSpPr>
          <p:cNvPr id="116" name="CustomShape 11"/>
          <p:cNvSpPr/>
          <p:nvPr/>
        </p:nvSpPr>
        <p:spPr>
          <a:xfrm>
            <a:off x="3997440" y="1180440"/>
            <a:ext cx="5407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Age</a:t>
            </a:r>
            <a:endParaRPr lang="fr-FR" sz="1800" spc="-1" strike="noStrike">
              <a:solidFill>
                <a:srgbClr val="000000"/>
              </a:solidFill>
              <a:uFill>
                <a:solidFill>
                  <a:srgbClr val="ffffff"/>
                </a:solidFill>
              </a:uFill>
              <a:latin typeface="Arial"/>
            </a:endParaRPr>
          </a:p>
        </p:txBody>
      </p:sp>
      <p:sp>
        <p:nvSpPr>
          <p:cNvPr id="117" name="CustomShape 12"/>
          <p:cNvSpPr/>
          <p:nvPr/>
        </p:nvSpPr>
        <p:spPr>
          <a:xfrm>
            <a:off x="2448000" y="4230360"/>
            <a:ext cx="10648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Structure</a:t>
            </a:r>
            <a:endParaRPr lang="fr-FR" sz="1800" spc="-1" strike="noStrike">
              <a:solidFill>
                <a:srgbClr val="000000"/>
              </a:solidFill>
              <a:uFill>
                <a:solidFill>
                  <a:srgbClr val="ffffff"/>
                </a:solidFill>
              </a:uFill>
              <a:latin typeface="Arial"/>
            </a:endParaRPr>
          </a:p>
        </p:txBody>
      </p:sp>
      <p:sp>
        <p:nvSpPr>
          <p:cNvPr id="118" name="CustomShape 13"/>
          <p:cNvSpPr/>
          <p:nvPr/>
        </p:nvSpPr>
        <p:spPr>
          <a:xfrm>
            <a:off x="1067760" y="1445040"/>
            <a:ext cx="1575720" cy="776160"/>
          </a:xfrm>
          <a:prstGeom prst="rect">
            <a:avLst/>
          </a:prstGeom>
          <a:noFill/>
          <a:ln>
            <a:noFill/>
          </a:ln>
        </p:spPr>
        <p:style>
          <a:lnRef idx="0"/>
          <a:fillRef idx="0"/>
          <a:effectRef idx="0"/>
          <a:fontRef idx="minor"/>
        </p:style>
        <p:txBody>
          <a:bodyPr wrap="none" lIns="90000" rIns="90000" tIns="45000" bIns="45000"/>
          <a:p>
            <a:pPr algn="ctr">
              <a:lnSpc>
                <a:spcPct val="150000"/>
              </a:lnSpc>
            </a:pPr>
            <a:r>
              <a:rPr lang="fr-FR" sz="1800" spc="-1" strike="noStrike">
                <a:solidFill>
                  <a:srgbClr val="2f2b20"/>
                </a:solidFill>
                <a:uFill>
                  <a:solidFill>
                    <a:srgbClr val="ffffff"/>
                  </a:solidFill>
                </a:uFill>
                <a:latin typeface="Calibri"/>
              </a:rPr>
              <a:t>Femmes : </a:t>
            </a:r>
            <a:r>
              <a:rPr b="1" lang="fr-FR" sz="1800" spc="-1" strike="noStrike">
                <a:solidFill>
                  <a:srgbClr val="2f2b20"/>
                </a:solidFill>
                <a:uFill>
                  <a:solidFill>
                    <a:srgbClr val="ffffff"/>
                  </a:solidFill>
                </a:uFill>
                <a:latin typeface="Calibri"/>
              </a:rPr>
              <a:t>71%</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Hommes : </a:t>
            </a:r>
            <a:r>
              <a:rPr b="1" lang="fr-FR" sz="1800" spc="-1" strike="noStrike">
                <a:solidFill>
                  <a:srgbClr val="2f2b20"/>
                </a:solidFill>
                <a:uFill>
                  <a:solidFill>
                    <a:srgbClr val="ffffff"/>
                  </a:solidFill>
                </a:uFill>
                <a:latin typeface="Calibri"/>
              </a:rPr>
              <a:t>29%</a:t>
            </a:r>
            <a:endParaRPr lang="fr-FR" sz="1800" spc="-1" strike="noStrike">
              <a:solidFill>
                <a:srgbClr val="000000"/>
              </a:solidFill>
              <a:uFill>
                <a:solidFill>
                  <a:srgbClr val="ffffff"/>
                </a:solidFill>
              </a:uFill>
              <a:latin typeface="Arial"/>
            </a:endParaRPr>
          </a:p>
        </p:txBody>
      </p:sp>
      <p:sp>
        <p:nvSpPr>
          <p:cNvPr id="119" name="Line 14"/>
          <p:cNvSpPr/>
          <p:nvPr/>
        </p:nvSpPr>
        <p:spPr>
          <a:xfrm>
            <a:off x="1028160" y="1966680"/>
            <a:ext cx="1746360" cy="360"/>
          </a:xfrm>
          <a:prstGeom prst="line">
            <a:avLst/>
          </a:prstGeom>
          <a:ln>
            <a:solidFill>
              <a:schemeClr val="tx2">
                <a:lumMod val="75000"/>
              </a:schemeClr>
            </a:solidFill>
            <a:round/>
          </a:ln>
        </p:spPr>
        <p:style>
          <a:lnRef idx="2">
            <a:schemeClr val="accent1"/>
          </a:lnRef>
          <a:fillRef idx="0">
            <a:schemeClr val="accent1"/>
          </a:fillRef>
          <a:effectRef idx="1">
            <a:schemeClr val="accent1"/>
          </a:effectRef>
          <a:fontRef idx="minor"/>
        </p:style>
      </p:sp>
      <p:sp>
        <p:nvSpPr>
          <p:cNvPr id="120" name="CustomShape 15"/>
          <p:cNvSpPr/>
          <p:nvPr/>
        </p:nvSpPr>
        <p:spPr>
          <a:xfrm>
            <a:off x="740520" y="2428200"/>
            <a:ext cx="2300400" cy="455400"/>
          </a:xfrm>
          <a:prstGeom prst="rect">
            <a:avLst/>
          </a:prstGeom>
          <a:noFill/>
          <a:ln>
            <a:noFill/>
          </a:ln>
        </p:spPr>
        <p:style>
          <a:lnRef idx="0"/>
          <a:fillRef idx="0"/>
          <a:effectRef idx="0"/>
          <a:fontRef idx="minor"/>
        </p:style>
        <p:txBody>
          <a:bodyPr lIns="90000" rIns="90000" tIns="45000" bIns="45000"/>
          <a:p>
            <a:pPr algn="ctr">
              <a:lnSpc>
                <a:spcPct val="100000"/>
              </a:lnSpc>
            </a:pPr>
            <a:r>
              <a:rPr i="1" lang="fr-FR" sz="1200" spc="-1" strike="noStrike">
                <a:solidFill>
                  <a:srgbClr val="2f2b20"/>
                </a:solidFill>
                <a:uFill>
                  <a:solidFill>
                    <a:srgbClr val="ffffff"/>
                  </a:solidFill>
                </a:uFill>
                <a:latin typeface="Calibri"/>
              </a:rPr>
              <a:t>Contre une proportion de 53%/47% au sein du ministère</a:t>
            </a:r>
            <a:endParaRPr lang="fr-FR" sz="1800" spc="-1" strike="noStrike">
              <a:solidFill>
                <a:srgbClr val="000000"/>
              </a:solidFill>
              <a:uFill>
                <a:solidFill>
                  <a:srgbClr val="ffffff"/>
                </a:solidFill>
              </a:uFill>
              <a:latin typeface="Arial"/>
            </a:endParaRPr>
          </a:p>
        </p:txBody>
      </p:sp>
      <p:sp>
        <p:nvSpPr>
          <p:cNvPr id="121" name="CustomShape 16"/>
          <p:cNvSpPr/>
          <p:nvPr/>
        </p:nvSpPr>
        <p:spPr>
          <a:xfrm>
            <a:off x="3204360" y="1446480"/>
            <a:ext cx="2064960" cy="1599120"/>
          </a:xfrm>
          <a:prstGeom prst="rect">
            <a:avLst/>
          </a:prstGeom>
          <a:noFill/>
          <a:ln>
            <a:noFill/>
          </a:ln>
        </p:spPr>
        <p:style>
          <a:lnRef idx="0"/>
          <a:fillRef idx="0"/>
          <a:effectRef idx="0"/>
          <a:fontRef idx="minor"/>
        </p:style>
        <p:txBody>
          <a:bodyPr wrap="none" lIns="90000" rIns="90000" tIns="45000" bIns="45000"/>
          <a:p>
            <a:pPr algn="ctr">
              <a:lnSpc>
                <a:spcPct val="150000"/>
              </a:lnSpc>
            </a:pPr>
            <a:r>
              <a:rPr lang="fr-FR" sz="1800" spc="-1" strike="noStrike">
                <a:solidFill>
                  <a:srgbClr val="2f2b20"/>
                </a:solidFill>
                <a:uFill>
                  <a:solidFill>
                    <a:srgbClr val="ffffff"/>
                  </a:solidFill>
                </a:uFill>
                <a:latin typeface="Calibri"/>
              </a:rPr>
              <a:t>Plus de 50 ans : </a:t>
            </a:r>
            <a:r>
              <a:rPr b="1" lang="fr-FR" sz="1800" spc="-1" strike="noStrike">
                <a:solidFill>
                  <a:srgbClr val="2f2b20"/>
                </a:solidFill>
                <a:uFill>
                  <a:solidFill>
                    <a:srgbClr val="ffffff"/>
                  </a:solidFill>
                </a:uFill>
                <a:latin typeface="Calibri"/>
              </a:rPr>
              <a:t>35%</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40-50 ans : </a:t>
            </a:r>
            <a:r>
              <a:rPr b="1" lang="fr-FR" sz="1800" spc="-1" strike="noStrike">
                <a:solidFill>
                  <a:srgbClr val="2f2b20"/>
                </a:solidFill>
                <a:uFill>
                  <a:solidFill>
                    <a:srgbClr val="ffffff"/>
                  </a:solidFill>
                </a:uFill>
                <a:latin typeface="Calibri"/>
              </a:rPr>
              <a:t>35%</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30-40 ans : </a:t>
            </a:r>
            <a:r>
              <a:rPr b="1" lang="fr-FR" sz="1800" spc="-1" strike="noStrike">
                <a:solidFill>
                  <a:srgbClr val="2f2b20"/>
                </a:solidFill>
                <a:uFill>
                  <a:solidFill>
                    <a:srgbClr val="ffffff"/>
                  </a:solidFill>
                </a:uFill>
                <a:latin typeface="Calibri"/>
              </a:rPr>
              <a:t>24%</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18-30 ans : </a:t>
            </a:r>
            <a:r>
              <a:rPr b="1" lang="fr-FR" sz="1800" spc="-1" strike="noStrike">
                <a:solidFill>
                  <a:srgbClr val="2f2b20"/>
                </a:solidFill>
                <a:uFill>
                  <a:solidFill>
                    <a:srgbClr val="ffffff"/>
                  </a:solidFill>
                </a:uFill>
                <a:latin typeface="Calibri"/>
              </a:rPr>
              <a:t>6%</a:t>
            </a:r>
            <a:endParaRPr lang="fr-FR" sz="1800" spc="-1" strike="noStrike">
              <a:solidFill>
                <a:srgbClr val="000000"/>
              </a:solidFill>
              <a:uFill>
                <a:solidFill>
                  <a:srgbClr val="ffffff"/>
                </a:solidFill>
              </a:uFill>
              <a:latin typeface="Arial"/>
            </a:endParaRPr>
          </a:p>
        </p:txBody>
      </p:sp>
      <p:sp>
        <p:nvSpPr>
          <p:cNvPr id="122" name="Line 17"/>
          <p:cNvSpPr/>
          <p:nvPr/>
        </p:nvSpPr>
        <p:spPr>
          <a:xfrm>
            <a:off x="3372120" y="196668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23" name="Line 18"/>
          <p:cNvSpPr/>
          <p:nvPr/>
        </p:nvSpPr>
        <p:spPr>
          <a:xfrm>
            <a:off x="3372120" y="237564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24" name="Line 19"/>
          <p:cNvSpPr/>
          <p:nvPr/>
        </p:nvSpPr>
        <p:spPr>
          <a:xfrm>
            <a:off x="3372120" y="278424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25" name="CustomShape 20"/>
          <p:cNvSpPr/>
          <p:nvPr/>
        </p:nvSpPr>
        <p:spPr>
          <a:xfrm>
            <a:off x="3102840" y="3337200"/>
            <a:ext cx="2300400" cy="637920"/>
          </a:xfrm>
          <a:prstGeom prst="rect">
            <a:avLst/>
          </a:prstGeom>
          <a:noFill/>
          <a:ln>
            <a:noFill/>
          </a:ln>
        </p:spPr>
        <p:style>
          <a:lnRef idx="0"/>
          <a:fillRef idx="0"/>
          <a:effectRef idx="0"/>
          <a:fontRef idx="minor"/>
        </p:style>
        <p:txBody>
          <a:bodyPr lIns="90000" rIns="90000" tIns="45000" bIns="45000"/>
          <a:p>
            <a:pPr algn="ctr">
              <a:lnSpc>
                <a:spcPct val="100000"/>
              </a:lnSpc>
            </a:pPr>
            <a:r>
              <a:rPr i="1" lang="fr-FR" sz="1200" spc="-1" strike="noStrike">
                <a:solidFill>
                  <a:srgbClr val="2f2b20"/>
                </a:solidFill>
                <a:uFill>
                  <a:solidFill>
                    <a:srgbClr val="ffffff"/>
                  </a:solidFill>
                </a:uFill>
                <a:latin typeface="Calibri"/>
              </a:rPr>
              <a:t>Contre une proportion de 36% /30% / 27% / 7%  au sein du ministère</a:t>
            </a:r>
            <a:endParaRPr lang="fr-FR" sz="1800" spc="-1" strike="noStrike">
              <a:solidFill>
                <a:srgbClr val="000000"/>
              </a:solidFill>
              <a:uFill>
                <a:solidFill>
                  <a:srgbClr val="ffffff"/>
                </a:solidFill>
              </a:uFill>
              <a:latin typeface="Arial"/>
            </a:endParaRPr>
          </a:p>
        </p:txBody>
      </p:sp>
      <p:sp>
        <p:nvSpPr>
          <p:cNvPr id="126" name="CustomShape 21"/>
          <p:cNvSpPr/>
          <p:nvPr/>
        </p:nvSpPr>
        <p:spPr>
          <a:xfrm>
            <a:off x="848160" y="4462200"/>
            <a:ext cx="3580920" cy="1599120"/>
          </a:xfrm>
          <a:prstGeom prst="rect">
            <a:avLst/>
          </a:prstGeom>
          <a:noFill/>
          <a:ln>
            <a:noFill/>
          </a:ln>
        </p:spPr>
        <p:style>
          <a:lnRef idx="0"/>
          <a:fillRef idx="0"/>
          <a:effectRef idx="0"/>
          <a:fontRef idx="minor"/>
        </p:style>
        <p:txBody>
          <a:bodyPr wrap="none" lIns="90000" rIns="90000" tIns="45000" bIns="45000"/>
          <a:p>
            <a:pPr>
              <a:lnSpc>
                <a:spcPct val="150000"/>
              </a:lnSpc>
            </a:pPr>
            <a:r>
              <a:rPr lang="fr-FR" sz="1800" spc="-1" strike="noStrike">
                <a:solidFill>
                  <a:srgbClr val="2f2b20"/>
                </a:solidFill>
                <a:uFill>
                  <a:solidFill>
                    <a:srgbClr val="ffffff"/>
                  </a:solidFill>
                </a:uFill>
                <a:latin typeface="Calibri"/>
              </a:rPr>
              <a:t>Établissement public : </a:t>
            </a:r>
            <a:r>
              <a:rPr b="1" lang="fr-FR" sz="1800" spc="-1" strike="noStrike">
                <a:solidFill>
                  <a:srgbClr val="2f2b20"/>
                </a:solidFill>
                <a:uFill>
                  <a:solidFill>
                    <a:srgbClr val="ffffff"/>
                  </a:solidFill>
                </a:uFill>
                <a:latin typeface="Calibri"/>
              </a:rPr>
              <a:t>35%</a:t>
            </a:r>
            <a:endParaRPr lang="fr-FR" sz="1800" spc="-1" strike="noStrike">
              <a:solidFill>
                <a:srgbClr val="000000"/>
              </a:solidFill>
              <a:uFill>
                <a:solidFill>
                  <a:srgbClr val="ffffff"/>
                </a:solidFill>
              </a:uFill>
              <a:latin typeface="Arial"/>
            </a:endParaRPr>
          </a:p>
          <a:p>
            <a:pPr>
              <a:lnSpc>
                <a:spcPct val="150000"/>
              </a:lnSpc>
            </a:pPr>
            <a:r>
              <a:rPr lang="fr-FR" sz="1800" spc="-1" strike="noStrike">
                <a:solidFill>
                  <a:srgbClr val="2f2b20"/>
                </a:solidFill>
                <a:uFill>
                  <a:solidFill>
                    <a:srgbClr val="ffffff"/>
                  </a:solidFill>
                </a:uFill>
                <a:latin typeface="Calibri"/>
              </a:rPr>
              <a:t>Direction régionale (DRAC): </a:t>
            </a:r>
            <a:r>
              <a:rPr b="1" lang="fr-FR" sz="1800" spc="-1" strike="noStrike">
                <a:solidFill>
                  <a:srgbClr val="2f2b20"/>
                </a:solidFill>
                <a:uFill>
                  <a:solidFill>
                    <a:srgbClr val="ffffff"/>
                  </a:solidFill>
                </a:uFill>
                <a:latin typeface="Calibri"/>
              </a:rPr>
              <a:t>35%</a:t>
            </a:r>
            <a:endParaRPr lang="fr-FR" sz="1800" spc="-1" strike="noStrike">
              <a:solidFill>
                <a:srgbClr val="000000"/>
              </a:solidFill>
              <a:uFill>
                <a:solidFill>
                  <a:srgbClr val="ffffff"/>
                </a:solidFill>
              </a:uFill>
              <a:latin typeface="Arial"/>
            </a:endParaRPr>
          </a:p>
          <a:p>
            <a:pPr>
              <a:lnSpc>
                <a:spcPct val="150000"/>
              </a:lnSpc>
            </a:pPr>
            <a:r>
              <a:rPr lang="fr-FR" sz="1800" spc="-1" strike="noStrike">
                <a:solidFill>
                  <a:srgbClr val="2f2b20"/>
                </a:solidFill>
                <a:uFill>
                  <a:solidFill>
                    <a:srgbClr val="ffffff"/>
                  </a:solidFill>
                </a:uFill>
                <a:latin typeface="Calibri"/>
              </a:rPr>
              <a:t>Administration Centrale : </a:t>
            </a:r>
            <a:r>
              <a:rPr b="1" lang="fr-FR" sz="1800" spc="-1" strike="noStrike">
                <a:solidFill>
                  <a:srgbClr val="2f2b20"/>
                </a:solidFill>
                <a:uFill>
                  <a:solidFill>
                    <a:srgbClr val="ffffff"/>
                  </a:solidFill>
                </a:uFill>
                <a:latin typeface="Calibri"/>
              </a:rPr>
              <a:t>24%</a:t>
            </a:r>
            <a:endParaRPr lang="fr-FR" sz="1800" spc="-1" strike="noStrike">
              <a:solidFill>
                <a:srgbClr val="000000"/>
              </a:solidFill>
              <a:uFill>
                <a:solidFill>
                  <a:srgbClr val="ffffff"/>
                </a:solidFill>
              </a:uFill>
              <a:latin typeface="Arial"/>
            </a:endParaRPr>
          </a:p>
          <a:p>
            <a:pPr>
              <a:lnSpc>
                <a:spcPct val="150000"/>
              </a:lnSpc>
            </a:pPr>
            <a:r>
              <a:rPr lang="fr-FR" sz="1800" spc="-1" strike="noStrike">
                <a:solidFill>
                  <a:srgbClr val="2f2b20"/>
                </a:solidFill>
                <a:uFill>
                  <a:solidFill>
                    <a:srgbClr val="ffffff"/>
                  </a:solidFill>
                </a:uFill>
                <a:latin typeface="Calibri"/>
              </a:rPr>
              <a:t>Service à compétence nationale : </a:t>
            </a:r>
            <a:r>
              <a:rPr b="1" lang="fr-FR" sz="1800" spc="-1" strike="noStrike">
                <a:solidFill>
                  <a:srgbClr val="2f2b20"/>
                </a:solidFill>
                <a:uFill>
                  <a:solidFill>
                    <a:srgbClr val="ffffff"/>
                  </a:solidFill>
                </a:uFill>
                <a:latin typeface="Calibri"/>
              </a:rPr>
              <a:t>6%</a:t>
            </a:r>
            <a:endParaRPr lang="fr-FR" sz="1800" spc="-1" strike="noStrike">
              <a:solidFill>
                <a:srgbClr val="000000"/>
              </a:solidFill>
              <a:uFill>
                <a:solidFill>
                  <a:srgbClr val="ffffff"/>
                </a:solidFill>
              </a:uFill>
              <a:latin typeface="Arial"/>
            </a:endParaRPr>
          </a:p>
        </p:txBody>
      </p:sp>
      <p:sp>
        <p:nvSpPr>
          <p:cNvPr id="127" name="Line 22"/>
          <p:cNvSpPr/>
          <p:nvPr/>
        </p:nvSpPr>
        <p:spPr>
          <a:xfrm>
            <a:off x="922320" y="4976640"/>
            <a:ext cx="3526920" cy="360"/>
          </a:xfrm>
          <a:prstGeom prst="line">
            <a:avLst/>
          </a:prstGeom>
          <a:ln>
            <a:solidFill>
              <a:schemeClr val="tx2">
                <a:lumMod val="75000"/>
              </a:schemeClr>
            </a:solidFill>
            <a:round/>
          </a:ln>
        </p:spPr>
        <p:style>
          <a:lnRef idx="2">
            <a:schemeClr val="accent1"/>
          </a:lnRef>
          <a:fillRef idx="0">
            <a:schemeClr val="accent1"/>
          </a:fillRef>
          <a:effectRef idx="1">
            <a:schemeClr val="accent1"/>
          </a:effectRef>
          <a:fontRef idx="minor"/>
        </p:style>
      </p:sp>
      <p:sp>
        <p:nvSpPr>
          <p:cNvPr id="128" name="Line 23"/>
          <p:cNvSpPr/>
          <p:nvPr/>
        </p:nvSpPr>
        <p:spPr>
          <a:xfrm>
            <a:off x="922320" y="5400000"/>
            <a:ext cx="3526920" cy="360"/>
          </a:xfrm>
          <a:prstGeom prst="line">
            <a:avLst/>
          </a:prstGeom>
          <a:ln>
            <a:solidFill>
              <a:schemeClr val="tx2">
                <a:lumMod val="75000"/>
              </a:schemeClr>
            </a:solidFill>
            <a:round/>
          </a:ln>
        </p:spPr>
        <p:style>
          <a:lnRef idx="2">
            <a:schemeClr val="accent1"/>
          </a:lnRef>
          <a:fillRef idx="0">
            <a:schemeClr val="accent1"/>
          </a:fillRef>
          <a:effectRef idx="1">
            <a:schemeClr val="accent1"/>
          </a:effectRef>
          <a:fontRef idx="minor"/>
        </p:style>
      </p:sp>
      <p:sp>
        <p:nvSpPr>
          <p:cNvPr id="129" name="Line 24"/>
          <p:cNvSpPr/>
          <p:nvPr/>
        </p:nvSpPr>
        <p:spPr>
          <a:xfrm>
            <a:off x="922320" y="5823360"/>
            <a:ext cx="3526920" cy="360"/>
          </a:xfrm>
          <a:prstGeom prst="line">
            <a:avLst/>
          </a:prstGeom>
          <a:ln>
            <a:solidFill>
              <a:schemeClr val="tx2">
                <a:lumMod val="75000"/>
              </a:schemeClr>
            </a:solidFill>
            <a:round/>
          </a:ln>
        </p:spPr>
        <p:style>
          <a:lnRef idx="2">
            <a:schemeClr val="accent1"/>
          </a:lnRef>
          <a:fillRef idx="0">
            <a:schemeClr val="accent1"/>
          </a:fillRef>
          <a:effectRef idx="1">
            <a:schemeClr val="accent1"/>
          </a:effectRef>
          <a:fontRef idx="minor"/>
        </p:style>
      </p:sp>
      <p:sp>
        <p:nvSpPr>
          <p:cNvPr id="130" name="CustomShape 25"/>
          <p:cNvSpPr/>
          <p:nvPr/>
        </p:nvSpPr>
        <p:spPr>
          <a:xfrm>
            <a:off x="3133080" y="4216680"/>
            <a:ext cx="2147760" cy="455400"/>
          </a:xfrm>
          <a:prstGeom prst="rect">
            <a:avLst/>
          </a:prstGeom>
          <a:noFill/>
          <a:ln>
            <a:noFill/>
          </a:ln>
        </p:spPr>
        <p:style>
          <a:lnRef idx="0"/>
          <a:fillRef idx="0"/>
          <a:effectRef idx="0"/>
          <a:fontRef idx="minor"/>
        </p:style>
        <p:txBody>
          <a:bodyPr lIns="90000" rIns="90000" tIns="45000" bIns="45000"/>
          <a:p>
            <a:pPr algn="r">
              <a:lnSpc>
                <a:spcPct val="100000"/>
              </a:lnSpc>
            </a:pPr>
            <a:r>
              <a:rPr i="1" lang="fr-FR" sz="1200" spc="-1" strike="noStrike">
                <a:solidFill>
                  <a:srgbClr val="2f2b20"/>
                </a:solidFill>
                <a:uFill>
                  <a:solidFill>
                    <a:srgbClr val="ffffff"/>
                  </a:solidFill>
                </a:uFill>
                <a:latin typeface="Calibri"/>
              </a:rPr>
              <a:t>Contre les proportions</a:t>
            </a:r>
            <a:endParaRPr lang="fr-FR" sz="1800" spc="-1" strike="noStrike">
              <a:solidFill>
                <a:srgbClr val="000000"/>
              </a:solidFill>
              <a:uFill>
                <a:solidFill>
                  <a:srgbClr val="ffffff"/>
                </a:solidFill>
              </a:uFill>
              <a:latin typeface="Arial"/>
            </a:endParaRPr>
          </a:p>
          <a:p>
            <a:pPr algn="r">
              <a:lnSpc>
                <a:spcPct val="100000"/>
              </a:lnSpc>
            </a:pPr>
            <a:r>
              <a:rPr i="1" lang="fr-FR" sz="1200" spc="-1" strike="noStrike">
                <a:solidFill>
                  <a:srgbClr val="2f2b20"/>
                </a:solidFill>
                <a:uFill>
                  <a:solidFill>
                    <a:srgbClr val="ffffff"/>
                  </a:solidFill>
                </a:uFill>
                <a:latin typeface="Calibri"/>
              </a:rPr>
              <a:t>au sein du ministère :</a:t>
            </a:r>
            <a:endParaRPr lang="fr-FR" sz="1800" spc="-1" strike="noStrike">
              <a:solidFill>
                <a:srgbClr val="000000"/>
              </a:solidFill>
              <a:uFill>
                <a:solidFill>
                  <a:srgbClr val="ffffff"/>
                </a:solidFill>
              </a:uFill>
              <a:latin typeface="Arial"/>
            </a:endParaRPr>
          </a:p>
        </p:txBody>
      </p:sp>
      <p:sp>
        <p:nvSpPr>
          <p:cNvPr id="131" name="CustomShape 26"/>
          <p:cNvSpPr/>
          <p:nvPr/>
        </p:nvSpPr>
        <p:spPr>
          <a:xfrm>
            <a:off x="4806720" y="4529880"/>
            <a:ext cx="482760" cy="1368000"/>
          </a:xfrm>
          <a:prstGeom prst="rect">
            <a:avLst/>
          </a:prstGeom>
          <a:noFill/>
          <a:ln>
            <a:noFill/>
          </a:ln>
        </p:spPr>
        <p:style>
          <a:lnRef idx="0"/>
          <a:fillRef idx="0"/>
          <a:effectRef idx="0"/>
          <a:fontRef idx="minor"/>
        </p:style>
        <p:txBody>
          <a:bodyPr wrap="none" lIns="90000" rIns="90000" tIns="45000" bIns="45000"/>
          <a:p>
            <a:pPr algn="r">
              <a:lnSpc>
                <a:spcPct val="200000"/>
              </a:lnSpc>
            </a:pPr>
            <a:r>
              <a:rPr i="1" lang="fr-FR" sz="1200" spc="-1" strike="noStrike">
                <a:solidFill>
                  <a:srgbClr val="2f2b20"/>
                </a:solidFill>
                <a:uFill>
                  <a:solidFill>
                    <a:srgbClr val="ffffff"/>
                  </a:solidFill>
                </a:uFill>
                <a:latin typeface="Calibri"/>
              </a:rPr>
              <a:t>79%</a:t>
            </a:r>
            <a:endParaRPr lang="fr-FR" sz="1800" spc="-1" strike="noStrike">
              <a:solidFill>
                <a:srgbClr val="000000"/>
              </a:solidFill>
              <a:uFill>
                <a:solidFill>
                  <a:srgbClr val="ffffff"/>
                </a:solidFill>
              </a:uFill>
              <a:latin typeface="Arial"/>
            </a:endParaRPr>
          </a:p>
          <a:p>
            <a:pPr algn="r">
              <a:lnSpc>
                <a:spcPct val="200000"/>
              </a:lnSpc>
            </a:pPr>
            <a:r>
              <a:rPr i="1" lang="fr-FR" sz="1200" spc="-1" strike="noStrike">
                <a:solidFill>
                  <a:srgbClr val="2f2b20"/>
                </a:solidFill>
                <a:uFill>
                  <a:solidFill>
                    <a:srgbClr val="ffffff"/>
                  </a:solidFill>
                </a:uFill>
                <a:latin typeface="Calibri"/>
              </a:rPr>
              <a:t>8,5%</a:t>
            </a:r>
            <a:r>
              <a:rPr i="1" lang="fr-FR" sz="1200" spc="-1" strike="noStrike">
                <a:solidFill>
                  <a:srgbClr val="2f2b20"/>
                </a:solidFill>
                <a:uFill>
                  <a:solidFill>
                    <a:srgbClr val="ffffff"/>
                  </a:solidFill>
                </a:uFill>
                <a:latin typeface="Calibri"/>
              </a:rPr>
              <a:t>
</a:t>
            </a:r>
            <a:r>
              <a:rPr i="1" lang="fr-FR" sz="1200" spc="-1" strike="noStrike">
                <a:solidFill>
                  <a:srgbClr val="2f2b20"/>
                </a:solidFill>
                <a:uFill>
                  <a:solidFill>
                    <a:srgbClr val="ffffff"/>
                  </a:solidFill>
                </a:uFill>
                <a:latin typeface="Calibri"/>
              </a:rPr>
              <a:t>6,2%</a:t>
            </a:r>
            <a:r>
              <a:rPr i="1" lang="fr-FR" sz="1200" spc="-1" strike="noStrike">
                <a:solidFill>
                  <a:srgbClr val="2f2b20"/>
                </a:solidFill>
                <a:uFill>
                  <a:solidFill>
                    <a:srgbClr val="ffffff"/>
                  </a:solidFill>
                </a:uFill>
                <a:latin typeface="Calibri"/>
              </a:rPr>
              <a:t>
</a:t>
            </a:r>
            <a:r>
              <a:rPr i="1" lang="fr-FR" sz="1200" spc="-1" strike="noStrike">
                <a:solidFill>
                  <a:srgbClr val="2f2b20"/>
                </a:solidFill>
                <a:uFill>
                  <a:solidFill>
                    <a:srgbClr val="ffffff"/>
                  </a:solidFill>
                </a:uFill>
                <a:latin typeface="Calibri"/>
              </a:rPr>
              <a:t>6,3%</a:t>
            </a:r>
            <a:endParaRPr lang="fr-FR" sz="1800" spc="-1" strike="noStrike">
              <a:solidFill>
                <a:srgbClr val="000000"/>
              </a:solidFill>
              <a:uFill>
                <a:solidFill>
                  <a:srgbClr val="ffffff"/>
                </a:solidFill>
              </a:uFill>
              <a:latin typeface="Arial"/>
            </a:endParaRPr>
          </a:p>
        </p:txBody>
      </p:sp>
      <p:sp>
        <p:nvSpPr>
          <p:cNvPr id="132" name="CustomShape 27"/>
          <p:cNvSpPr/>
          <p:nvPr/>
        </p:nvSpPr>
        <p:spPr>
          <a:xfrm>
            <a:off x="748440" y="3118680"/>
            <a:ext cx="2227680" cy="776160"/>
          </a:xfrm>
          <a:prstGeom prst="rect">
            <a:avLst/>
          </a:prstGeom>
          <a:noFill/>
          <a:ln>
            <a:noFill/>
          </a:ln>
        </p:spPr>
        <p:style>
          <a:lnRef idx="0"/>
          <a:fillRef idx="0"/>
          <a:effectRef idx="0"/>
          <a:fontRef idx="minor"/>
        </p:style>
        <p:txBody>
          <a:bodyPr wrap="none" lIns="90000" rIns="90000" tIns="45000" bIns="45000"/>
          <a:p>
            <a:pPr algn="ctr">
              <a:lnSpc>
                <a:spcPct val="150000"/>
              </a:lnSpc>
            </a:pPr>
            <a:r>
              <a:rPr lang="fr-FR" sz="1800" spc="-1" strike="noStrike">
                <a:solidFill>
                  <a:srgbClr val="2f2b20"/>
                </a:solidFill>
                <a:uFill>
                  <a:solidFill>
                    <a:srgbClr val="ffffff"/>
                  </a:solidFill>
                </a:uFill>
                <a:latin typeface="Calibri"/>
              </a:rPr>
              <a:t>Encadrants : </a:t>
            </a:r>
            <a:r>
              <a:rPr b="1" lang="fr-FR" sz="1800" spc="-1" strike="noStrike">
                <a:solidFill>
                  <a:srgbClr val="2f2b20"/>
                </a:solidFill>
                <a:uFill>
                  <a:solidFill>
                    <a:srgbClr val="ffffff"/>
                  </a:solidFill>
                </a:uFill>
                <a:latin typeface="Calibri"/>
              </a:rPr>
              <a:t>57%</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Non-Encadrants : </a:t>
            </a:r>
            <a:r>
              <a:rPr b="1" lang="fr-FR" sz="1800" spc="-1" strike="noStrike">
                <a:solidFill>
                  <a:srgbClr val="2f2b20"/>
                </a:solidFill>
                <a:uFill>
                  <a:solidFill>
                    <a:srgbClr val="ffffff"/>
                  </a:solidFill>
                </a:uFill>
                <a:latin typeface="Calibri"/>
              </a:rPr>
              <a:t>43%</a:t>
            </a:r>
            <a:endParaRPr lang="fr-FR" sz="1800" spc="-1" strike="noStrike">
              <a:solidFill>
                <a:srgbClr val="000000"/>
              </a:solidFill>
              <a:uFill>
                <a:solidFill>
                  <a:srgbClr val="ffffff"/>
                </a:solidFill>
              </a:uFill>
              <a:latin typeface="Arial"/>
            </a:endParaRPr>
          </a:p>
        </p:txBody>
      </p:sp>
      <p:sp>
        <p:nvSpPr>
          <p:cNvPr id="133" name="Line 28"/>
          <p:cNvSpPr/>
          <p:nvPr/>
        </p:nvSpPr>
        <p:spPr>
          <a:xfrm>
            <a:off x="1034280" y="3640320"/>
            <a:ext cx="1746720" cy="360"/>
          </a:xfrm>
          <a:prstGeom prst="line">
            <a:avLst/>
          </a:prstGeom>
          <a:ln>
            <a:solidFill>
              <a:schemeClr val="tx2">
                <a:lumMod val="75000"/>
              </a:schemeClr>
            </a:solidFill>
            <a:round/>
          </a:ln>
        </p:spPr>
        <p:style>
          <a:lnRef idx="2">
            <a:schemeClr val="accent1"/>
          </a:lnRef>
          <a:fillRef idx="0">
            <a:schemeClr val="accent1"/>
          </a:fillRef>
          <a:effectRef idx="1">
            <a:schemeClr val="accent1"/>
          </a:effectRef>
          <a:fontRef idx="minor"/>
        </p:style>
      </p:sp>
      <p:sp>
        <p:nvSpPr>
          <p:cNvPr id="134" name="CustomShape 29"/>
          <p:cNvSpPr/>
          <p:nvPr/>
        </p:nvSpPr>
        <p:spPr>
          <a:xfrm>
            <a:off x="5565600" y="1180440"/>
            <a:ext cx="2220480" cy="2782440"/>
          </a:xfrm>
          <a:prstGeom prst="roundRect">
            <a:avLst>
              <a:gd name="adj" fmla="val 10471"/>
            </a:avLst>
          </a:prstGeom>
          <a:solidFill>
            <a:schemeClr val="accent3">
              <a:lumMod val="60000"/>
              <a:lumOff val="40000"/>
            </a:schemeClr>
          </a:solidFill>
          <a:ln>
            <a:noFill/>
          </a:ln>
          <a:effectLst>
            <a:outerShdw algn="bl" blurRad="50800" dist="25400" rotWithShape="0">
              <a:srgbClr val="000000">
                <a:alpha val="60000"/>
              </a:srgbClr>
            </a:outerShdw>
          </a:effectLst>
        </p:spPr>
        <p:style>
          <a:lnRef idx="1">
            <a:schemeClr val="accent3"/>
          </a:lnRef>
          <a:fillRef idx="3">
            <a:schemeClr val="accent3"/>
          </a:fillRef>
          <a:effectRef idx="2">
            <a:schemeClr val="accent3"/>
          </a:effectRef>
          <a:fontRef idx="minor"/>
        </p:style>
      </p:sp>
      <p:sp>
        <p:nvSpPr>
          <p:cNvPr id="135" name="CustomShape 30"/>
          <p:cNvSpPr/>
          <p:nvPr/>
        </p:nvSpPr>
        <p:spPr>
          <a:xfrm>
            <a:off x="5884200" y="1180440"/>
            <a:ext cx="16624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Type de contrat</a:t>
            </a:r>
            <a:endParaRPr lang="fr-FR" sz="1800" spc="-1" strike="noStrike">
              <a:solidFill>
                <a:srgbClr val="000000"/>
              </a:solidFill>
              <a:uFill>
                <a:solidFill>
                  <a:srgbClr val="ffffff"/>
                </a:solidFill>
              </a:uFill>
              <a:latin typeface="Arial"/>
            </a:endParaRPr>
          </a:p>
        </p:txBody>
      </p:sp>
      <p:sp>
        <p:nvSpPr>
          <p:cNvPr id="136" name="CustomShape 31"/>
          <p:cNvSpPr/>
          <p:nvPr/>
        </p:nvSpPr>
        <p:spPr>
          <a:xfrm>
            <a:off x="5733000" y="1449720"/>
            <a:ext cx="1915200" cy="1599120"/>
          </a:xfrm>
          <a:prstGeom prst="rect">
            <a:avLst/>
          </a:prstGeom>
          <a:noFill/>
          <a:ln>
            <a:noFill/>
          </a:ln>
        </p:spPr>
        <p:style>
          <a:lnRef idx="0"/>
          <a:fillRef idx="0"/>
          <a:effectRef idx="0"/>
          <a:fontRef idx="minor"/>
        </p:style>
        <p:txBody>
          <a:bodyPr wrap="none" lIns="90000" rIns="90000" tIns="45000" bIns="45000"/>
          <a:p>
            <a:pPr algn="ctr">
              <a:lnSpc>
                <a:spcPct val="150000"/>
              </a:lnSpc>
            </a:pPr>
            <a:r>
              <a:rPr lang="fr-FR" sz="1800" spc="-1" strike="noStrike">
                <a:solidFill>
                  <a:srgbClr val="2f2b20"/>
                </a:solidFill>
                <a:uFill>
                  <a:solidFill>
                    <a:srgbClr val="ffffff"/>
                  </a:solidFill>
                </a:uFill>
                <a:latin typeface="Calibri"/>
              </a:rPr>
              <a:t>Titulaires : </a:t>
            </a:r>
            <a:r>
              <a:rPr b="1" lang="fr-FR" sz="1800" spc="-1" strike="noStrike">
                <a:solidFill>
                  <a:srgbClr val="2f2b20"/>
                </a:solidFill>
                <a:uFill>
                  <a:solidFill>
                    <a:srgbClr val="ffffff"/>
                  </a:solidFill>
                </a:uFill>
                <a:latin typeface="Calibri"/>
              </a:rPr>
              <a:t>64%</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Contractuels </a:t>
            </a:r>
            <a:r>
              <a:rPr b="1" lang="fr-FR" sz="1800" spc="-1" strike="noStrike">
                <a:solidFill>
                  <a:srgbClr val="2f2b20"/>
                </a:solidFill>
                <a:uFill>
                  <a:solidFill>
                    <a:srgbClr val="ffffff"/>
                  </a:solidFill>
                </a:uFill>
                <a:latin typeface="Calibri"/>
              </a:rPr>
              <a:t>: 30%</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Apprentis : </a:t>
            </a:r>
            <a:r>
              <a:rPr b="1" lang="fr-FR" sz="1800" spc="-1" strike="noStrike">
                <a:solidFill>
                  <a:srgbClr val="2f2b20"/>
                </a:solidFill>
                <a:uFill>
                  <a:solidFill>
                    <a:srgbClr val="ffffff"/>
                  </a:solidFill>
                </a:uFill>
                <a:latin typeface="Calibri"/>
              </a:rPr>
              <a:t>1,15%</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Autres : </a:t>
            </a:r>
            <a:r>
              <a:rPr b="1" lang="fr-FR" sz="1800" spc="-1" strike="noStrike">
                <a:solidFill>
                  <a:srgbClr val="2f2b20"/>
                </a:solidFill>
                <a:uFill>
                  <a:solidFill>
                    <a:srgbClr val="ffffff"/>
                  </a:solidFill>
                </a:uFill>
                <a:latin typeface="Calibri"/>
              </a:rPr>
              <a:t>4,85%</a:t>
            </a:r>
            <a:endParaRPr lang="fr-FR" sz="1800" spc="-1" strike="noStrike">
              <a:solidFill>
                <a:srgbClr val="000000"/>
              </a:solidFill>
              <a:uFill>
                <a:solidFill>
                  <a:srgbClr val="ffffff"/>
                </a:solidFill>
              </a:uFill>
              <a:latin typeface="Arial"/>
            </a:endParaRPr>
          </a:p>
        </p:txBody>
      </p:sp>
      <p:sp>
        <p:nvSpPr>
          <p:cNvPr id="137" name="Line 32"/>
          <p:cNvSpPr/>
          <p:nvPr/>
        </p:nvSpPr>
        <p:spPr>
          <a:xfrm>
            <a:off x="5814000" y="196668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38" name="Line 33"/>
          <p:cNvSpPr/>
          <p:nvPr/>
        </p:nvSpPr>
        <p:spPr>
          <a:xfrm>
            <a:off x="5814000" y="237564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39" name="Line 34"/>
          <p:cNvSpPr/>
          <p:nvPr/>
        </p:nvSpPr>
        <p:spPr>
          <a:xfrm>
            <a:off x="5814000" y="2784240"/>
            <a:ext cx="174672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40" name="CustomShape 35"/>
          <p:cNvSpPr/>
          <p:nvPr/>
        </p:nvSpPr>
        <p:spPr>
          <a:xfrm>
            <a:off x="5546160" y="3179160"/>
            <a:ext cx="2251440" cy="637920"/>
          </a:xfrm>
          <a:prstGeom prst="rect">
            <a:avLst/>
          </a:prstGeom>
          <a:noFill/>
          <a:ln>
            <a:noFill/>
          </a:ln>
        </p:spPr>
        <p:style>
          <a:lnRef idx="0"/>
          <a:fillRef idx="0"/>
          <a:effectRef idx="0"/>
          <a:fontRef idx="minor"/>
        </p:style>
        <p:txBody>
          <a:bodyPr lIns="90000" rIns="90000" tIns="45000" bIns="45000"/>
          <a:p>
            <a:pPr algn="ctr">
              <a:lnSpc>
                <a:spcPct val="100000"/>
              </a:lnSpc>
            </a:pPr>
            <a:r>
              <a:rPr lang="fr-FR" sz="1200" spc="-1" strike="noStrike">
                <a:solidFill>
                  <a:srgbClr val="2f2b20"/>
                </a:solidFill>
                <a:uFill>
                  <a:solidFill>
                    <a:srgbClr val="ffffff"/>
                  </a:solidFill>
                </a:uFill>
                <a:latin typeface="Calibri"/>
              </a:rPr>
              <a:t>En comparaison, sur les emplois T2 : 88% de titulaires; et sur les emplois EP: 64% de contractuels</a:t>
            </a:r>
            <a:endParaRPr lang="fr-FR" sz="1800" spc="-1" strike="noStrike">
              <a:solidFill>
                <a:srgbClr val="000000"/>
              </a:solidFill>
              <a:uFill>
                <a:solidFill>
                  <a:srgbClr val="ffffff"/>
                </a:solidFill>
              </a:uFill>
              <a:latin typeface="Arial"/>
            </a:endParaRPr>
          </a:p>
        </p:txBody>
      </p:sp>
      <p:sp>
        <p:nvSpPr>
          <p:cNvPr id="141" name="CustomShape 36"/>
          <p:cNvSpPr/>
          <p:nvPr/>
        </p:nvSpPr>
        <p:spPr>
          <a:xfrm>
            <a:off x="5546160" y="4107240"/>
            <a:ext cx="2251440" cy="2085840"/>
          </a:xfrm>
          <a:prstGeom prst="roundRect">
            <a:avLst>
              <a:gd name="adj" fmla="val 10471"/>
            </a:avLst>
          </a:prstGeom>
          <a:solidFill>
            <a:srgbClr val="e8a68c"/>
          </a:solidFill>
          <a:ln>
            <a:noFill/>
          </a:ln>
          <a:effectLst>
            <a:outerShdw algn="bl" blurRad="50800" dist="25400" rotWithShape="0">
              <a:srgbClr val="000000">
                <a:alpha val="60000"/>
              </a:srgbClr>
            </a:outerShdw>
          </a:effectLst>
        </p:spPr>
        <p:style>
          <a:lnRef idx="1">
            <a:schemeClr val="accent3"/>
          </a:lnRef>
          <a:fillRef idx="3">
            <a:schemeClr val="accent3"/>
          </a:fillRef>
          <a:effectRef idx="2">
            <a:schemeClr val="accent3"/>
          </a:effectRef>
          <a:fontRef idx="minor"/>
        </p:style>
      </p:sp>
      <p:sp>
        <p:nvSpPr>
          <p:cNvPr id="142" name="CustomShape 37"/>
          <p:cNvSpPr/>
          <p:nvPr/>
        </p:nvSpPr>
        <p:spPr>
          <a:xfrm>
            <a:off x="6161040" y="4125960"/>
            <a:ext cx="10879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Catégorie</a:t>
            </a:r>
            <a:endParaRPr lang="fr-FR" sz="1800" spc="-1" strike="noStrike">
              <a:solidFill>
                <a:srgbClr val="000000"/>
              </a:solidFill>
              <a:uFill>
                <a:solidFill>
                  <a:srgbClr val="ffffff"/>
                </a:solidFill>
              </a:uFill>
              <a:latin typeface="Arial"/>
            </a:endParaRPr>
          </a:p>
        </p:txBody>
      </p:sp>
      <p:sp>
        <p:nvSpPr>
          <p:cNvPr id="143" name="CustomShape 38"/>
          <p:cNvSpPr/>
          <p:nvPr/>
        </p:nvSpPr>
        <p:spPr>
          <a:xfrm>
            <a:off x="5770080" y="4393800"/>
            <a:ext cx="1818000" cy="1187640"/>
          </a:xfrm>
          <a:prstGeom prst="rect">
            <a:avLst/>
          </a:prstGeom>
          <a:noFill/>
          <a:ln>
            <a:noFill/>
          </a:ln>
        </p:spPr>
        <p:style>
          <a:lnRef idx="0"/>
          <a:fillRef idx="0"/>
          <a:effectRef idx="0"/>
          <a:fontRef idx="minor"/>
        </p:style>
        <p:txBody>
          <a:bodyPr wrap="none" lIns="90000" rIns="90000" tIns="45000" bIns="45000"/>
          <a:p>
            <a:pPr algn="ctr">
              <a:lnSpc>
                <a:spcPct val="150000"/>
              </a:lnSpc>
            </a:pPr>
            <a:r>
              <a:rPr lang="fr-FR" sz="1800" spc="-1" strike="noStrike">
                <a:solidFill>
                  <a:srgbClr val="2f2b20"/>
                </a:solidFill>
                <a:uFill>
                  <a:solidFill>
                    <a:srgbClr val="ffffff"/>
                  </a:solidFill>
                </a:uFill>
                <a:latin typeface="Calibri"/>
              </a:rPr>
              <a:t>Catégorie A : </a:t>
            </a:r>
            <a:r>
              <a:rPr b="1" lang="fr-FR" sz="1800" spc="-1" strike="noStrike">
                <a:solidFill>
                  <a:srgbClr val="2f2b20"/>
                </a:solidFill>
                <a:uFill>
                  <a:solidFill>
                    <a:srgbClr val="ffffff"/>
                  </a:solidFill>
                </a:uFill>
                <a:latin typeface="Calibri"/>
              </a:rPr>
              <a:t>54%</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Catégorie B : </a:t>
            </a:r>
            <a:r>
              <a:rPr b="1" lang="fr-FR" sz="1800" spc="-1" strike="noStrike">
                <a:solidFill>
                  <a:srgbClr val="2f2b20"/>
                </a:solidFill>
                <a:uFill>
                  <a:solidFill>
                    <a:srgbClr val="ffffff"/>
                  </a:solidFill>
                </a:uFill>
                <a:latin typeface="Calibri"/>
              </a:rPr>
              <a:t>26%</a:t>
            </a:r>
            <a:endParaRPr lang="fr-FR" sz="1800" spc="-1" strike="noStrike">
              <a:solidFill>
                <a:srgbClr val="000000"/>
              </a:solidFill>
              <a:uFill>
                <a:solidFill>
                  <a:srgbClr val="ffffff"/>
                </a:solidFill>
              </a:uFill>
              <a:latin typeface="Arial"/>
            </a:endParaRPr>
          </a:p>
          <a:p>
            <a:pPr algn="ctr">
              <a:lnSpc>
                <a:spcPct val="150000"/>
              </a:lnSpc>
            </a:pPr>
            <a:r>
              <a:rPr lang="fr-FR" sz="1800" spc="-1" strike="noStrike">
                <a:solidFill>
                  <a:srgbClr val="2f2b20"/>
                </a:solidFill>
                <a:uFill>
                  <a:solidFill>
                    <a:srgbClr val="ffffff"/>
                  </a:solidFill>
                </a:uFill>
                <a:latin typeface="Calibri"/>
              </a:rPr>
              <a:t>Catégorie C : </a:t>
            </a:r>
            <a:r>
              <a:rPr b="1" lang="fr-FR" sz="1800" spc="-1" strike="noStrike">
                <a:solidFill>
                  <a:srgbClr val="2f2b20"/>
                </a:solidFill>
                <a:uFill>
                  <a:solidFill>
                    <a:srgbClr val="ffffff"/>
                  </a:solidFill>
                </a:uFill>
                <a:latin typeface="Calibri"/>
              </a:rPr>
              <a:t>20%</a:t>
            </a:r>
            <a:endParaRPr lang="fr-FR" sz="1800" spc="-1" strike="noStrike">
              <a:solidFill>
                <a:srgbClr val="000000"/>
              </a:solidFill>
              <a:uFill>
                <a:solidFill>
                  <a:srgbClr val="ffffff"/>
                </a:solidFill>
              </a:uFill>
              <a:latin typeface="Arial"/>
            </a:endParaRPr>
          </a:p>
        </p:txBody>
      </p:sp>
      <p:sp>
        <p:nvSpPr>
          <p:cNvPr id="144" name="Line 39"/>
          <p:cNvSpPr/>
          <p:nvPr/>
        </p:nvSpPr>
        <p:spPr>
          <a:xfrm>
            <a:off x="5800680" y="4900680"/>
            <a:ext cx="174636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45" name="Line 40"/>
          <p:cNvSpPr/>
          <p:nvPr/>
        </p:nvSpPr>
        <p:spPr>
          <a:xfrm>
            <a:off x="5800680" y="5309280"/>
            <a:ext cx="1746360" cy="360"/>
          </a:xfrm>
          <a:prstGeom prst="line">
            <a:avLst/>
          </a:prstGeom>
          <a:ln>
            <a:solidFill>
              <a:srgbClr val="4d4635"/>
            </a:solidFill>
            <a:round/>
          </a:ln>
        </p:spPr>
        <p:style>
          <a:lnRef idx="2">
            <a:schemeClr val="accent1"/>
          </a:lnRef>
          <a:fillRef idx="0">
            <a:schemeClr val="accent1"/>
          </a:fillRef>
          <a:effectRef idx="1">
            <a:schemeClr val="accent1"/>
          </a:effectRef>
          <a:fontRef idx="minor"/>
        </p:style>
      </p:sp>
      <p:sp>
        <p:nvSpPr>
          <p:cNvPr id="146" name="CustomShape 41"/>
          <p:cNvSpPr/>
          <p:nvPr/>
        </p:nvSpPr>
        <p:spPr>
          <a:xfrm>
            <a:off x="5565600" y="5714640"/>
            <a:ext cx="2220480" cy="455400"/>
          </a:xfrm>
          <a:prstGeom prst="rect">
            <a:avLst/>
          </a:prstGeom>
          <a:noFill/>
          <a:ln>
            <a:noFill/>
          </a:ln>
        </p:spPr>
        <p:style>
          <a:lnRef idx="0"/>
          <a:fillRef idx="0"/>
          <a:effectRef idx="0"/>
          <a:fontRef idx="minor"/>
        </p:style>
        <p:txBody>
          <a:bodyPr lIns="90000" rIns="90000" tIns="45000" bIns="45000"/>
          <a:p>
            <a:pPr algn="ctr">
              <a:lnSpc>
                <a:spcPct val="100000"/>
              </a:lnSpc>
            </a:pPr>
            <a:r>
              <a:rPr i="1" lang="fr-FR" sz="1200" spc="-1" strike="noStrike">
                <a:solidFill>
                  <a:srgbClr val="2f2b20"/>
                </a:solidFill>
                <a:uFill>
                  <a:solidFill>
                    <a:srgbClr val="ffffff"/>
                  </a:solidFill>
                </a:uFill>
                <a:latin typeface="Calibri"/>
              </a:rPr>
              <a:t>Contre 44% / 20% / 36% au sein du ministère</a:t>
            </a:r>
            <a:endParaRPr lang="fr-F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7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09BDEC89-96CC-4029-B34A-21C98ABACD4F}"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78"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79"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80" name="Image 7" descr=""/>
          <p:cNvPicPr/>
          <p:nvPr/>
        </p:nvPicPr>
        <p:blipFill>
          <a:blip r:embed="rId1"/>
          <a:stretch/>
        </p:blipFill>
        <p:spPr>
          <a:xfrm>
            <a:off x="760320" y="1578600"/>
            <a:ext cx="6857640" cy="5279040"/>
          </a:xfrm>
          <a:prstGeom prst="rect">
            <a:avLst/>
          </a:prstGeom>
          <a:ln>
            <a:noFill/>
          </a:ln>
        </p:spPr>
      </p:pic>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8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21B48C12-3705-464F-872F-3E862E285916}"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83"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7</a:t>
            </a:r>
            <a:endParaRPr lang="en-US" sz="1800" spc="-1" strike="noStrike">
              <a:solidFill>
                <a:srgbClr val="2f2b20"/>
              </a:solidFill>
              <a:uFill>
                <a:solidFill>
                  <a:srgbClr val="ffffff"/>
                </a:solidFill>
              </a:uFill>
              <a:latin typeface="Calibri"/>
            </a:endParaRPr>
          </a:p>
        </p:txBody>
      </p:sp>
      <p:sp>
        <p:nvSpPr>
          <p:cNvPr id="584"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Avez-vous  été témoin d’une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585" name="CustomShape 5"/>
          <p:cNvSpPr/>
          <p:nvPr/>
        </p:nvSpPr>
        <p:spPr>
          <a:xfrm>
            <a:off x="493200" y="1545840"/>
            <a:ext cx="57542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2f2b20"/>
                </a:solidFill>
                <a:uFill>
                  <a:solidFill>
                    <a:srgbClr val="ffffff"/>
                  </a:solidFill>
                </a:uFill>
                <a:latin typeface="Calibri"/>
              </a:rPr>
              <a:t>Analyse des critères de la discrimination (population totale):</a:t>
            </a:r>
            <a:endParaRPr lang="fr-FR" sz="1800" spc="-1" strike="noStrike">
              <a:solidFill>
                <a:srgbClr val="000000"/>
              </a:solidFill>
              <a:uFill>
                <a:solidFill>
                  <a:srgbClr val="ffffff"/>
                </a:solidFill>
              </a:uFill>
              <a:latin typeface="Arial"/>
            </a:endParaRPr>
          </a:p>
        </p:txBody>
      </p:sp>
      <p:pic>
        <p:nvPicPr>
          <p:cNvPr id="586" name="Image 1" descr=""/>
          <p:cNvPicPr/>
          <p:nvPr/>
        </p:nvPicPr>
        <p:blipFill>
          <a:blip r:embed="rId1"/>
          <a:stretch/>
        </p:blipFill>
        <p:spPr>
          <a:xfrm>
            <a:off x="457200" y="1744200"/>
            <a:ext cx="7543440" cy="5113440"/>
          </a:xfrm>
          <a:prstGeom prst="rect">
            <a:avLst/>
          </a:prstGeom>
          <a:ln>
            <a:noFill/>
          </a:ln>
        </p:spPr>
      </p:pic>
      <p:sp>
        <p:nvSpPr>
          <p:cNvPr id="587" name="CustomShape 6"/>
          <p:cNvSpPr/>
          <p:nvPr/>
        </p:nvSpPr>
        <p:spPr>
          <a:xfrm>
            <a:off x="2738880" y="2389320"/>
            <a:ext cx="1988640" cy="15822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Le profil des critères cités par les témoins de discrimination est très similaire au profil des critères cités par ceux qui ont vécu des discriminations.</a:t>
            </a:r>
            <a:endParaRPr lang="fr-FR" sz="1800" spc="-1" strike="noStrike">
              <a:solidFill>
                <a:srgbClr val="000000"/>
              </a:solidFill>
              <a:uFill>
                <a:solidFill>
                  <a:srgbClr val="ffffff"/>
                </a:solidFill>
              </a:uFill>
              <a:latin typeface="Arial"/>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58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0DD6242F-2C58-45F1-9879-73562B93D0D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90"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8 à 11</a:t>
            </a:r>
            <a:endParaRPr lang="en-US" sz="1800" spc="-1" strike="noStrike">
              <a:solidFill>
                <a:srgbClr val="2f2b20"/>
              </a:solidFill>
              <a:uFill>
                <a:solidFill>
                  <a:srgbClr val="ffffff"/>
                </a:solidFill>
              </a:uFill>
              <a:latin typeface="Calibri"/>
            </a:endParaRPr>
          </a:p>
        </p:txBody>
      </p:sp>
      <p:sp>
        <p:nvSpPr>
          <p:cNvPr id="591" name="CustomShape 4"/>
          <p:cNvSpPr/>
          <p:nvPr/>
        </p:nvSpPr>
        <p:spPr>
          <a:xfrm>
            <a:off x="457200" y="1306080"/>
            <a:ext cx="7498800" cy="50281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Ces questions interrogent les sondés sur des situations qu’ils ont vécus ou bien auxquelles ils ont été témoins: situations de discrimination sexiste et situation de discrimination raciste.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5 choix de réponses sont proposées pour chaque question:</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Oui, souvent</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Oui, parfois,</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Non pas vraiment,</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non pas du tout,</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Je ne sais pas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On pourrait à nouveau faire un regroupement des réponses – comme cela a pu être fait dans la question 3 – en un unique « Oui » et un unique « Non ». Cette option sera réalisée dans le prochain compte-rendu.</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ventilons les résultats à nouveau selon les différentes catégories de population.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2"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C1992972-A00D-4463-8EBD-9572872C850B}"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593"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8</a:t>
            </a:r>
            <a:endParaRPr lang="en-US" sz="1800" spc="-1" strike="noStrike">
              <a:solidFill>
                <a:srgbClr val="2f2b20"/>
              </a:solidFill>
              <a:uFill>
                <a:solidFill>
                  <a:srgbClr val="ffffff"/>
                </a:solidFill>
              </a:uFill>
              <a:latin typeface="Calibri"/>
            </a:endParaRPr>
          </a:p>
        </p:txBody>
      </p:sp>
      <p:sp>
        <p:nvSpPr>
          <p:cNvPr id="594"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sexistes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595" name="Image 7" descr=""/>
          <p:cNvPicPr/>
          <p:nvPr/>
        </p:nvPicPr>
        <p:blipFill>
          <a:blip r:embed="rId1"/>
          <a:stretch/>
        </p:blipFill>
        <p:spPr>
          <a:xfrm>
            <a:off x="336240" y="1714680"/>
            <a:ext cx="4406760" cy="3452760"/>
          </a:xfrm>
          <a:prstGeom prst="rect">
            <a:avLst/>
          </a:prstGeom>
          <a:ln>
            <a:noFill/>
          </a:ln>
        </p:spPr>
      </p:pic>
      <p:pic>
        <p:nvPicPr>
          <p:cNvPr id="596" name="Image 8" descr=""/>
          <p:cNvPicPr/>
          <p:nvPr/>
        </p:nvPicPr>
        <p:blipFill>
          <a:blip r:embed="rId2"/>
          <a:stretch/>
        </p:blipFill>
        <p:spPr>
          <a:xfrm>
            <a:off x="5027040" y="1264320"/>
            <a:ext cx="2735640" cy="2735640"/>
          </a:xfrm>
          <a:prstGeom prst="rect">
            <a:avLst/>
          </a:prstGeom>
          <a:ln>
            <a:noFill/>
          </a:ln>
        </p:spPr>
      </p:pic>
      <p:pic>
        <p:nvPicPr>
          <p:cNvPr id="597" name="Image 9" descr=""/>
          <p:cNvPicPr/>
          <p:nvPr/>
        </p:nvPicPr>
        <p:blipFill>
          <a:blip r:embed="rId3"/>
          <a:stretch/>
        </p:blipFill>
        <p:spPr>
          <a:xfrm>
            <a:off x="5027040" y="3799800"/>
            <a:ext cx="2735640" cy="2735640"/>
          </a:xfrm>
          <a:prstGeom prst="rect">
            <a:avLst/>
          </a:prstGeom>
          <a:ln>
            <a:noFill/>
          </a:ln>
        </p:spPr>
      </p:pic>
      <p:sp>
        <p:nvSpPr>
          <p:cNvPr id="598" name="CustomShape 4"/>
          <p:cNvSpPr/>
          <p:nvPr/>
        </p:nvSpPr>
        <p:spPr>
          <a:xfrm>
            <a:off x="356760" y="5476320"/>
            <a:ext cx="4774320" cy="72972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la population totale : </a:t>
            </a:r>
            <a:r>
              <a:rPr b="1" lang="fr-FR" sz="1400" spc="-1" strike="noStrike">
                <a:solidFill>
                  <a:srgbClr val="2f2b20"/>
                </a:solidFill>
                <a:uFill>
                  <a:solidFill>
                    <a:srgbClr val="ffffff"/>
                  </a:solidFill>
                </a:uFill>
                <a:latin typeface="Calibri"/>
              </a:rPr>
              <a:t>« Oui » = 40,3% </a:t>
            </a:r>
            <a:r>
              <a:rPr lang="fr-FR" sz="1400" spc="-1" strike="noStrike">
                <a:solidFill>
                  <a:srgbClr val="2f2b20"/>
                </a:solidFill>
                <a:uFill>
                  <a:solidFill>
                    <a:srgbClr val="ffffff"/>
                  </a:solidFill>
                </a:uFill>
                <a:latin typeface="Calibri"/>
              </a:rPr>
              <a:t>et « Non » = 57,2%</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femmes : </a:t>
            </a:r>
            <a:r>
              <a:rPr b="1" lang="fr-FR" sz="1400" spc="-1" strike="noStrike">
                <a:solidFill>
                  <a:srgbClr val="2f2b20"/>
                </a:solidFill>
                <a:uFill>
                  <a:solidFill>
                    <a:srgbClr val="ffffff"/>
                  </a:solidFill>
                </a:uFill>
                <a:latin typeface="Calibri"/>
              </a:rPr>
              <a:t>« Oui » = 50,5% </a:t>
            </a:r>
            <a:r>
              <a:rPr lang="fr-FR" sz="1400" spc="-1" strike="noStrike">
                <a:solidFill>
                  <a:srgbClr val="2f2b20"/>
                </a:solidFill>
                <a:uFill>
                  <a:solidFill>
                    <a:srgbClr val="ffffff"/>
                  </a:solidFill>
                </a:uFill>
                <a:latin typeface="Calibri"/>
              </a:rPr>
              <a:t>et « Non » = 47,9%</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hommes : </a:t>
            </a:r>
            <a:r>
              <a:rPr b="1" lang="fr-FR" sz="1400" spc="-1" strike="noStrike">
                <a:solidFill>
                  <a:srgbClr val="2f2b20"/>
                </a:solidFill>
                <a:uFill>
                  <a:solidFill>
                    <a:srgbClr val="ffffff"/>
                  </a:solidFill>
                </a:uFill>
                <a:latin typeface="Calibri"/>
              </a:rPr>
              <a:t>« Oui » = 15,2% </a:t>
            </a:r>
            <a:r>
              <a:rPr lang="fr-FR" sz="1400" spc="-1" strike="noStrike">
                <a:solidFill>
                  <a:srgbClr val="2f2b20"/>
                </a:solidFill>
                <a:uFill>
                  <a:solidFill>
                    <a:srgbClr val="ffffff"/>
                  </a:solidFill>
                </a:uFill>
                <a:latin typeface="Calibri"/>
              </a:rPr>
              <a:t>et « Non » = 80,3%</a:t>
            </a:r>
            <a:endParaRPr lang="fr-FR" sz="1800" spc="-1" strike="noStrike">
              <a:solidFill>
                <a:srgbClr val="000000"/>
              </a:solidFill>
              <a:uFill>
                <a:solidFill>
                  <a:srgbClr val="ffffff"/>
                </a:solidFill>
              </a:uFill>
              <a:latin typeface="Arial"/>
            </a:endParaRPr>
          </a:p>
        </p:txBody>
      </p:sp>
      <p:sp>
        <p:nvSpPr>
          <p:cNvPr id="599"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0"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35365D7A-8922-4987-87DD-ACD7ABB9FBA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01"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8</a:t>
            </a:r>
            <a:endParaRPr lang="en-US" sz="1800" spc="-1" strike="noStrike">
              <a:solidFill>
                <a:srgbClr val="2f2b20"/>
              </a:solidFill>
              <a:uFill>
                <a:solidFill>
                  <a:srgbClr val="ffffff"/>
                </a:solidFill>
              </a:uFill>
              <a:latin typeface="Calibri"/>
            </a:endParaRPr>
          </a:p>
        </p:txBody>
      </p:sp>
      <p:sp>
        <p:nvSpPr>
          <p:cNvPr id="602"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sexistes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03" name="Image 7" descr=""/>
          <p:cNvPicPr/>
          <p:nvPr/>
        </p:nvPicPr>
        <p:blipFill>
          <a:blip r:embed="rId1"/>
          <a:stretch/>
        </p:blipFill>
        <p:spPr>
          <a:xfrm>
            <a:off x="336240" y="1714680"/>
            <a:ext cx="4406760" cy="3452760"/>
          </a:xfrm>
          <a:prstGeom prst="rect">
            <a:avLst/>
          </a:prstGeom>
          <a:ln>
            <a:noFill/>
          </a:ln>
        </p:spPr>
      </p:pic>
      <p:sp>
        <p:nvSpPr>
          <p:cNvPr id="604" name="CustomShape 4"/>
          <p:cNvSpPr/>
          <p:nvPr/>
        </p:nvSpPr>
        <p:spPr>
          <a:xfrm>
            <a:off x="365400" y="5292720"/>
            <a:ext cx="3672720" cy="94284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répondant en administration centrale:</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30,3% </a:t>
            </a:r>
            <a:r>
              <a:rPr lang="fr-FR" sz="1400" spc="-1" strike="noStrike">
                <a:solidFill>
                  <a:srgbClr val="2f2b20"/>
                </a:solidFill>
                <a:uFill>
                  <a:solidFill>
                    <a:srgbClr val="ffffff"/>
                  </a:solidFill>
                </a:uFill>
                <a:latin typeface="Calibri"/>
              </a:rPr>
              <a:t>et « Non » = 68,2%</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répondants en établissement public :</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45,1% </a:t>
            </a:r>
            <a:r>
              <a:rPr lang="fr-FR" sz="1400" spc="-1" strike="noStrike">
                <a:solidFill>
                  <a:srgbClr val="2f2b20"/>
                </a:solidFill>
                <a:uFill>
                  <a:solidFill>
                    <a:srgbClr val="ffffff"/>
                  </a:solidFill>
                </a:uFill>
                <a:latin typeface="Calibri"/>
              </a:rPr>
              <a:t>et « Non » = 52,9%</a:t>
            </a:r>
            <a:endParaRPr lang="fr-FR" sz="1800" spc="-1" strike="noStrike">
              <a:solidFill>
                <a:srgbClr val="000000"/>
              </a:solidFill>
              <a:uFill>
                <a:solidFill>
                  <a:srgbClr val="ffffff"/>
                </a:solidFill>
              </a:uFill>
              <a:latin typeface="Arial"/>
            </a:endParaRPr>
          </a:p>
        </p:txBody>
      </p:sp>
      <p:sp>
        <p:nvSpPr>
          <p:cNvPr id="605"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pic>
        <p:nvPicPr>
          <p:cNvPr id="606" name="Image 1" descr=""/>
          <p:cNvPicPr/>
          <p:nvPr/>
        </p:nvPicPr>
        <p:blipFill>
          <a:blip r:embed="rId2"/>
          <a:stretch/>
        </p:blipFill>
        <p:spPr>
          <a:xfrm>
            <a:off x="5152320" y="1247040"/>
            <a:ext cx="2879280" cy="2558520"/>
          </a:xfrm>
          <a:prstGeom prst="rect">
            <a:avLst/>
          </a:prstGeom>
          <a:ln>
            <a:noFill/>
          </a:ln>
        </p:spPr>
      </p:pic>
      <p:pic>
        <p:nvPicPr>
          <p:cNvPr id="607" name="Image 2" descr=""/>
          <p:cNvPicPr/>
          <p:nvPr/>
        </p:nvPicPr>
        <p:blipFill>
          <a:blip r:embed="rId3"/>
          <a:stretch/>
        </p:blipFill>
        <p:spPr>
          <a:xfrm>
            <a:off x="5228640" y="3815280"/>
            <a:ext cx="2813760" cy="2680560"/>
          </a:xfrm>
          <a:prstGeom prst="rect">
            <a:avLst/>
          </a:prstGeom>
          <a:ln>
            <a:noFill/>
          </a:ln>
        </p:spPr>
      </p:pic>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8"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62968889-D8CC-4B75-88A5-1C61A0BCC70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09"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8</a:t>
            </a:r>
            <a:endParaRPr lang="en-US" sz="1800" spc="-1" strike="noStrike">
              <a:solidFill>
                <a:srgbClr val="2f2b20"/>
              </a:solidFill>
              <a:uFill>
                <a:solidFill>
                  <a:srgbClr val="ffffff"/>
                </a:solidFill>
              </a:uFill>
              <a:latin typeface="Calibri"/>
            </a:endParaRPr>
          </a:p>
        </p:txBody>
      </p:sp>
      <p:sp>
        <p:nvSpPr>
          <p:cNvPr id="610"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sexistes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11" name="Image 7" descr=""/>
          <p:cNvPicPr/>
          <p:nvPr/>
        </p:nvPicPr>
        <p:blipFill>
          <a:blip r:embed="rId1"/>
          <a:stretch/>
        </p:blipFill>
        <p:spPr>
          <a:xfrm>
            <a:off x="336240" y="1714680"/>
            <a:ext cx="4406760" cy="3452760"/>
          </a:xfrm>
          <a:prstGeom prst="rect">
            <a:avLst/>
          </a:prstGeom>
          <a:ln>
            <a:noFill/>
          </a:ln>
        </p:spPr>
      </p:pic>
      <p:sp>
        <p:nvSpPr>
          <p:cNvPr id="612" name="CustomShape 4"/>
          <p:cNvSpPr/>
          <p:nvPr/>
        </p:nvSpPr>
        <p:spPr>
          <a:xfrm>
            <a:off x="352440" y="5292720"/>
            <a:ext cx="2725920" cy="94284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agents titulaires:</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38,8% </a:t>
            </a:r>
            <a:r>
              <a:rPr lang="fr-FR" sz="1400" spc="-1" strike="noStrike">
                <a:solidFill>
                  <a:srgbClr val="2f2b20"/>
                </a:solidFill>
                <a:uFill>
                  <a:solidFill>
                    <a:srgbClr val="ffffff"/>
                  </a:solidFill>
                </a:uFill>
                <a:latin typeface="Calibri"/>
              </a:rPr>
              <a:t>et « Non » = 58,8%</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agents contractuels :</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43,8% </a:t>
            </a:r>
            <a:r>
              <a:rPr lang="fr-FR" sz="1400" spc="-1" strike="noStrike">
                <a:solidFill>
                  <a:srgbClr val="2f2b20"/>
                </a:solidFill>
                <a:uFill>
                  <a:solidFill>
                    <a:srgbClr val="ffffff"/>
                  </a:solidFill>
                </a:uFill>
                <a:latin typeface="Calibri"/>
              </a:rPr>
              <a:t>et « Non » = 54,6%</a:t>
            </a:r>
            <a:endParaRPr lang="fr-FR" sz="1800" spc="-1" strike="noStrike">
              <a:solidFill>
                <a:srgbClr val="000000"/>
              </a:solidFill>
              <a:uFill>
                <a:solidFill>
                  <a:srgbClr val="ffffff"/>
                </a:solidFill>
              </a:uFill>
              <a:latin typeface="Arial"/>
            </a:endParaRPr>
          </a:p>
        </p:txBody>
      </p:sp>
      <p:sp>
        <p:nvSpPr>
          <p:cNvPr id="613"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pic>
        <p:nvPicPr>
          <p:cNvPr id="614" name="Image 3" descr=""/>
          <p:cNvPicPr/>
          <p:nvPr/>
        </p:nvPicPr>
        <p:blipFill>
          <a:blip r:embed="rId2"/>
          <a:stretch/>
        </p:blipFill>
        <p:spPr>
          <a:xfrm>
            <a:off x="5043960" y="1285200"/>
            <a:ext cx="2811600" cy="2699640"/>
          </a:xfrm>
          <a:prstGeom prst="rect">
            <a:avLst/>
          </a:prstGeom>
          <a:ln>
            <a:noFill/>
          </a:ln>
        </p:spPr>
      </p:pic>
      <p:pic>
        <p:nvPicPr>
          <p:cNvPr id="615" name="Image 8" descr=""/>
          <p:cNvPicPr/>
          <p:nvPr/>
        </p:nvPicPr>
        <p:blipFill>
          <a:blip r:embed="rId3"/>
          <a:stretch/>
        </p:blipFill>
        <p:spPr>
          <a:xfrm>
            <a:off x="5049720" y="3794760"/>
            <a:ext cx="2820960" cy="2699640"/>
          </a:xfrm>
          <a:prstGeom prst="rect">
            <a:avLst/>
          </a:prstGeom>
          <a:ln>
            <a:noFill/>
          </a:ln>
        </p:spPr>
      </p:pic>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6"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B17326FD-86F3-4B3B-917C-ED21B1428B53}"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17"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9</a:t>
            </a:r>
            <a:endParaRPr lang="en-US" sz="1800" spc="-1" strike="noStrike">
              <a:solidFill>
                <a:srgbClr val="2f2b20"/>
              </a:solidFill>
              <a:uFill>
                <a:solidFill>
                  <a:srgbClr val="ffffff"/>
                </a:solidFill>
              </a:uFill>
              <a:latin typeface="Calibri"/>
            </a:endParaRPr>
          </a:p>
        </p:txBody>
      </p:sp>
      <p:sp>
        <p:nvSpPr>
          <p:cNvPr id="618"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été témoin de propos ou comportements sexistes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19" name="Image 1" descr=""/>
          <p:cNvPicPr/>
          <p:nvPr/>
        </p:nvPicPr>
        <p:blipFill>
          <a:blip r:embed="rId1"/>
          <a:stretch/>
        </p:blipFill>
        <p:spPr>
          <a:xfrm>
            <a:off x="1254240" y="1778040"/>
            <a:ext cx="5795640" cy="4571640"/>
          </a:xfrm>
          <a:prstGeom prst="rect">
            <a:avLst/>
          </a:prstGeom>
          <a:ln>
            <a:noFill/>
          </a:ln>
        </p:spPr>
      </p:pic>
      <p:sp>
        <p:nvSpPr>
          <p:cNvPr id="620" name="TextShape 4"/>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1"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FE977D72-BBAA-46A1-8B46-2C7D101FB437}"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22"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10</a:t>
            </a:r>
            <a:endParaRPr lang="en-US" sz="1800" spc="-1" strike="noStrike">
              <a:solidFill>
                <a:srgbClr val="2f2b20"/>
              </a:solidFill>
              <a:uFill>
                <a:solidFill>
                  <a:srgbClr val="ffffff"/>
                </a:solidFill>
              </a:uFill>
              <a:latin typeface="Calibri"/>
            </a:endParaRPr>
          </a:p>
        </p:txBody>
      </p:sp>
      <p:sp>
        <p:nvSpPr>
          <p:cNvPr id="623"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racistes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24" name="Image 1" descr=""/>
          <p:cNvPicPr/>
          <p:nvPr/>
        </p:nvPicPr>
        <p:blipFill>
          <a:blip r:embed="rId1"/>
          <a:stretch/>
        </p:blipFill>
        <p:spPr>
          <a:xfrm>
            <a:off x="298080" y="1743120"/>
            <a:ext cx="4413960" cy="3458520"/>
          </a:xfrm>
          <a:prstGeom prst="rect">
            <a:avLst/>
          </a:prstGeom>
          <a:ln>
            <a:noFill/>
          </a:ln>
        </p:spPr>
      </p:pic>
      <p:pic>
        <p:nvPicPr>
          <p:cNvPr id="625" name="Image 2" descr=""/>
          <p:cNvPicPr/>
          <p:nvPr/>
        </p:nvPicPr>
        <p:blipFill>
          <a:blip r:embed="rId2"/>
          <a:stretch/>
        </p:blipFill>
        <p:spPr>
          <a:xfrm>
            <a:off x="4834800" y="1311840"/>
            <a:ext cx="3115440" cy="2726640"/>
          </a:xfrm>
          <a:prstGeom prst="rect">
            <a:avLst/>
          </a:prstGeom>
          <a:ln>
            <a:noFill/>
          </a:ln>
        </p:spPr>
      </p:pic>
      <p:pic>
        <p:nvPicPr>
          <p:cNvPr id="626" name="Image 7" descr=""/>
          <p:cNvPicPr/>
          <p:nvPr/>
        </p:nvPicPr>
        <p:blipFill>
          <a:blip r:embed="rId3"/>
          <a:stretch/>
        </p:blipFill>
        <p:spPr>
          <a:xfrm>
            <a:off x="4911480" y="3876120"/>
            <a:ext cx="2948040" cy="2580120"/>
          </a:xfrm>
          <a:prstGeom prst="rect">
            <a:avLst/>
          </a:prstGeom>
          <a:ln>
            <a:noFill/>
          </a:ln>
        </p:spPr>
      </p:pic>
      <p:sp>
        <p:nvSpPr>
          <p:cNvPr id="627" name="CustomShape 4"/>
          <p:cNvSpPr/>
          <p:nvPr/>
        </p:nvSpPr>
        <p:spPr>
          <a:xfrm>
            <a:off x="366840" y="5308200"/>
            <a:ext cx="4684680" cy="94284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la population totale : </a:t>
            </a:r>
            <a:r>
              <a:rPr b="1" lang="fr-FR" sz="1400" spc="-1" strike="noStrike">
                <a:solidFill>
                  <a:srgbClr val="2f2b20"/>
                </a:solidFill>
                <a:uFill>
                  <a:solidFill>
                    <a:srgbClr val="ffffff"/>
                  </a:solidFill>
                </a:uFill>
                <a:latin typeface="Calibri"/>
              </a:rPr>
              <a:t>« Oui » = 9,6% </a:t>
            </a:r>
            <a:r>
              <a:rPr lang="fr-FR" sz="1400" spc="-1" strike="noStrike">
                <a:solidFill>
                  <a:srgbClr val="2f2b20"/>
                </a:solidFill>
                <a:uFill>
                  <a:solidFill>
                    <a:srgbClr val="ffffff"/>
                  </a:solidFill>
                </a:uFill>
                <a:latin typeface="Calibri"/>
              </a:rPr>
              <a:t>et « Non » = 88,2%</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femmes : </a:t>
            </a:r>
            <a:r>
              <a:rPr b="1" lang="fr-FR" sz="1400" spc="-1" strike="noStrike">
                <a:solidFill>
                  <a:srgbClr val="2f2b20"/>
                </a:solidFill>
                <a:uFill>
                  <a:solidFill>
                    <a:srgbClr val="ffffff"/>
                  </a:solidFill>
                </a:uFill>
                <a:latin typeface="Calibri"/>
              </a:rPr>
              <a:t>« Oui » = 8,8% </a:t>
            </a:r>
            <a:r>
              <a:rPr lang="fr-FR" sz="1400" spc="-1" strike="noStrike">
                <a:solidFill>
                  <a:srgbClr val="2f2b20"/>
                </a:solidFill>
                <a:uFill>
                  <a:solidFill>
                    <a:srgbClr val="ffffff"/>
                  </a:solidFill>
                </a:uFill>
                <a:latin typeface="Calibri"/>
              </a:rPr>
              <a:t>et « Non » = 88,8%</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hommes : </a:t>
            </a:r>
            <a:r>
              <a:rPr b="1" lang="fr-FR" sz="1400" spc="-1" strike="noStrike">
                <a:solidFill>
                  <a:srgbClr val="2f2b20"/>
                </a:solidFill>
                <a:uFill>
                  <a:solidFill>
                    <a:srgbClr val="ffffff"/>
                  </a:solidFill>
                </a:uFill>
                <a:latin typeface="Calibri"/>
              </a:rPr>
              <a:t>« Oui » = 11,6% </a:t>
            </a:r>
            <a:r>
              <a:rPr lang="fr-FR" sz="1400" spc="-1" strike="noStrike">
                <a:solidFill>
                  <a:srgbClr val="2f2b20"/>
                </a:solidFill>
                <a:uFill>
                  <a:solidFill>
                    <a:srgbClr val="ffffff"/>
                  </a:solidFill>
                </a:uFill>
                <a:latin typeface="Calibri"/>
              </a:rPr>
              <a:t>et « Non » = 86,8%</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Les hommes sont plus souvent victimes de propos racistes.</a:t>
            </a:r>
            <a:endParaRPr lang="fr-FR" sz="1800" spc="-1" strike="noStrike">
              <a:solidFill>
                <a:srgbClr val="000000"/>
              </a:solidFill>
              <a:uFill>
                <a:solidFill>
                  <a:srgbClr val="ffffff"/>
                </a:solidFill>
              </a:uFill>
              <a:latin typeface="Arial"/>
            </a:endParaRPr>
          </a:p>
        </p:txBody>
      </p:sp>
      <p:sp>
        <p:nvSpPr>
          <p:cNvPr id="628"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9"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5E73E52E-D680-4CDA-9B75-A2B7C582B8D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30"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10</a:t>
            </a:r>
            <a:endParaRPr lang="en-US" sz="1800" spc="-1" strike="noStrike">
              <a:solidFill>
                <a:srgbClr val="2f2b20"/>
              </a:solidFill>
              <a:uFill>
                <a:solidFill>
                  <a:srgbClr val="ffffff"/>
                </a:solidFill>
              </a:uFill>
              <a:latin typeface="Calibri"/>
            </a:endParaRPr>
          </a:p>
        </p:txBody>
      </p:sp>
      <p:sp>
        <p:nvSpPr>
          <p:cNvPr id="631"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racistes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32" name="Image 1" descr=""/>
          <p:cNvPicPr/>
          <p:nvPr/>
        </p:nvPicPr>
        <p:blipFill>
          <a:blip r:embed="rId1"/>
          <a:stretch/>
        </p:blipFill>
        <p:spPr>
          <a:xfrm>
            <a:off x="298080" y="1743120"/>
            <a:ext cx="4413960" cy="3458520"/>
          </a:xfrm>
          <a:prstGeom prst="rect">
            <a:avLst/>
          </a:prstGeom>
          <a:ln>
            <a:noFill/>
          </a:ln>
        </p:spPr>
      </p:pic>
      <p:sp>
        <p:nvSpPr>
          <p:cNvPr id="633" name="CustomShape 4"/>
          <p:cNvSpPr/>
          <p:nvPr/>
        </p:nvSpPr>
        <p:spPr>
          <a:xfrm>
            <a:off x="365400" y="5292720"/>
            <a:ext cx="3672720" cy="94284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répondant en administration centrale:</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8,6% </a:t>
            </a:r>
            <a:r>
              <a:rPr lang="fr-FR" sz="1400" spc="-1" strike="noStrike">
                <a:solidFill>
                  <a:srgbClr val="2f2b20"/>
                </a:solidFill>
                <a:uFill>
                  <a:solidFill>
                    <a:srgbClr val="ffffff"/>
                  </a:solidFill>
                </a:uFill>
                <a:latin typeface="Calibri"/>
              </a:rPr>
              <a:t>et « Non » = 89,4%</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répondants en établissement public :</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10,6% </a:t>
            </a:r>
            <a:r>
              <a:rPr lang="fr-FR" sz="1400" spc="-1" strike="noStrike">
                <a:solidFill>
                  <a:srgbClr val="2f2b20"/>
                </a:solidFill>
                <a:uFill>
                  <a:solidFill>
                    <a:srgbClr val="ffffff"/>
                  </a:solidFill>
                </a:uFill>
                <a:latin typeface="Calibri"/>
              </a:rPr>
              <a:t>et « Non » = 86,9%</a:t>
            </a:r>
            <a:endParaRPr lang="fr-FR" sz="1800" spc="-1" strike="noStrike">
              <a:solidFill>
                <a:srgbClr val="000000"/>
              </a:solidFill>
              <a:uFill>
                <a:solidFill>
                  <a:srgbClr val="ffffff"/>
                </a:solidFill>
              </a:uFill>
              <a:latin typeface="Arial"/>
            </a:endParaRPr>
          </a:p>
        </p:txBody>
      </p:sp>
      <p:pic>
        <p:nvPicPr>
          <p:cNvPr id="634" name="Image 10" descr=""/>
          <p:cNvPicPr/>
          <p:nvPr/>
        </p:nvPicPr>
        <p:blipFill>
          <a:blip r:embed="rId2"/>
          <a:stretch/>
        </p:blipFill>
        <p:spPr>
          <a:xfrm>
            <a:off x="4834800" y="1254600"/>
            <a:ext cx="3084840" cy="2726640"/>
          </a:xfrm>
          <a:prstGeom prst="rect">
            <a:avLst/>
          </a:prstGeom>
          <a:ln>
            <a:noFill/>
          </a:ln>
        </p:spPr>
      </p:pic>
      <p:pic>
        <p:nvPicPr>
          <p:cNvPr id="635" name="Image 11" descr=""/>
          <p:cNvPicPr/>
          <p:nvPr/>
        </p:nvPicPr>
        <p:blipFill>
          <a:blip r:embed="rId3"/>
          <a:stretch/>
        </p:blipFill>
        <p:spPr>
          <a:xfrm>
            <a:off x="4834800" y="3809520"/>
            <a:ext cx="3115440" cy="2574720"/>
          </a:xfrm>
          <a:prstGeom prst="rect">
            <a:avLst/>
          </a:prstGeom>
          <a:ln>
            <a:noFill/>
          </a:ln>
        </p:spPr>
      </p:pic>
      <p:sp>
        <p:nvSpPr>
          <p:cNvPr id="636"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37" name="Image 2" descr=""/>
          <p:cNvPicPr/>
          <p:nvPr/>
        </p:nvPicPr>
        <p:blipFill>
          <a:blip r:embed="rId1"/>
          <a:stretch/>
        </p:blipFill>
        <p:spPr>
          <a:xfrm>
            <a:off x="4788000" y="1233720"/>
            <a:ext cx="3105360" cy="2730240"/>
          </a:xfrm>
          <a:prstGeom prst="rect">
            <a:avLst/>
          </a:prstGeom>
          <a:ln>
            <a:noFill/>
          </a:ln>
        </p:spPr>
      </p:pic>
      <p:sp>
        <p:nvSpPr>
          <p:cNvPr id="638"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B27FEFD1-A79A-48E1-B9F8-935CE06AEFAB}"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39"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10</a:t>
            </a:r>
            <a:endParaRPr lang="en-US" sz="1800" spc="-1" strike="noStrike">
              <a:solidFill>
                <a:srgbClr val="2f2b20"/>
              </a:solidFill>
              <a:uFill>
                <a:solidFill>
                  <a:srgbClr val="ffffff"/>
                </a:solidFill>
              </a:uFill>
              <a:latin typeface="Calibri"/>
            </a:endParaRPr>
          </a:p>
        </p:txBody>
      </p:sp>
      <p:sp>
        <p:nvSpPr>
          <p:cNvPr id="640"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subi des propos ou comportements racistes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41" name="Image 1" descr=""/>
          <p:cNvPicPr/>
          <p:nvPr/>
        </p:nvPicPr>
        <p:blipFill>
          <a:blip r:embed="rId2"/>
          <a:stretch/>
        </p:blipFill>
        <p:spPr>
          <a:xfrm>
            <a:off x="298080" y="1743120"/>
            <a:ext cx="4413960" cy="3458520"/>
          </a:xfrm>
          <a:prstGeom prst="rect">
            <a:avLst/>
          </a:prstGeom>
          <a:ln>
            <a:noFill/>
          </a:ln>
        </p:spPr>
      </p:pic>
      <p:sp>
        <p:nvSpPr>
          <p:cNvPr id="642" name="CustomShape 4"/>
          <p:cNvSpPr/>
          <p:nvPr/>
        </p:nvSpPr>
        <p:spPr>
          <a:xfrm>
            <a:off x="352440" y="5292720"/>
            <a:ext cx="2725920" cy="94284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agents titulaires :</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9,6% </a:t>
            </a:r>
            <a:r>
              <a:rPr lang="fr-FR" sz="1400" spc="-1" strike="noStrike">
                <a:solidFill>
                  <a:srgbClr val="2f2b20"/>
                </a:solidFill>
                <a:uFill>
                  <a:solidFill>
                    <a:srgbClr val="ffffff"/>
                  </a:solidFill>
                </a:uFill>
                <a:latin typeface="Calibri"/>
              </a:rPr>
              <a:t>et « Non » = 88,8%</a:t>
            </a:r>
            <a:endParaRPr lang="fr-FR" sz="1800" spc="-1" strike="noStrike">
              <a:solidFill>
                <a:srgbClr val="000000"/>
              </a:solidFill>
              <a:uFill>
                <a:solidFill>
                  <a:srgbClr val="ffffff"/>
                </a:solidFill>
              </a:uFill>
              <a:latin typeface="Arial"/>
            </a:endParaRPr>
          </a:p>
          <a:p>
            <a:pPr>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Pour les agents contractuels :</a:t>
            </a:r>
            <a:endParaRPr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2f2b20"/>
                </a:solidFill>
                <a:uFill>
                  <a:solidFill>
                    <a:srgbClr val="ffffff"/>
                  </a:solidFill>
                </a:uFill>
                <a:latin typeface="Calibri"/>
              </a:rPr>
              <a:t>« Oui » = 10,7% </a:t>
            </a:r>
            <a:r>
              <a:rPr lang="fr-FR" sz="1400" spc="-1" strike="noStrike">
                <a:solidFill>
                  <a:srgbClr val="2f2b20"/>
                </a:solidFill>
                <a:uFill>
                  <a:solidFill>
                    <a:srgbClr val="ffffff"/>
                  </a:solidFill>
                </a:uFill>
                <a:latin typeface="Calibri"/>
              </a:rPr>
              <a:t>et « Non » = 85,8%</a:t>
            </a:r>
            <a:endParaRPr lang="fr-FR" sz="1800" spc="-1" strike="noStrike">
              <a:solidFill>
                <a:srgbClr val="000000"/>
              </a:solidFill>
              <a:uFill>
                <a:solidFill>
                  <a:srgbClr val="ffffff"/>
                </a:solidFill>
              </a:uFill>
              <a:latin typeface="Arial"/>
            </a:endParaRPr>
          </a:p>
        </p:txBody>
      </p:sp>
      <p:pic>
        <p:nvPicPr>
          <p:cNvPr id="643" name="Image 7" descr=""/>
          <p:cNvPicPr/>
          <p:nvPr/>
        </p:nvPicPr>
        <p:blipFill>
          <a:blip r:embed="rId3"/>
          <a:stretch/>
        </p:blipFill>
        <p:spPr>
          <a:xfrm>
            <a:off x="4788000" y="3776400"/>
            <a:ext cx="3090240" cy="2730240"/>
          </a:xfrm>
          <a:prstGeom prst="rect">
            <a:avLst/>
          </a:prstGeom>
          <a:ln>
            <a:noFill/>
          </a:ln>
        </p:spPr>
      </p:pic>
      <p:sp>
        <p:nvSpPr>
          <p:cNvPr id="644"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365400" y="1062720"/>
            <a:ext cx="7734600" cy="5163840"/>
          </a:xfrm>
          <a:prstGeom prst="rect">
            <a:avLst/>
          </a:prstGeom>
          <a:noFill/>
          <a:ln>
            <a:noFill/>
          </a:ln>
        </p:spPr>
        <p:txBody>
          <a:bodyPr/>
          <a:p>
            <a:pPr marL="114480">
              <a:lnSpc>
                <a:spcPct val="100000"/>
              </a:lnSpc>
            </a:pPr>
            <a:r>
              <a:rPr lang="en-US" sz="2200" spc="-1" strike="noStrike" u="sng">
                <a:solidFill>
                  <a:srgbClr val="2f2b20"/>
                </a:solidFill>
                <a:uFill>
                  <a:solidFill>
                    <a:srgbClr val="ffffff"/>
                  </a:solidFill>
                </a:uFill>
                <a:latin typeface="Calibri"/>
              </a:rPr>
              <a:t>Profils des répondants :</a:t>
            </a:r>
            <a:endParaRPr lang="en-US" sz="2200" spc="-1" strike="noStrike">
              <a:solidFill>
                <a:srgbClr val="2f2b20"/>
              </a:solidFill>
              <a:uFill>
                <a:solidFill>
                  <a:srgbClr val="ffffff"/>
                </a:solidFill>
              </a:uFill>
              <a:latin typeface="Calibri"/>
            </a:endParaRPr>
          </a:p>
          <a:p>
            <a:pPr marL="114480">
              <a:lnSpc>
                <a:spcPct val="100000"/>
              </a:lnSpc>
            </a:pPr>
            <a:endParaRPr lang="en-US" sz="2200" spc="-1" strike="noStrike">
              <a:solidFill>
                <a:srgbClr val="2f2b20"/>
              </a:solidFill>
              <a:uFill>
                <a:solidFill>
                  <a:srgbClr val="ffffff"/>
                </a:solidFill>
              </a:uFill>
              <a:latin typeface="Calibri"/>
            </a:endParaRPr>
          </a:p>
          <a:p>
            <a:pPr marL="114480" algn="just">
              <a:lnSpc>
                <a:spcPct val="100000"/>
              </a:lnSpc>
            </a:pPr>
            <a:r>
              <a:rPr lang="en-US" sz="2000" spc="-1" strike="noStrike">
                <a:solidFill>
                  <a:srgbClr val="2f2b20"/>
                </a:solidFill>
                <a:uFill>
                  <a:solidFill>
                    <a:srgbClr val="ffffff"/>
                  </a:solidFill>
                </a:uFill>
                <a:latin typeface="Calibri"/>
              </a:rPr>
              <a:t>On peut d'ores et déjà faire plusieurs remarques sur les catégories auxquelles appartiennent les répondants à partir du tableau précédent:</a:t>
            </a:r>
            <a:endParaRPr lang="en-US" sz="2200" spc="-1" strike="noStrike">
              <a:solidFill>
                <a:srgbClr val="2f2b20"/>
              </a:solidFill>
              <a:uFill>
                <a:solidFill>
                  <a:srgbClr val="ffffff"/>
                </a:solidFill>
              </a:uFill>
              <a:latin typeface="Calibri"/>
            </a:endParaRPr>
          </a:p>
          <a:p>
            <a:pPr marL="114480" algn="just">
              <a:lnSpc>
                <a:spcPct val="100000"/>
              </a:lnSpc>
            </a:pPr>
            <a:endParaRPr lang="en-US" sz="2200" spc="-1" strike="noStrike">
              <a:solidFill>
                <a:srgbClr val="2f2b20"/>
              </a:solidFill>
              <a:uFill>
                <a:solidFill>
                  <a:srgbClr val="ffffff"/>
                </a:solidFill>
              </a:uFill>
              <a:latin typeface="Calibri"/>
            </a:endParaRPr>
          </a:p>
          <a:p>
            <a:pPr marL="343080" indent="-228240" algn="just">
              <a:lnSpc>
                <a:spcPct val="100000"/>
              </a:lnSpc>
              <a:buClr>
                <a:srgbClr val="a9a57c"/>
              </a:buClr>
              <a:buFont typeface="Arial"/>
              <a:buChar char="•"/>
            </a:pPr>
            <a:r>
              <a:rPr lang="en-US" sz="2000" spc="-1" strike="noStrike">
                <a:solidFill>
                  <a:srgbClr val="2f2b20"/>
                </a:solidFill>
                <a:uFill>
                  <a:solidFill>
                    <a:srgbClr val="ffffff"/>
                  </a:solidFill>
                </a:uFill>
                <a:latin typeface="Calibri"/>
              </a:rPr>
              <a:t>Une proportion bien plus importante de femmes que d’hommes a répondu au questionnaire (par rapport à la proportion au sein du ministère).</a:t>
            </a:r>
            <a:endParaRPr lang="en-US" sz="2200" spc="-1" strike="noStrike">
              <a:solidFill>
                <a:srgbClr val="2f2b20"/>
              </a:solidFill>
              <a:uFill>
                <a:solidFill>
                  <a:srgbClr val="ffffff"/>
                </a:solidFill>
              </a:uFill>
              <a:latin typeface="Calibri"/>
            </a:endParaRPr>
          </a:p>
          <a:p>
            <a:pPr algn="just">
              <a:lnSpc>
                <a:spcPct val="100000"/>
              </a:lnSpc>
            </a:pPr>
            <a:endParaRPr lang="en-US" sz="2200" spc="-1" strike="noStrike">
              <a:solidFill>
                <a:srgbClr val="2f2b20"/>
              </a:solidFill>
              <a:uFill>
                <a:solidFill>
                  <a:srgbClr val="ffffff"/>
                </a:solidFill>
              </a:uFill>
              <a:latin typeface="Calibri"/>
            </a:endParaRPr>
          </a:p>
          <a:p>
            <a:pPr marL="343080" indent="-228240" algn="just">
              <a:lnSpc>
                <a:spcPct val="100000"/>
              </a:lnSpc>
              <a:buClr>
                <a:srgbClr val="a9a57c"/>
              </a:buClr>
              <a:buFont typeface="Arial"/>
              <a:buChar char="•"/>
            </a:pPr>
            <a:r>
              <a:rPr lang="en-US" sz="2000" spc="-1" strike="noStrike">
                <a:solidFill>
                  <a:srgbClr val="2f2b20"/>
                </a:solidFill>
                <a:uFill>
                  <a:solidFill>
                    <a:srgbClr val="ffffff"/>
                  </a:solidFill>
                </a:uFill>
                <a:latin typeface="Calibri"/>
              </a:rPr>
              <a:t>Une proportion bien plus importante d’agents en établissement public a répondu par rapport aux agents travaillant dans d’autres structures. On a une sous-représentation des agents en DRAC et en administration centrale par rapport à la population totale.</a:t>
            </a:r>
            <a:endParaRPr lang="en-US" sz="2200" spc="-1" strike="noStrike">
              <a:solidFill>
                <a:srgbClr val="2f2b20"/>
              </a:solidFill>
              <a:uFill>
                <a:solidFill>
                  <a:srgbClr val="ffffff"/>
                </a:solidFill>
              </a:uFill>
              <a:latin typeface="Calibri"/>
            </a:endParaRPr>
          </a:p>
          <a:p>
            <a:pPr algn="just">
              <a:lnSpc>
                <a:spcPct val="100000"/>
              </a:lnSpc>
            </a:pPr>
            <a:endParaRPr lang="en-US" sz="2200" spc="-1" strike="noStrike">
              <a:solidFill>
                <a:srgbClr val="2f2b20"/>
              </a:solidFill>
              <a:uFill>
                <a:solidFill>
                  <a:srgbClr val="ffffff"/>
                </a:solidFill>
              </a:uFill>
              <a:latin typeface="Calibri"/>
            </a:endParaRPr>
          </a:p>
          <a:p>
            <a:pPr marL="343080" indent="-228240" algn="just">
              <a:lnSpc>
                <a:spcPct val="100000"/>
              </a:lnSpc>
              <a:buClr>
                <a:srgbClr val="a9a57c"/>
              </a:buClr>
              <a:buFont typeface="Arial"/>
              <a:buChar char="•"/>
            </a:pPr>
            <a:r>
              <a:rPr lang="en-US" sz="2000" spc="-1" strike="noStrike">
                <a:solidFill>
                  <a:srgbClr val="2f2b20"/>
                </a:solidFill>
                <a:uFill>
                  <a:solidFill>
                    <a:srgbClr val="ffffff"/>
                  </a:solidFill>
                </a:uFill>
                <a:latin typeface="Calibri"/>
              </a:rPr>
              <a:t>Pour les autres catégories, les pourcentages entre population ayant répondu et population totale correspondent globalement.</a:t>
            </a:r>
            <a:endParaRPr lang="en-US" sz="2200" spc="-1" strike="noStrike">
              <a:solidFill>
                <a:srgbClr val="2f2b20"/>
              </a:solidFill>
              <a:uFill>
                <a:solidFill>
                  <a:srgbClr val="ffffff"/>
                </a:solidFill>
              </a:uFill>
              <a:latin typeface="Calibri"/>
            </a:endParaRPr>
          </a:p>
          <a:p>
            <a:pPr algn="just">
              <a:lnSpc>
                <a:spcPct val="100000"/>
              </a:lnSpc>
            </a:pPr>
            <a:endParaRPr lang="en-US" sz="2200" spc="-1" strike="noStrike">
              <a:solidFill>
                <a:srgbClr val="2f2b20"/>
              </a:solidFill>
              <a:uFill>
                <a:solidFill>
                  <a:srgbClr val="ffffff"/>
                </a:solidFill>
              </a:uFill>
              <a:latin typeface="Calibri"/>
            </a:endParaRPr>
          </a:p>
        </p:txBody>
      </p:sp>
      <p:sp>
        <p:nvSpPr>
          <p:cNvPr id="148"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49"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A9F52046-30D3-466D-94B4-01D4031B96A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50" name="CustomShape 4"/>
          <p:cNvSpPr/>
          <p:nvPr/>
        </p:nvSpPr>
        <p:spPr>
          <a:xfrm>
            <a:off x="457200" y="167400"/>
            <a:ext cx="7619760" cy="812880"/>
          </a:xfrm>
          <a:prstGeom prst="rect">
            <a:avLst/>
          </a:prstGeom>
          <a:noFill/>
          <a:ln>
            <a:noFill/>
          </a:ln>
        </p:spPr>
        <p:style>
          <a:lnRef idx="0"/>
          <a:fillRef idx="0"/>
          <a:effectRef idx="0"/>
          <a:fontRef idx="minor"/>
        </p:style>
        <p:txBody>
          <a:bodyPr anchor="ctr"/>
          <a:p>
            <a:pPr>
              <a:lnSpc>
                <a:spcPct val="100000"/>
              </a:lnSpc>
            </a:pPr>
            <a:r>
              <a:rPr lang="fr-FR" sz="4600" spc="-97" strike="noStrike">
                <a:solidFill>
                  <a:srgbClr val="675e47"/>
                </a:solidFill>
                <a:uFill>
                  <a:solidFill>
                    <a:srgbClr val="ffffff"/>
                  </a:solidFill>
                </a:uFill>
                <a:latin typeface="Cambria"/>
              </a:rPr>
              <a:t>Introduction</a:t>
            </a:r>
            <a:endParaRPr lang="fr-FR" sz="46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5"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8473CE3F-74A4-4BA8-965F-955C49445B1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46"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11</a:t>
            </a:r>
            <a:endParaRPr lang="en-US" sz="1800" spc="-1" strike="noStrike">
              <a:solidFill>
                <a:srgbClr val="2f2b20"/>
              </a:solidFill>
              <a:uFill>
                <a:solidFill>
                  <a:srgbClr val="ffffff"/>
                </a:solidFill>
              </a:uFill>
              <a:latin typeface="Calibri"/>
            </a:endParaRPr>
          </a:p>
        </p:txBody>
      </p:sp>
      <p:sp>
        <p:nvSpPr>
          <p:cNvPr id="647" name="CustomShape 3"/>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Avez-vous été témoin de propos ou comportements racistes au sein du ministère de la Culture et de la Communication ? </a:t>
            </a:r>
            <a:endParaRPr lang="fr-FR" sz="4600" spc="-1" strike="noStrike">
              <a:solidFill>
                <a:srgbClr val="000000"/>
              </a:solidFill>
              <a:uFill>
                <a:solidFill>
                  <a:srgbClr val="ffffff"/>
                </a:solidFill>
              </a:uFill>
              <a:latin typeface="Arial"/>
            </a:endParaRPr>
          </a:p>
        </p:txBody>
      </p:sp>
      <p:pic>
        <p:nvPicPr>
          <p:cNvPr id="648" name="Image 1" descr=""/>
          <p:cNvPicPr/>
          <p:nvPr/>
        </p:nvPicPr>
        <p:blipFill>
          <a:blip r:embed="rId1"/>
          <a:stretch/>
        </p:blipFill>
        <p:spPr>
          <a:xfrm>
            <a:off x="1413000" y="1698480"/>
            <a:ext cx="5795640" cy="4571640"/>
          </a:xfrm>
          <a:prstGeom prst="rect">
            <a:avLst/>
          </a:prstGeom>
          <a:ln>
            <a:noFill/>
          </a:ln>
        </p:spPr>
      </p:pic>
      <p:sp>
        <p:nvSpPr>
          <p:cNvPr id="649" name="TextShape 4"/>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0"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B07DD7DB-7B25-4DA9-AA2F-227DD03E70F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51"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12</a:t>
            </a:r>
            <a:endParaRPr lang="en-US" sz="1800" spc="-1" strike="noStrike">
              <a:solidFill>
                <a:srgbClr val="2f2b20"/>
              </a:solidFill>
              <a:uFill>
                <a:solidFill>
                  <a:srgbClr val="ffffff"/>
                </a:solidFill>
              </a:uFill>
              <a:latin typeface="Calibri"/>
            </a:endParaRPr>
          </a:p>
        </p:txBody>
      </p:sp>
      <p:sp>
        <p:nvSpPr>
          <p:cNvPr id="652" name="CustomShape 3"/>
          <p:cNvSpPr/>
          <p:nvPr/>
        </p:nvSpPr>
        <p:spPr>
          <a:xfrm>
            <a:off x="457200" y="1885320"/>
            <a:ext cx="7468200" cy="20106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Cette question, composée de deux sous-questions, interrogeaient les sondés sur leur connaissance de la politique du ministère en terme de diversité et d’égalité.</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Plusieurs degrés d’accord ou de désaccord étaient proposés aux répondants. On pourrait à nouveau utilisé une échelle numérique équivalente, afin d’obtenir des moyennes. Cependant la conversion n’a pas ici était faite.</a:t>
            </a:r>
            <a:endParaRPr lang="fr-FR" sz="1800" spc="-1" strike="noStrike">
              <a:solidFill>
                <a:srgbClr val="000000"/>
              </a:solidFill>
              <a:uFill>
                <a:solidFill>
                  <a:srgbClr val="ffffff"/>
                </a:solidFill>
              </a:uFill>
              <a:latin typeface="Arial"/>
            </a:endParaRPr>
          </a:p>
        </p:txBody>
      </p:sp>
      <p:sp>
        <p:nvSpPr>
          <p:cNvPr id="653" name="CustomShape 4"/>
          <p:cNvSpPr/>
          <p:nvPr/>
        </p:nvSpPr>
        <p:spPr>
          <a:xfrm>
            <a:off x="457200" y="94860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9a57c"/>
                </a:solidFill>
                <a:uFill>
                  <a:solidFill>
                    <a:srgbClr val="ffffff"/>
                  </a:solidFill>
                </a:uFill>
                <a:latin typeface="Cambria"/>
              </a:rPr>
              <a:t>Connaissance de la politique diversité et égalité professionnelle du ministère</a:t>
            </a:r>
            <a:endParaRPr lang="fr-FR" sz="4600" spc="-1" strike="noStrike">
              <a:solidFill>
                <a:srgbClr val="000000"/>
              </a:solidFill>
              <a:uFill>
                <a:solidFill>
                  <a:srgbClr val="ffffff"/>
                </a:solidFill>
              </a:uFill>
              <a:latin typeface="Arial"/>
            </a:endParaRPr>
          </a:p>
        </p:txBody>
      </p:sp>
      <p:sp>
        <p:nvSpPr>
          <p:cNvPr id="654"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5"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9F313658-EE76-45AF-83C1-B0C54DE345D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56"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12A</a:t>
            </a:r>
            <a:endParaRPr lang="en-US" sz="1800" spc="-1" strike="noStrike">
              <a:solidFill>
                <a:srgbClr val="2f2b20"/>
              </a:solidFill>
              <a:uFill>
                <a:solidFill>
                  <a:srgbClr val="ffffff"/>
                </a:solidFill>
              </a:uFill>
              <a:latin typeface="Calibri"/>
            </a:endParaRPr>
          </a:p>
        </p:txBody>
      </p:sp>
      <p:sp>
        <p:nvSpPr>
          <p:cNvPr id="657" name="CustomShape 3"/>
          <p:cNvSpPr/>
          <p:nvPr/>
        </p:nvSpPr>
        <p:spPr>
          <a:xfrm>
            <a:off x="457200" y="948600"/>
            <a:ext cx="7619760" cy="93636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Je connais les principaux engagements et actions du ministère de la Culture et de la Communication dans les domaines de l’égalité professionnelle, de la diversité et de la prévention des discriminations .</a:t>
            </a:r>
            <a:endParaRPr lang="fr-FR" sz="4600" spc="-1" strike="noStrike">
              <a:solidFill>
                <a:srgbClr val="000000"/>
              </a:solidFill>
              <a:uFill>
                <a:solidFill>
                  <a:srgbClr val="ffffff"/>
                </a:solidFill>
              </a:uFill>
              <a:latin typeface="Arial"/>
            </a:endParaRPr>
          </a:p>
        </p:txBody>
      </p:sp>
      <p:pic>
        <p:nvPicPr>
          <p:cNvPr id="658" name="Image 2" descr=""/>
          <p:cNvPicPr/>
          <p:nvPr/>
        </p:nvPicPr>
        <p:blipFill>
          <a:blip r:embed="rId1"/>
          <a:stretch/>
        </p:blipFill>
        <p:spPr>
          <a:xfrm>
            <a:off x="982800" y="1902600"/>
            <a:ext cx="6425640" cy="4021560"/>
          </a:xfrm>
          <a:prstGeom prst="rect">
            <a:avLst/>
          </a:prstGeom>
          <a:ln>
            <a:noFill/>
          </a:ln>
        </p:spPr>
      </p:pic>
      <p:sp>
        <p:nvSpPr>
          <p:cNvPr id="659" name="TextShape 4"/>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0"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B0D3EE0F-5EAA-44B6-BD8D-CE4F9F2ABFF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61"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12B</a:t>
            </a:r>
            <a:endParaRPr lang="en-US" sz="1800" spc="-1" strike="noStrike">
              <a:solidFill>
                <a:srgbClr val="2f2b20"/>
              </a:solidFill>
              <a:uFill>
                <a:solidFill>
                  <a:srgbClr val="ffffff"/>
                </a:solidFill>
              </a:uFill>
              <a:latin typeface="Calibri"/>
            </a:endParaRPr>
          </a:p>
        </p:txBody>
      </p:sp>
      <p:sp>
        <p:nvSpPr>
          <p:cNvPr id="662" name="CustomShape 3"/>
          <p:cNvSpPr/>
          <p:nvPr/>
        </p:nvSpPr>
        <p:spPr>
          <a:xfrm>
            <a:off x="457200" y="948600"/>
            <a:ext cx="7619760" cy="611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Je connais la démarche de candidature du ministère de la Culture et de la Communication pour le label Égalité et le label Diversité </a:t>
            </a:r>
            <a:endParaRPr lang="fr-FR" sz="4600" spc="-1" strike="noStrike">
              <a:solidFill>
                <a:srgbClr val="000000"/>
              </a:solidFill>
              <a:uFill>
                <a:solidFill>
                  <a:srgbClr val="ffffff"/>
                </a:solidFill>
              </a:uFill>
              <a:latin typeface="Arial"/>
            </a:endParaRPr>
          </a:p>
        </p:txBody>
      </p:sp>
      <p:pic>
        <p:nvPicPr>
          <p:cNvPr id="663" name="Image 1" descr=""/>
          <p:cNvPicPr/>
          <p:nvPr/>
        </p:nvPicPr>
        <p:blipFill>
          <a:blip r:embed="rId1"/>
          <a:stretch/>
        </p:blipFill>
        <p:spPr>
          <a:xfrm>
            <a:off x="884520" y="1778040"/>
            <a:ext cx="6551280" cy="4144680"/>
          </a:xfrm>
          <a:prstGeom prst="rect">
            <a:avLst/>
          </a:prstGeom>
          <a:ln>
            <a:noFill/>
          </a:ln>
        </p:spPr>
      </p:pic>
      <p:sp>
        <p:nvSpPr>
          <p:cNvPr id="664" name="TextShape 4"/>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5"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5E4A32CF-AFD2-4C9C-8106-CCFE3FE46DD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66"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13</a:t>
            </a:r>
            <a:endParaRPr lang="en-US" sz="1800" spc="-1" strike="noStrike">
              <a:solidFill>
                <a:srgbClr val="2f2b20"/>
              </a:solidFill>
              <a:uFill>
                <a:solidFill>
                  <a:srgbClr val="ffffff"/>
                </a:solidFill>
              </a:uFill>
              <a:latin typeface="Calibri"/>
            </a:endParaRPr>
          </a:p>
        </p:txBody>
      </p:sp>
      <p:sp>
        <p:nvSpPr>
          <p:cNvPr id="667" name="CustomShape 3"/>
          <p:cNvSpPr/>
          <p:nvPr/>
        </p:nvSpPr>
        <p:spPr>
          <a:xfrm>
            <a:off x="457200" y="948600"/>
            <a:ext cx="7619760" cy="917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Seriez-vous prêt.e à vous engager personnellement dans une action de prévention des discriminations ou de promotion de la diversité (participation à des actions de sensibilisation, accueil de stagiaire de classe de 3e, ...) ? </a:t>
            </a:r>
            <a:endParaRPr lang="fr-FR" sz="4600" spc="-1" strike="noStrike">
              <a:solidFill>
                <a:srgbClr val="000000"/>
              </a:solidFill>
              <a:uFill>
                <a:solidFill>
                  <a:srgbClr val="ffffff"/>
                </a:solidFill>
              </a:uFill>
              <a:latin typeface="Arial"/>
            </a:endParaRPr>
          </a:p>
        </p:txBody>
      </p:sp>
      <p:pic>
        <p:nvPicPr>
          <p:cNvPr id="668" name="Image 2" descr=""/>
          <p:cNvPicPr/>
          <p:nvPr/>
        </p:nvPicPr>
        <p:blipFill>
          <a:blip r:embed="rId1"/>
          <a:stretch/>
        </p:blipFill>
        <p:spPr>
          <a:xfrm>
            <a:off x="181800" y="1899360"/>
            <a:ext cx="2851560" cy="4105080"/>
          </a:xfrm>
          <a:prstGeom prst="rect">
            <a:avLst/>
          </a:prstGeom>
          <a:ln>
            <a:noFill/>
          </a:ln>
        </p:spPr>
      </p:pic>
      <p:pic>
        <p:nvPicPr>
          <p:cNvPr id="669" name="Image 7" descr=""/>
          <p:cNvPicPr/>
          <p:nvPr/>
        </p:nvPicPr>
        <p:blipFill>
          <a:blip r:embed="rId2"/>
          <a:stretch/>
        </p:blipFill>
        <p:spPr>
          <a:xfrm>
            <a:off x="2870280" y="1929960"/>
            <a:ext cx="2851560" cy="4074480"/>
          </a:xfrm>
          <a:prstGeom prst="rect">
            <a:avLst/>
          </a:prstGeom>
          <a:ln>
            <a:noFill/>
          </a:ln>
        </p:spPr>
      </p:pic>
      <p:pic>
        <p:nvPicPr>
          <p:cNvPr id="670" name="Image 8" descr=""/>
          <p:cNvPicPr/>
          <p:nvPr/>
        </p:nvPicPr>
        <p:blipFill>
          <a:blip r:embed="rId3"/>
          <a:stretch/>
        </p:blipFill>
        <p:spPr>
          <a:xfrm>
            <a:off x="5486760" y="1899360"/>
            <a:ext cx="2882160" cy="4089960"/>
          </a:xfrm>
          <a:prstGeom prst="rect">
            <a:avLst/>
          </a:prstGeom>
          <a:ln>
            <a:noFill/>
          </a:ln>
        </p:spPr>
      </p:pic>
      <p:sp>
        <p:nvSpPr>
          <p:cNvPr id="671" name="CustomShape 4"/>
          <p:cNvSpPr/>
          <p:nvPr/>
        </p:nvSpPr>
        <p:spPr>
          <a:xfrm>
            <a:off x="494640" y="5706000"/>
            <a:ext cx="7330320" cy="637920"/>
          </a:xfrm>
          <a:prstGeom prst="rect">
            <a:avLst/>
          </a:prstGeom>
          <a:noFill/>
          <a:ln>
            <a:noFill/>
          </a:ln>
        </p:spPr>
        <p:style>
          <a:lnRef idx="0"/>
          <a:fillRef idx="0"/>
          <a:effectRef idx="0"/>
          <a:fontRef idx="minor"/>
        </p:style>
        <p:txBody>
          <a:bodyPr wrap="none"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Environ la moitié des agents se disent prêts à s’engager pour des actions de prévention contre les discriminations.</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On note un intérêt plus grand chez les femmes que chez les hommes.</a:t>
            </a:r>
            <a:endParaRPr lang="fr-FR" sz="1800" spc="-1" strike="noStrike">
              <a:solidFill>
                <a:srgbClr val="000000"/>
              </a:solidFill>
              <a:uFill>
                <a:solidFill>
                  <a:srgbClr val="ffffff"/>
                </a:solidFill>
              </a:uFill>
              <a:latin typeface="Arial"/>
            </a:endParaRPr>
          </a:p>
        </p:txBody>
      </p:sp>
      <p:sp>
        <p:nvSpPr>
          <p:cNvPr id="672"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3"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7A009B2F-50D5-4D82-ABC4-D729761007A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74"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13</a:t>
            </a:r>
            <a:endParaRPr lang="en-US" sz="1800" spc="-1" strike="noStrike">
              <a:solidFill>
                <a:srgbClr val="2f2b20"/>
              </a:solidFill>
              <a:uFill>
                <a:solidFill>
                  <a:srgbClr val="ffffff"/>
                </a:solidFill>
              </a:uFill>
              <a:latin typeface="Calibri"/>
            </a:endParaRPr>
          </a:p>
        </p:txBody>
      </p:sp>
      <p:sp>
        <p:nvSpPr>
          <p:cNvPr id="675" name="CustomShape 3"/>
          <p:cNvSpPr/>
          <p:nvPr/>
        </p:nvSpPr>
        <p:spPr>
          <a:xfrm>
            <a:off x="457200" y="948600"/>
            <a:ext cx="7619760" cy="917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Seriez-vous prêt.e à vous engager personnellement dans une action de prévention des discriminations ou de promotion de la diversité (participation à des actions de sensibilisation, accueil de stagiaire de classe de 3e, ...) ? </a:t>
            </a:r>
            <a:endParaRPr lang="fr-FR" sz="4600" spc="-1" strike="noStrike">
              <a:solidFill>
                <a:srgbClr val="000000"/>
              </a:solidFill>
              <a:uFill>
                <a:solidFill>
                  <a:srgbClr val="ffffff"/>
                </a:solidFill>
              </a:uFill>
              <a:latin typeface="Arial"/>
            </a:endParaRPr>
          </a:p>
        </p:txBody>
      </p:sp>
      <p:pic>
        <p:nvPicPr>
          <p:cNvPr id="676" name="Image 2" descr=""/>
          <p:cNvPicPr/>
          <p:nvPr/>
        </p:nvPicPr>
        <p:blipFill>
          <a:blip r:embed="rId1"/>
          <a:stretch/>
        </p:blipFill>
        <p:spPr>
          <a:xfrm>
            <a:off x="181800" y="1929600"/>
            <a:ext cx="2851560" cy="4105080"/>
          </a:xfrm>
          <a:prstGeom prst="rect">
            <a:avLst/>
          </a:prstGeom>
          <a:ln>
            <a:noFill/>
          </a:ln>
        </p:spPr>
      </p:pic>
      <p:pic>
        <p:nvPicPr>
          <p:cNvPr id="677" name="Image 9" descr=""/>
          <p:cNvPicPr/>
          <p:nvPr/>
        </p:nvPicPr>
        <p:blipFill>
          <a:blip r:embed="rId2"/>
          <a:stretch/>
        </p:blipFill>
        <p:spPr>
          <a:xfrm>
            <a:off x="2809080" y="1946880"/>
            <a:ext cx="2875680" cy="4087800"/>
          </a:xfrm>
          <a:prstGeom prst="rect">
            <a:avLst/>
          </a:prstGeom>
          <a:ln>
            <a:noFill/>
          </a:ln>
        </p:spPr>
      </p:pic>
      <p:pic>
        <p:nvPicPr>
          <p:cNvPr id="678" name="Image 10" descr=""/>
          <p:cNvPicPr/>
          <p:nvPr/>
        </p:nvPicPr>
        <p:blipFill>
          <a:blip r:embed="rId3"/>
          <a:stretch/>
        </p:blipFill>
        <p:spPr>
          <a:xfrm>
            <a:off x="5455440" y="1946880"/>
            <a:ext cx="2875680" cy="4087800"/>
          </a:xfrm>
          <a:prstGeom prst="rect">
            <a:avLst/>
          </a:prstGeom>
          <a:ln>
            <a:noFill/>
          </a:ln>
        </p:spPr>
      </p:pic>
      <p:sp>
        <p:nvSpPr>
          <p:cNvPr id="679" name="CustomShape 4"/>
          <p:cNvSpPr/>
          <p:nvPr/>
        </p:nvSpPr>
        <p:spPr>
          <a:xfrm>
            <a:off x="457200" y="5736240"/>
            <a:ext cx="7619760" cy="45540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Les agents ayant un statut d’encadrant sont plus intéressés en moyenne pour s’engager dans la lutte contre les discriminations.</a:t>
            </a:r>
            <a:endParaRPr lang="fr-FR" sz="1800" spc="-1" strike="noStrike">
              <a:solidFill>
                <a:srgbClr val="000000"/>
              </a:solidFill>
              <a:uFill>
                <a:solidFill>
                  <a:srgbClr val="ffffff"/>
                </a:solidFill>
              </a:uFill>
              <a:latin typeface="Arial"/>
            </a:endParaRPr>
          </a:p>
        </p:txBody>
      </p:sp>
      <p:sp>
        <p:nvSpPr>
          <p:cNvPr id="680"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81" name="Image 8" descr=""/>
          <p:cNvPicPr/>
          <p:nvPr/>
        </p:nvPicPr>
        <p:blipFill>
          <a:blip r:embed="rId1"/>
          <a:stretch/>
        </p:blipFill>
        <p:spPr>
          <a:xfrm>
            <a:off x="5564880" y="1913400"/>
            <a:ext cx="2879640" cy="4103640"/>
          </a:xfrm>
          <a:prstGeom prst="rect">
            <a:avLst/>
          </a:prstGeom>
          <a:ln>
            <a:noFill/>
          </a:ln>
        </p:spPr>
      </p:pic>
      <p:pic>
        <p:nvPicPr>
          <p:cNvPr id="682" name="Image 7" descr=""/>
          <p:cNvPicPr/>
          <p:nvPr/>
        </p:nvPicPr>
        <p:blipFill>
          <a:blip r:embed="rId2"/>
          <a:stretch/>
        </p:blipFill>
        <p:spPr>
          <a:xfrm>
            <a:off x="2821680" y="1917000"/>
            <a:ext cx="2879640" cy="4103640"/>
          </a:xfrm>
          <a:prstGeom prst="rect">
            <a:avLst/>
          </a:prstGeom>
          <a:ln>
            <a:noFill/>
          </a:ln>
        </p:spPr>
      </p:pic>
      <p:pic>
        <p:nvPicPr>
          <p:cNvPr id="683" name="Image 1" descr=""/>
          <p:cNvPicPr/>
          <p:nvPr/>
        </p:nvPicPr>
        <p:blipFill>
          <a:blip r:embed="rId3"/>
          <a:stretch/>
        </p:blipFill>
        <p:spPr>
          <a:xfrm>
            <a:off x="53640" y="1896840"/>
            <a:ext cx="2879640" cy="4103640"/>
          </a:xfrm>
          <a:prstGeom prst="rect">
            <a:avLst/>
          </a:prstGeom>
          <a:ln>
            <a:noFill/>
          </a:ln>
        </p:spPr>
      </p:pic>
      <p:sp>
        <p:nvSpPr>
          <p:cNvPr id="684" name="TextShape 1"/>
          <p:cNvSpPr txBox="1"/>
          <p:nvPr/>
        </p:nvSpPr>
        <p:spPr>
          <a:xfrm>
            <a:off x="8531640" y="5649120"/>
            <a:ext cx="548280" cy="396000"/>
          </a:xfrm>
          <a:prstGeom prst="rect">
            <a:avLst/>
          </a:prstGeom>
          <a:noFill/>
          <a:ln>
            <a:noFill/>
          </a:ln>
        </p:spPr>
        <p:txBody>
          <a:bodyPr lIns="0" rIns="0" tIns="0" bIns="0" anchor="ctr"/>
          <a:p>
            <a:pPr algn="ctr">
              <a:lnSpc>
                <a:spcPct val="100000"/>
              </a:lnSpc>
            </a:pPr>
            <a:fld id="{26C43AC3-7F5A-4751-A6F7-4C574960786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85" name="TextShape 2"/>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 Question 13</a:t>
            </a:r>
            <a:endParaRPr lang="en-US" sz="1800" spc="-1" strike="noStrike">
              <a:solidFill>
                <a:srgbClr val="2f2b20"/>
              </a:solidFill>
              <a:uFill>
                <a:solidFill>
                  <a:srgbClr val="ffffff"/>
                </a:solidFill>
              </a:uFill>
              <a:latin typeface="Calibri"/>
            </a:endParaRPr>
          </a:p>
        </p:txBody>
      </p:sp>
      <p:sp>
        <p:nvSpPr>
          <p:cNvPr id="686" name="CustomShape 3"/>
          <p:cNvSpPr/>
          <p:nvPr/>
        </p:nvSpPr>
        <p:spPr>
          <a:xfrm>
            <a:off x="457200" y="948600"/>
            <a:ext cx="7619760" cy="917640"/>
          </a:xfrm>
          <a:prstGeom prst="rect">
            <a:avLst/>
          </a:prstGeom>
          <a:noFill/>
          <a:ln>
            <a:noFill/>
          </a:ln>
        </p:spPr>
        <p:style>
          <a:lnRef idx="0"/>
          <a:fillRef idx="0"/>
          <a:effectRef idx="0"/>
          <a:fontRef idx="minor"/>
        </p:style>
        <p:txBody>
          <a:bodyPr anchor="ctr"/>
          <a:p>
            <a:pPr algn="just">
              <a:lnSpc>
                <a:spcPct val="100000"/>
              </a:lnSpc>
            </a:pPr>
            <a:r>
              <a:rPr i="1" lang="fr-FR" sz="1800" spc="-97" strike="noStrike">
                <a:solidFill>
                  <a:srgbClr val="a9a57c"/>
                </a:solidFill>
                <a:uFill>
                  <a:solidFill>
                    <a:srgbClr val="ffffff"/>
                  </a:solidFill>
                </a:uFill>
                <a:latin typeface="Cambria"/>
              </a:rPr>
              <a:t>Seriez-vous prêt.e à vous engager personnellement dans une action de prévention des discriminations ou de promotion de la diversité (participation à des actions de sensibilisation, accueil de stagiaire de classe de 3e, ...) ? </a:t>
            </a:r>
            <a:endParaRPr lang="fr-FR" sz="4600" spc="-1" strike="noStrike">
              <a:solidFill>
                <a:srgbClr val="000000"/>
              </a:solidFill>
              <a:uFill>
                <a:solidFill>
                  <a:srgbClr val="ffffff"/>
                </a:solidFill>
              </a:uFill>
              <a:latin typeface="Arial"/>
            </a:endParaRPr>
          </a:p>
        </p:txBody>
      </p:sp>
      <p:sp>
        <p:nvSpPr>
          <p:cNvPr id="687" name="CustomShape 4"/>
          <p:cNvSpPr/>
          <p:nvPr/>
        </p:nvSpPr>
        <p:spPr>
          <a:xfrm>
            <a:off x="457200" y="5736240"/>
            <a:ext cx="7619760" cy="455400"/>
          </a:xfrm>
          <a:prstGeom prst="rect">
            <a:avLst/>
          </a:prstGeom>
          <a:noFill/>
          <a:ln>
            <a:noFill/>
          </a:ln>
        </p:spPr>
        <p:style>
          <a:lnRef idx="0"/>
          <a:fillRef idx="0"/>
          <a:effectRef idx="0"/>
          <a:fontRef idx="minor"/>
        </p:style>
        <p:txBody>
          <a:bodyPr lIns="90000" rIns="90000" tIns="45000" bIns="45000"/>
          <a:p>
            <a:pPr>
              <a:lnSpc>
                <a:spcPct val="100000"/>
              </a:lnSpc>
            </a:pPr>
            <a:r>
              <a:rPr lang="fr-FR" sz="1200" spc="-1" strike="noStrike">
                <a:solidFill>
                  <a:srgbClr val="2f2b20"/>
                </a:solidFill>
                <a:uFill>
                  <a:solidFill>
                    <a:srgbClr val="ffffff"/>
                  </a:solidFill>
                </a:uFill>
                <a:latin typeface="Calibri"/>
              </a:rPr>
              <a:t>• </a:t>
            </a:r>
            <a:r>
              <a:rPr lang="fr-FR" sz="1200" spc="-1" strike="noStrike">
                <a:solidFill>
                  <a:srgbClr val="2f2b20"/>
                </a:solidFill>
                <a:uFill>
                  <a:solidFill>
                    <a:srgbClr val="ffffff"/>
                  </a:solidFill>
                </a:uFill>
                <a:latin typeface="Calibri"/>
              </a:rPr>
              <a:t>Les agents en établissement public sont plus intéressés en moyenne pour s’engager dans la lutte contre les discriminations, notamment comparé à ceux en service à compétence nationale.</a:t>
            </a:r>
            <a:endParaRPr lang="fr-FR" sz="1800" spc="-1" strike="noStrike">
              <a:solidFill>
                <a:srgbClr val="000000"/>
              </a:solidFill>
              <a:uFill>
                <a:solidFill>
                  <a:srgbClr val="ffffff"/>
                </a:solidFill>
              </a:uFill>
              <a:latin typeface="Arial"/>
            </a:endParaRPr>
          </a:p>
        </p:txBody>
      </p:sp>
      <p:sp>
        <p:nvSpPr>
          <p:cNvPr id="688" name="TextShape 5"/>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9" name="TextShape 1"/>
          <p:cNvSpPr txBox="1"/>
          <p:nvPr/>
        </p:nvSpPr>
        <p:spPr>
          <a:xfrm>
            <a:off x="457200" y="2141280"/>
            <a:ext cx="7619760" cy="2050560"/>
          </a:xfrm>
          <a:prstGeom prst="rect">
            <a:avLst/>
          </a:prstGeom>
          <a:noFill/>
          <a:ln>
            <a:noFill/>
          </a:ln>
        </p:spPr>
        <p:txBody>
          <a:bodyPr anchor="ctr"/>
          <a:p>
            <a:pPr algn="ctr">
              <a:lnSpc>
                <a:spcPct val="100000"/>
              </a:lnSpc>
            </a:pPr>
            <a:r>
              <a:rPr lang="en-US" sz="6000" spc="-97" strike="noStrike">
                <a:solidFill>
                  <a:srgbClr val="675e47"/>
                </a:solidFill>
                <a:uFill>
                  <a:solidFill>
                    <a:srgbClr val="ffffff"/>
                  </a:solidFill>
                </a:uFill>
                <a:latin typeface="Cambria"/>
              </a:rPr>
              <a:t>Analyse plus poussée: </a:t>
            </a:r>
            <a:r>
              <a:rPr lang="en-US" sz="4400" spc="-97" strike="noStrike">
                <a:solidFill>
                  <a:srgbClr val="675e47"/>
                </a:solidFill>
                <a:uFill>
                  <a:solidFill>
                    <a:srgbClr val="ffffff"/>
                  </a:solidFill>
                </a:uFill>
                <a:latin typeface="Cambria"/>
              </a:rPr>
              <a:t>Croisement des populations</a:t>
            </a:r>
            <a:endParaRPr lang="en-US" sz="1800" spc="-1" strike="noStrike">
              <a:solidFill>
                <a:srgbClr val="2f2b20"/>
              </a:solidFill>
              <a:uFill>
                <a:solidFill>
                  <a:srgbClr val="ffffff"/>
                </a:solidFill>
              </a:uFill>
              <a:latin typeface="Calibri"/>
            </a:endParaRPr>
          </a:p>
        </p:txBody>
      </p:sp>
      <p:sp>
        <p:nvSpPr>
          <p:cNvPr id="690"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691"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23EE764A-E7A1-4419-AED9-2CBE473AADA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2" name="TextShape 1"/>
          <p:cNvSpPr txBox="1"/>
          <p:nvPr/>
        </p:nvSpPr>
        <p:spPr>
          <a:xfrm rot="16200000">
            <a:off x="7587000" y="4048920"/>
            <a:ext cx="2367000" cy="365400"/>
          </a:xfrm>
          <a:prstGeom prst="rect">
            <a:avLst/>
          </a:prstGeom>
          <a:noFill/>
          <a:ln>
            <a:noFill/>
          </a:ln>
        </p:spPr>
        <p:txBody>
          <a:bodyPr anchor="ctr"/>
          <a:p>
            <a:endParaRPr lang="fr-FR" sz="2400" spc="-1" strike="noStrike">
              <a:solidFill>
                <a:srgbClr val="000000"/>
              </a:solidFill>
              <a:uFill>
                <a:solidFill>
                  <a:srgbClr val="ffffff"/>
                </a:solidFill>
              </a:uFill>
              <a:latin typeface="Times New Roman"/>
            </a:endParaRPr>
          </a:p>
        </p:txBody>
      </p:sp>
      <p:sp>
        <p:nvSpPr>
          <p:cNvPr id="69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2567D5C-C346-4D25-A085-E79226112BB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94" name="TextShape 3"/>
          <p:cNvSpPr txBox="1"/>
          <p:nvPr/>
        </p:nvSpPr>
        <p:spPr>
          <a:xfrm>
            <a:off x="457200" y="274680"/>
            <a:ext cx="7619760" cy="566640"/>
          </a:xfrm>
          <a:prstGeom prst="rect">
            <a:avLst/>
          </a:prstGeom>
          <a:noFill/>
          <a:ln>
            <a:noFill/>
          </a:ln>
        </p:spPr>
        <p:txBody>
          <a:bodyPr anchor="ctr"/>
          <a:p>
            <a:pPr>
              <a:lnSpc>
                <a:spcPct val="100000"/>
              </a:lnSpc>
            </a:pPr>
            <a:r>
              <a:rPr lang="en-US" sz="3200" spc="-97" strike="noStrike">
                <a:solidFill>
                  <a:srgbClr val="675e47"/>
                </a:solidFill>
                <a:uFill>
                  <a:solidFill>
                    <a:srgbClr val="ffffff"/>
                  </a:solidFill>
                </a:uFill>
                <a:latin typeface="Cambria"/>
              </a:rPr>
              <a:t>Analyse des corrélations – PARTIE 1</a:t>
            </a:r>
            <a:endParaRPr lang="en-US" sz="1800" spc="-1" strike="noStrike">
              <a:solidFill>
                <a:srgbClr val="2f2b20"/>
              </a:solidFill>
              <a:uFill>
                <a:solidFill>
                  <a:srgbClr val="ffffff"/>
                </a:solidFill>
              </a:uFill>
              <a:latin typeface="Calibri"/>
            </a:endParaRPr>
          </a:p>
        </p:txBody>
      </p:sp>
      <p:sp>
        <p:nvSpPr>
          <p:cNvPr id="695" name="CustomShape 4"/>
          <p:cNvSpPr/>
          <p:nvPr/>
        </p:nvSpPr>
        <p:spPr>
          <a:xfrm>
            <a:off x="472320" y="1116720"/>
            <a:ext cx="7480080" cy="50281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À la lumière de l’analyse précédente, nous observons qu’il existe bel et bien des </a:t>
            </a:r>
            <a:r>
              <a:rPr b="1" lang="fr-FR" sz="1800" spc="-1" strike="noStrike">
                <a:solidFill>
                  <a:srgbClr val="2f2b20"/>
                </a:solidFill>
                <a:uFill>
                  <a:solidFill>
                    <a:srgbClr val="ffffff"/>
                  </a:solidFill>
                </a:uFill>
                <a:latin typeface="Calibri"/>
              </a:rPr>
              <a:t>différences sur le ressenti ou le vécu de discriminations en fonction des catégories de population</a:t>
            </a:r>
            <a:r>
              <a:rPr lang="fr-FR" sz="1800" spc="-1" strike="noStrike">
                <a:solidFill>
                  <a:srgbClr val="2f2b20"/>
                </a:solidFill>
                <a:uFill>
                  <a:solidFill>
                    <a:srgbClr val="ffffff"/>
                  </a:solidFill>
                </a:uFill>
                <a:latin typeface="Calibri"/>
              </a:rPr>
              <a:t>, que cela soit selon le sexe, l’âge, ou encore la structure d’appartenance du répondant.</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Cependant, il est parfois </a:t>
            </a:r>
            <a:r>
              <a:rPr b="1" lang="fr-FR" sz="1800" spc="-1" strike="noStrike">
                <a:solidFill>
                  <a:srgbClr val="2f2b20"/>
                </a:solidFill>
                <a:uFill>
                  <a:solidFill>
                    <a:srgbClr val="ffffff"/>
                  </a:solidFill>
                </a:uFill>
                <a:latin typeface="Calibri"/>
              </a:rPr>
              <a:t>difficile de faire la distinction entre les critères </a:t>
            </a:r>
            <a:r>
              <a:rPr lang="fr-FR" sz="1800" spc="-1" strike="noStrike">
                <a:solidFill>
                  <a:srgbClr val="2f2b20"/>
                </a:solidFill>
                <a:uFill>
                  <a:solidFill>
                    <a:srgbClr val="ffffff"/>
                  </a:solidFill>
                </a:uFill>
                <a:latin typeface="Calibri"/>
              </a:rPr>
              <a:t>qui expliquent véritablement ces différences : par exemple, lorsque nous observons que la population de plus de 50 ans subit plus de discriminations que la moyenne, est-ce véritablement dû à l’âge, ou bien au fait qu’il y ait 70,5% de femmes dans cette population ?</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Pour faire la part entre ce qui est causé par l’âge, la structure, le type de contrat ou bien le sexe, nous allons affiner l’étude en divisant systématiquement les populations par sexe, puis ensuite par les autres critères.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nous intéressons dans un premier temps à la question 6, qui est la plus intéressante car elle interroge directement sur le vécu des discriminations.</a:t>
            </a:r>
            <a:endParaRPr lang="fr-FR" sz="1800" spc="-1" strike="noStrike">
              <a:solidFill>
                <a:srgbClr val="000000"/>
              </a:solidFill>
              <a:uFill>
                <a:solidFill>
                  <a:srgbClr val="ffffff"/>
                </a:solidFill>
              </a:uFill>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69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E6FBC94A-DAC2-4498-85C6-B1FD1081F8E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698"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699"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00" name="CustomShape 5"/>
          <p:cNvSpPr/>
          <p:nvPr/>
        </p:nvSpPr>
        <p:spPr>
          <a:xfrm>
            <a:off x="540360" y="1482840"/>
            <a:ext cx="34408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l’âge</a:t>
            </a:r>
            <a:endParaRPr lang="fr-FR" sz="1800" spc="-1" strike="noStrike">
              <a:solidFill>
                <a:srgbClr val="000000"/>
              </a:solidFill>
              <a:uFill>
                <a:solidFill>
                  <a:srgbClr val="ffffff"/>
                </a:solidFill>
              </a:uFill>
              <a:latin typeface="Arial"/>
            </a:endParaRPr>
          </a:p>
        </p:txBody>
      </p:sp>
      <p:pic>
        <p:nvPicPr>
          <p:cNvPr id="701" name="Image 13" descr=""/>
          <p:cNvPicPr/>
          <p:nvPr/>
        </p:nvPicPr>
        <p:blipFill>
          <a:blip r:embed="rId1"/>
          <a:stretch/>
        </p:blipFill>
        <p:spPr>
          <a:xfrm>
            <a:off x="1794600" y="1898280"/>
            <a:ext cx="1944720" cy="2216880"/>
          </a:xfrm>
          <a:prstGeom prst="rect">
            <a:avLst/>
          </a:prstGeom>
          <a:ln>
            <a:noFill/>
          </a:ln>
        </p:spPr>
      </p:pic>
      <p:sp>
        <p:nvSpPr>
          <p:cNvPr id="702" name="CustomShape 6"/>
          <p:cNvSpPr/>
          <p:nvPr/>
        </p:nvSpPr>
        <p:spPr>
          <a:xfrm>
            <a:off x="603360" y="2876400"/>
            <a:ext cx="8866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femmes :</a:t>
            </a:r>
            <a:endParaRPr lang="fr-FR" sz="1800" spc="-1" strike="noStrike">
              <a:solidFill>
                <a:srgbClr val="000000"/>
              </a:solidFill>
              <a:uFill>
                <a:solidFill>
                  <a:srgbClr val="ffffff"/>
                </a:solidFill>
              </a:uFill>
              <a:latin typeface="Arial"/>
            </a:endParaRPr>
          </a:p>
        </p:txBody>
      </p:sp>
      <p:sp>
        <p:nvSpPr>
          <p:cNvPr id="703" name="CustomShape 7"/>
          <p:cNvSpPr/>
          <p:nvPr/>
        </p:nvSpPr>
        <p:spPr>
          <a:xfrm>
            <a:off x="597960" y="4892040"/>
            <a:ext cx="8974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hommes :</a:t>
            </a:r>
            <a:endParaRPr lang="fr-FR" sz="1800" spc="-1" strike="noStrike">
              <a:solidFill>
                <a:srgbClr val="000000"/>
              </a:solidFill>
              <a:uFill>
                <a:solidFill>
                  <a:srgbClr val="ffffff"/>
                </a:solidFill>
              </a:uFill>
              <a:latin typeface="Arial"/>
            </a:endParaRPr>
          </a:p>
        </p:txBody>
      </p:sp>
      <p:pic>
        <p:nvPicPr>
          <p:cNvPr id="704" name="Image 16" descr=""/>
          <p:cNvPicPr/>
          <p:nvPr/>
        </p:nvPicPr>
        <p:blipFill>
          <a:blip r:embed="rId2"/>
          <a:stretch/>
        </p:blipFill>
        <p:spPr>
          <a:xfrm>
            <a:off x="3984480" y="1901520"/>
            <a:ext cx="1943640" cy="2231640"/>
          </a:xfrm>
          <a:prstGeom prst="rect">
            <a:avLst/>
          </a:prstGeom>
          <a:ln>
            <a:noFill/>
          </a:ln>
        </p:spPr>
      </p:pic>
      <p:pic>
        <p:nvPicPr>
          <p:cNvPr id="705" name="Image 17" descr=""/>
          <p:cNvPicPr/>
          <p:nvPr/>
        </p:nvPicPr>
        <p:blipFill>
          <a:blip r:embed="rId3"/>
          <a:stretch/>
        </p:blipFill>
        <p:spPr>
          <a:xfrm>
            <a:off x="6163920" y="1806480"/>
            <a:ext cx="1943640" cy="2489040"/>
          </a:xfrm>
          <a:prstGeom prst="rect">
            <a:avLst/>
          </a:prstGeom>
          <a:ln>
            <a:noFill/>
          </a:ln>
        </p:spPr>
      </p:pic>
      <p:pic>
        <p:nvPicPr>
          <p:cNvPr id="706" name="Image 18" descr=""/>
          <p:cNvPicPr/>
          <p:nvPr/>
        </p:nvPicPr>
        <p:blipFill>
          <a:blip r:embed="rId4"/>
          <a:stretch/>
        </p:blipFill>
        <p:spPr>
          <a:xfrm>
            <a:off x="1795680" y="4146120"/>
            <a:ext cx="1943640" cy="2231640"/>
          </a:xfrm>
          <a:prstGeom prst="rect">
            <a:avLst/>
          </a:prstGeom>
          <a:ln>
            <a:noFill/>
          </a:ln>
        </p:spPr>
      </p:pic>
      <p:pic>
        <p:nvPicPr>
          <p:cNvPr id="707" name="Image 19" descr=""/>
          <p:cNvPicPr/>
          <p:nvPr/>
        </p:nvPicPr>
        <p:blipFill>
          <a:blip r:embed="rId5"/>
          <a:stretch/>
        </p:blipFill>
        <p:spPr>
          <a:xfrm>
            <a:off x="3984480" y="4115520"/>
            <a:ext cx="1943640" cy="2231640"/>
          </a:xfrm>
          <a:prstGeom prst="rect">
            <a:avLst/>
          </a:prstGeom>
          <a:ln>
            <a:noFill/>
          </a:ln>
        </p:spPr>
      </p:pic>
      <p:pic>
        <p:nvPicPr>
          <p:cNvPr id="708" name="Image 20" descr=""/>
          <p:cNvPicPr/>
          <p:nvPr/>
        </p:nvPicPr>
        <p:blipFill>
          <a:blip r:embed="rId6"/>
          <a:stretch/>
        </p:blipFill>
        <p:spPr>
          <a:xfrm>
            <a:off x="6194520" y="4133520"/>
            <a:ext cx="1790640" cy="22316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365400" y="881280"/>
            <a:ext cx="7619760" cy="5163840"/>
          </a:xfrm>
          <a:prstGeom prst="rect">
            <a:avLst/>
          </a:prstGeom>
          <a:noFill/>
          <a:ln>
            <a:noFill/>
          </a:ln>
        </p:spPr>
        <p:txBody>
          <a:bodyPr/>
          <a:p>
            <a:pPr marL="114480">
              <a:lnSpc>
                <a:spcPct val="150000"/>
              </a:lnSpc>
            </a:pPr>
            <a:r>
              <a:rPr lang="en-US" sz="2200" spc="-1" strike="noStrike" u="sng">
                <a:solidFill>
                  <a:srgbClr val="2f2b20"/>
                </a:solidFill>
                <a:uFill>
                  <a:solidFill>
                    <a:srgbClr val="ffffff"/>
                  </a:solidFill>
                </a:uFill>
                <a:latin typeface="Calibri"/>
              </a:rPr>
              <a:t>Profils des répondants :</a:t>
            </a:r>
            <a:endParaRPr lang="en-US" sz="2200" spc="-1" strike="noStrike">
              <a:solidFill>
                <a:srgbClr val="2f2b20"/>
              </a:solidFill>
              <a:uFill>
                <a:solidFill>
                  <a:srgbClr val="ffffff"/>
                </a:solidFill>
              </a:uFill>
              <a:latin typeface="Calibri"/>
            </a:endParaRPr>
          </a:p>
          <a:p>
            <a:pPr marL="114480">
              <a:lnSpc>
                <a:spcPct val="120000"/>
              </a:lnSpc>
            </a:pPr>
            <a:r>
              <a:rPr i="1" lang="en-US" sz="2000" spc="-1" strike="noStrike">
                <a:solidFill>
                  <a:srgbClr val="2f2b20"/>
                </a:solidFill>
                <a:uFill>
                  <a:solidFill>
                    <a:srgbClr val="ffffff"/>
                  </a:solidFill>
                </a:uFill>
                <a:latin typeface="Calibri"/>
              </a:rPr>
              <a:t>Proportion homme/femme dans les différentes populations étudiées:</a:t>
            </a:r>
            <a:endParaRPr lang="en-US" sz="2200" spc="-1" strike="noStrike">
              <a:solidFill>
                <a:srgbClr val="2f2b20"/>
              </a:solidFill>
              <a:uFill>
                <a:solidFill>
                  <a:srgbClr val="ffffff"/>
                </a:solidFill>
              </a:uFill>
              <a:latin typeface="Calibri"/>
            </a:endParaRPr>
          </a:p>
          <a:p>
            <a:endParaRPr lang="en-US" sz="2200" spc="-1" strike="noStrike">
              <a:solidFill>
                <a:srgbClr val="2f2b20"/>
              </a:solidFill>
              <a:uFill>
                <a:solidFill>
                  <a:srgbClr val="ffffff"/>
                </a:solidFill>
              </a:uFill>
              <a:latin typeface="Calibri"/>
            </a:endParaRPr>
          </a:p>
        </p:txBody>
      </p:sp>
      <p:sp>
        <p:nvSpPr>
          <p:cNvPr id="152"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Introduction</a:t>
            </a:r>
            <a:endParaRPr lang="fr-FR" sz="1400" spc="-1" strike="noStrike">
              <a:solidFill>
                <a:srgbClr val="000000"/>
              </a:solidFill>
              <a:uFill>
                <a:solidFill>
                  <a:srgbClr val="ffffff"/>
                </a:solidFill>
              </a:uFill>
              <a:latin typeface="Times New Roman"/>
            </a:endParaRPr>
          </a:p>
        </p:txBody>
      </p:sp>
      <p:sp>
        <p:nvSpPr>
          <p:cNvPr id="153"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DFB9EE34-578C-439E-B3E5-1DA7DCA30280}"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154" name="CustomShape 4"/>
          <p:cNvSpPr/>
          <p:nvPr/>
        </p:nvSpPr>
        <p:spPr>
          <a:xfrm>
            <a:off x="457200" y="167400"/>
            <a:ext cx="7619760" cy="812880"/>
          </a:xfrm>
          <a:prstGeom prst="rect">
            <a:avLst/>
          </a:prstGeom>
          <a:noFill/>
          <a:ln>
            <a:noFill/>
          </a:ln>
        </p:spPr>
        <p:style>
          <a:lnRef idx="0"/>
          <a:fillRef idx="0"/>
          <a:effectRef idx="0"/>
          <a:fontRef idx="minor"/>
        </p:style>
        <p:txBody>
          <a:bodyPr anchor="ctr"/>
          <a:p>
            <a:pPr>
              <a:lnSpc>
                <a:spcPct val="100000"/>
              </a:lnSpc>
            </a:pPr>
            <a:r>
              <a:rPr lang="fr-FR" sz="4600" spc="-97" strike="noStrike">
                <a:solidFill>
                  <a:srgbClr val="675e47"/>
                </a:solidFill>
                <a:uFill>
                  <a:solidFill>
                    <a:srgbClr val="ffffff"/>
                  </a:solidFill>
                </a:uFill>
                <a:latin typeface="Cambria"/>
              </a:rPr>
              <a:t>Introduction</a:t>
            </a:r>
            <a:endParaRPr lang="fr-FR" sz="4600" spc="-1" strike="noStrike">
              <a:solidFill>
                <a:srgbClr val="000000"/>
              </a:solidFill>
              <a:uFill>
                <a:solidFill>
                  <a:srgbClr val="ffffff"/>
                </a:solidFill>
              </a:uFill>
              <a:latin typeface="Arial"/>
            </a:endParaRPr>
          </a:p>
        </p:txBody>
      </p:sp>
      <p:sp>
        <p:nvSpPr>
          <p:cNvPr id="155" name="CustomShape 5"/>
          <p:cNvSpPr/>
          <p:nvPr/>
        </p:nvSpPr>
        <p:spPr>
          <a:xfrm>
            <a:off x="581760" y="1992600"/>
            <a:ext cx="7099200" cy="4321800"/>
          </a:xfrm>
          <a:prstGeom prst="roundRect">
            <a:avLst>
              <a:gd name="adj" fmla="val 6772"/>
            </a:avLst>
          </a:prstGeom>
          <a:solidFill>
            <a:srgbClr val="d8d1c9"/>
          </a:solidFill>
          <a:ln>
            <a:solidFill>
              <a:srgbClr val="ae9c84"/>
            </a:solidFill>
            <a:round/>
          </a:ln>
        </p:spPr>
        <p:style>
          <a:lnRef idx="1">
            <a:schemeClr val="accent6"/>
          </a:lnRef>
          <a:fillRef idx="2">
            <a:schemeClr val="accent6"/>
          </a:fillRef>
          <a:effectRef idx="1">
            <a:schemeClr val="accent6"/>
          </a:effectRef>
          <a:fontRef idx="minor"/>
        </p:style>
      </p:sp>
      <p:sp>
        <p:nvSpPr>
          <p:cNvPr id="156" name="CustomShape 6"/>
          <p:cNvSpPr/>
          <p:nvPr/>
        </p:nvSpPr>
        <p:spPr>
          <a:xfrm>
            <a:off x="699840" y="2337120"/>
            <a:ext cx="3412800" cy="3837240"/>
          </a:xfrm>
          <a:prstGeom prst="rect">
            <a:avLst/>
          </a:prstGeom>
          <a:noFill/>
          <a:ln>
            <a:noFill/>
          </a:ln>
        </p:spPr>
        <p:style>
          <a:lnRef idx="0"/>
          <a:fillRef idx="0"/>
          <a:effectRef idx="0"/>
          <a:fontRef idx="minor"/>
        </p:style>
        <p:txBody>
          <a:bodyPr lIns="90000" rIns="90000" tIns="45000" bIns="45000"/>
          <a:p>
            <a:pPr>
              <a:lnSpc>
                <a:spcPct val="120000"/>
              </a:lnSpc>
            </a:pPr>
            <a:r>
              <a:rPr lang="fr-FR" sz="1600" spc="-1" strike="noStrike">
                <a:solidFill>
                  <a:srgbClr val="2f2b20"/>
                </a:solidFill>
                <a:uFill>
                  <a:solidFill>
                    <a:srgbClr val="ffffff"/>
                  </a:solidFill>
                </a:uFill>
                <a:latin typeface="Calibri"/>
              </a:rPr>
              <a:t>Plus de 50 ans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Entre 40 et 50 ans</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Entre 30 et 40 ans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Entre 18 et 30 ans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Titulaires</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Contractuel(le)s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Apprentis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Stagiaires</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Autre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 administration centrale</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 DRAC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 service à comp. nationale</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En établissement public</a:t>
            </a:r>
            <a:endParaRPr lang="fr-FR" sz="1800" spc="-1" strike="noStrike">
              <a:solidFill>
                <a:srgbClr val="000000"/>
              </a:solidFill>
              <a:uFill>
                <a:solidFill>
                  <a:srgbClr val="ffffff"/>
                </a:solidFill>
              </a:uFill>
              <a:latin typeface="Arial"/>
            </a:endParaRPr>
          </a:p>
        </p:txBody>
      </p:sp>
      <p:sp>
        <p:nvSpPr>
          <p:cNvPr id="157" name="CustomShape 7"/>
          <p:cNvSpPr/>
          <p:nvPr/>
        </p:nvSpPr>
        <p:spPr>
          <a:xfrm>
            <a:off x="1316160" y="2021400"/>
            <a:ext cx="12340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Population </a:t>
            </a:r>
            <a:endParaRPr lang="fr-FR" sz="1800" spc="-1" strike="noStrike">
              <a:solidFill>
                <a:srgbClr val="000000"/>
              </a:solidFill>
              <a:uFill>
                <a:solidFill>
                  <a:srgbClr val="ffffff"/>
                </a:solidFill>
              </a:uFill>
              <a:latin typeface="Arial"/>
            </a:endParaRPr>
          </a:p>
        </p:txBody>
      </p:sp>
      <p:sp>
        <p:nvSpPr>
          <p:cNvPr id="158" name="CustomShape 8"/>
          <p:cNvSpPr/>
          <p:nvPr/>
        </p:nvSpPr>
        <p:spPr>
          <a:xfrm>
            <a:off x="3855240" y="2020320"/>
            <a:ext cx="96732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Femmes</a:t>
            </a:r>
            <a:endParaRPr lang="fr-FR" sz="1800" spc="-1" strike="noStrike">
              <a:solidFill>
                <a:srgbClr val="000000"/>
              </a:solidFill>
              <a:uFill>
                <a:solidFill>
                  <a:srgbClr val="ffffff"/>
                </a:solidFill>
              </a:uFill>
              <a:latin typeface="Arial"/>
            </a:endParaRPr>
          </a:p>
        </p:txBody>
      </p:sp>
      <p:sp>
        <p:nvSpPr>
          <p:cNvPr id="159" name="CustomShape 9"/>
          <p:cNvSpPr/>
          <p:nvPr/>
        </p:nvSpPr>
        <p:spPr>
          <a:xfrm>
            <a:off x="6027840" y="2021400"/>
            <a:ext cx="10130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Hommes</a:t>
            </a:r>
            <a:endParaRPr lang="fr-FR" sz="1800" spc="-1" strike="noStrike">
              <a:solidFill>
                <a:srgbClr val="000000"/>
              </a:solidFill>
              <a:uFill>
                <a:solidFill>
                  <a:srgbClr val="ffffff"/>
                </a:solidFill>
              </a:uFill>
              <a:latin typeface="Arial"/>
            </a:endParaRPr>
          </a:p>
        </p:txBody>
      </p:sp>
      <p:sp>
        <p:nvSpPr>
          <p:cNvPr id="160" name="CustomShape 10"/>
          <p:cNvSpPr/>
          <p:nvPr/>
        </p:nvSpPr>
        <p:spPr>
          <a:xfrm>
            <a:off x="6204960" y="2337120"/>
            <a:ext cx="1139400" cy="3837240"/>
          </a:xfrm>
          <a:prstGeom prst="rect">
            <a:avLst/>
          </a:prstGeom>
          <a:noFill/>
          <a:ln>
            <a:noFill/>
          </a:ln>
        </p:spPr>
        <p:style>
          <a:lnRef idx="0"/>
          <a:fillRef idx="0"/>
          <a:effectRef idx="0"/>
          <a:fontRef idx="minor"/>
        </p:style>
        <p:txBody>
          <a:bodyPr lIns="90000" rIns="90000" tIns="45000" bIns="45000"/>
          <a:p>
            <a:pPr>
              <a:lnSpc>
                <a:spcPct val="120000"/>
              </a:lnSpc>
            </a:pPr>
            <a:r>
              <a:rPr lang="fr-FR" sz="1600" spc="-1" strike="noStrike">
                <a:solidFill>
                  <a:srgbClr val="2f2b20"/>
                </a:solidFill>
                <a:uFill>
                  <a:solidFill>
                    <a:srgbClr val="ffffff"/>
                  </a:solidFill>
                </a:uFill>
                <a:latin typeface="Calibri"/>
              </a:rPr>
              <a:t>29.5%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29.3%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29%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22.5%</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30.5%</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26.3%</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50%</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25%</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22.6%</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23.2%</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31.7%</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37.9%</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28.2%</a:t>
            </a:r>
            <a:endParaRPr lang="fr-FR" sz="1800" spc="-1" strike="noStrike">
              <a:solidFill>
                <a:srgbClr val="000000"/>
              </a:solidFill>
              <a:uFill>
                <a:solidFill>
                  <a:srgbClr val="ffffff"/>
                </a:solidFill>
              </a:uFill>
              <a:latin typeface="Arial"/>
            </a:endParaRPr>
          </a:p>
        </p:txBody>
      </p:sp>
      <p:sp>
        <p:nvSpPr>
          <p:cNvPr id="161" name="Line 11"/>
          <p:cNvSpPr/>
          <p:nvPr/>
        </p:nvSpPr>
        <p:spPr>
          <a:xfrm>
            <a:off x="3255840" y="2406240"/>
            <a:ext cx="360" cy="3730320"/>
          </a:xfrm>
          <a:prstGeom prst="line">
            <a:avLst/>
          </a:prstGeom>
          <a:ln>
            <a:round/>
          </a:ln>
        </p:spPr>
        <p:style>
          <a:lnRef idx="2">
            <a:schemeClr val="accent1"/>
          </a:lnRef>
          <a:fillRef idx="0">
            <a:schemeClr val="accent1"/>
          </a:fillRef>
          <a:effectRef idx="1">
            <a:schemeClr val="accent1"/>
          </a:effectRef>
          <a:fontRef idx="minor"/>
        </p:style>
      </p:sp>
      <p:sp>
        <p:nvSpPr>
          <p:cNvPr id="162" name="Line 12"/>
          <p:cNvSpPr/>
          <p:nvPr/>
        </p:nvSpPr>
        <p:spPr>
          <a:xfrm>
            <a:off x="5408280" y="2406240"/>
            <a:ext cx="360" cy="3730320"/>
          </a:xfrm>
          <a:prstGeom prst="line">
            <a:avLst/>
          </a:prstGeom>
          <a:ln>
            <a:round/>
          </a:ln>
        </p:spPr>
        <p:style>
          <a:lnRef idx="2">
            <a:schemeClr val="accent1"/>
          </a:lnRef>
          <a:fillRef idx="0">
            <a:schemeClr val="accent1"/>
          </a:fillRef>
          <a:effectRef idx="1">
            <a:schemeClr val="accent1"/>
          </a:effectRef>
          <a:fontRef idx="minor"/>
        </p:style>
      </p:sp>
      <p:sp>
        <p:nvSpPr>
          <p:cNvPr id="163" name="CustomShape 13"/>
          <p:cNvSpPr/>
          <p:nvPr/>
        </p:nvSpPr>
        <p:spPr>
          <a:xfrm>
            <a:off x="4003560" y="2337120"/>
            <a:ext cx="951840" cy="3837240"/>
          </a:xfrm>
          <a:prstGeom prst="rect">
            <a:avLst/>
          </a:prstGeom>
          <a:noFill/>
          <a:ln>
            <a:noFill/>
          </a:ln>
        </p:spPr>
        <p:style>
          <a:lnRef idx="0"/>
          <a:fillRef idx="0"/>
          <a:effectRef idx="0"/>
          <a:fontRef idx="minor"/>
        </p:style>
        <p:txBody>
          <a:bodyPr lIns="90000" rIns="90000" tIns="45000" bIns="45000"/>
          <a:p>
            <a:pPr>
              <a:lnSpc>
                <a:spcPct val="120000"/>
              </a:lnSpc>
            </a:pPr>
            <a:r>
              <a:rPr lang="fr-FR" sz="1600" spc="-1" strike="noStrike">
                <a:solidFill>
                  <a:srgbClr val="2f2b20"/>
                </a:solidFill>
                <a:uFill>
                  <a:solidFill>
                    <a:srgbClr val="ffffff"/>
                  </a:solidFill>
                </a:uFill>
                <a:latin typeface="Calibri"/>
              </a:rPr>
              <a:t>70.5%</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70.7%</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71%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77.5%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69.5%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73.7%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50%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75%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77.4%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76.8%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68.3%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62.1% </a:t>
            </a:r>
            <a:endParaRPr lang="fr-FR" sz="1800" spc="-1" strike="noStrike">
              <a:solidFill>
                <a:srgbClr val="000000"/>
              </a:solidFill>
              <a:uFill>
                <a:solidFill>
                  <a:srgbClr val="ffffff"/>
                </a:solidFill>
              </a:uFill>
              <a:latin typeface="Arial"/>
            </a:endParaRPr>
          </a:p>
          <a:p>
            <a:pPr>
              <a:lnSpc>
                <a:spcPct val="120000"/>
              </a:lnSpc>
            </a:pPr>
            <a:r>
              <a:rPr lang="fr-FR" sz="1600" spc="-1" strike="noStrike">
                <a:solidFill>
                  <a:srgbClr val="2f2b20"/>
                </a:solidFill>
                <a:uFill>
                  <a:solidFill>
                    <a:srgbClr val="ffffff"/>
                  </a:solidFill>
                </a:uFill>
                <a:latin typeface="Calibri"/>
              </a:rPr>
              <a:t>71.8%</a:t>
            </a:r>
            <a:endParaRPr lang="fr-FR" sz="1800" spc="-1" strike="noStrike">
              <a:solidFill>
                <a:srgbClr val="000000"/>
              </a:solidFill>
              <a:uFill>
                <a:solidFill>
                  <a:srgbClr val="ffffff"/>
                </a:solidFill>
              </a:uFill>
              <a:latin typeface="Arial"/>
            </a:endParaRPr>
          </a:p>
        </p:txBody>
      </p:sp>
      <p:sp>
        <p:nvSpPr>
          <p:cNvPr id="164" name="Line 14"/>
          <p:cNvSpPr/>
          <p:nvPr/>
        </p:nvSpPr>
        <p:spPr>
          <a:xfrm flipH="1">
            <a:off x="781200" y="3574440"/>
            <a:ext cx="6531480" cy="360"/>
          </a:xfrm>
          <a:prstGeom prst="line">
            <a:avLst/>
          </a:prstGeom>
          <a:ln>
            <a:solidFill>
              <a:schemeClr val="accent1">
                <a:lumMod val="60000"/>
                <a:lumOff val="40000"/>
              </a:schemeClr>
            </a:solidFill>
            <a:round/>
          </a:ln>
        </p:spPr>
        <p:style>
          <a:lnRef idx="2">
            <a:schemeClr val="accent1"/>
          </a:lnRef>
          <a:fillRef idx="0">
            <a:schemeClr val="accent1"/>
          </a:fillRef>
          <a:effectRef idx="1">
            <a:schemeClr val="accent1"/>
          </a:effectRef>
          <a:fontRef idx="minor"/>
        </p:style>
      </p:sp>
      <p:sp>
        <p:nvSpPr>
          <p:cNvPr id="165" name="Line 15"/>
          <p:cNvSpPr/>
          <p:nvPr/>
        </p:nvSpPr>
        <p:spPr>
          <a:xfrm flipH="1">
            <a:off x="781200" y="5044320"/>
            <a:ext cx="6531480" cy="360"/>
          </a:xfrm>
          <a:prstGeom prst="line">
            <a:avLst/>
          </a:prstGeom>
          <a:ln>
            <a:solidFill>
              <a:schemeClr val="accent1">
                <a:lumMod val="60000"/>
                <a:lumOff val="40000"/>
              </a:schemeClr>
            </a:solidFill>
            <a:round/>
          </a:ln>
        </p:spPr>
        <p:style>
          <a:lnRef idx="2">
            <a:schemeClr val="accent1"/>
          </a:lnRef>
          <a:fillRef idx="0">
            <a:schemeClr val="accent1"/>
          </a:fillRef>
          <a:effectRef idx="1">
            <a:schemeClr val="accent1"/>
          </a:effectRef>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1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7DE1ECD-BFFF-4E8C-B4EB-BBF22BD0673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11"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712"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13" name="CustomShape 5"/>
          <p:cNvSpPr/>
          <p:nvPr/>
        </p:nvSpPr>
        <p:spPr>
          <a:xfrm>
            <a:off x="540360" y="1482840"/>
            <a:ext cx="34408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l’âge</a:t>
            </a:r>
            <a:endParaRPr lang="fr-FR" sz="1800" spc="-1" strike="noStrike">
              <a:solidFill>
                <a:srgbClr val="000000"/>
              </a:solidFill>
              <a:uFill>
                <a:solidFill>
                  <a:srgbClr val="ffffff"/>
                </a:solidFill>
              </a:uFill>
              <a:latin typeface="Arial"/>
            </a:endParaRPr>
          </a:p>
        </p:txBody>
      </p:sp>
      <p:pic>
        <p:nvPicPr>
          <p:cNvPr id="714" name="Image 1" descr=""/>
          <p:cNvPicPr/>
          <p:nvPr/>
        </p:nvPicPr>
        <p:blipFill>
          <a:blip r:embed="rId1"/>
          <a:stretch/>
        </p:blipFill>
        <p:spPr>
          <a:xfrm>
            <a:off x="457200" y="1852200"/>
            <a:ext cx="7543440" cy="5005440"/>
          </a:xfrm>
          <a:prstGeom prst="rect">
            <a:avLst/>
          </a:prstGeom>
          <a:ln>
            <a:noFill/>
          </a:ln>
        </p:spPr>
      </p:pic>
      <p:sp>
        <p:nvSpPr>
          <p:cNvPr id="715" name="CustomShape 6"/>
          <p:cNvSpPr/>
          <p:nvPr/>
        </p:nvSpPr>
        <p:spPr>
          <a:xfrm>
            <a:off x="2585880" y="2630520"/>
            <a:ext cx="2065320" cy="136908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Chez les femmes de plus de 50 ans, la première cause de discrimination reste toujours le sexe. L’âge vient en 2</a:t>
            </a:r>
            <a:r>
              <a:rPr lang="fr-FR" sz="1400" spc="-1" strike="noStrike" baseline="30000">
                <a:solidFill>
                  <a:srgbClr val="2f2b20"/>
                </a:solidFill>
                <a:uFill>
                  <a:solidFill>
                    <a:srgbClr val="ffffff"/>
                  </a:solidFill>
                </a:uFill>
                <a:latin typeface="Calibri"/>
              </a:rPr>
              <a:t>ème</a:t>
            </a:r>
            <a:r>
              <a:rPr lang="fr-FR" sz="1400" spc="-1" strike="noStrike">
                <a:solidFill>
                  <a:srgbClr val="2f2b20"/>
                </a:solidFill>
                <a:uFill>
                  <a:solidFill>
                    <a:srgbClr val="ffffff"/>
                  </a:solidFill>
                </a:uFill>
                <a:latin typeface="Calibri"/>
              </a:rPr>
              <a:t> position.</a:t>
            </a:r>
            <a:endParaRPr lang="fr-FR" sz="1800" spc="-1" strike="noStrike">
              <a:solidFill>
                <a:srgbClr val="000000"/>
              </a:solidFill>
              <a:uFill>
                <a:solidFill>
                  <a:srgbClr val="ffffff"/>
                </a:solidFill>
              </a:uFill>
              <a:latin typeface="Arial"/>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16" name="Image 5" descr=""/>
          <p:cNvPicPr/>
          <p:nvPr/>
        </p:nvPicPr>
        <p:blipFill>
          <a:blip r:embed="rId1"/>
          <a:stretch/>
        </p:blipFill>
        <p:spPr>
          <a:xfrm>
            <a:off x="321480" y="1852200"/>
            <a:ext cx="7679160" cy="5005440"/>
          </a:xfrm>
          <a:prstGeom prst="rect">
            <a:avLst/>
          </a:prstGeom>
          <a:ln>
            <a:noFill/>
          </a:ln>
        </p:spPr>
      </p:pic>
      <p:sp>
        <p:nvSpPr>
          <p:cNvPr id="717"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18"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A7E1F61-EB2B-4598-95F1-1AB116C7224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19"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720"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21" name="CustomShape 5"/>
          <p:cNvSpPr/>
          <p:nvPr/>
        </p:nvSpPr>
        <p:spPr>
          <a:xfrm>
            <a:off x="540360" y="1482840"/>
            <a:ext cx="34408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l’âge</a:t>
            </a:r>
            <a:endParaRPr lang="fr-FR" sz="1800" spc="-1" strike="noStrike">
              <a:solidFill>
                <a:srgbClr val="000000"/>
              </a:solidFill>
              <a:uFill>
                <a:solidFill>
                  <a:srgbClr val="ffffff"/>
                </a:solidFill>
              </a:uFill>
              <a:latin typeface="Arial"/>
            </a:endParaRPr>
          </a:p>
        </p:txBody>
      </p:sp>
      <p:sp>
        <p:nvSpPr>
          <p:cNvPr id="722" name="CustomShape 6"/>
          <p:cNvSpPr/>
          <p:nvPr/>
        </p:nvSpPr>
        <p:spPr>
          <a:xfrm>
            <a:off x="2983680" y="2294280"/>
            <a:ext cx="1713240" cy="200844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pc="-1" strike="noStrike">
                <a:solidFill>
                  <a:srgbClr val="2f2b20"/>
                </a:solidFill>
                <a:uFill>
                  <a:solidFill>
                    <a:srgbClr val="ffffff"/>
                  </a:solidFill>
                </a:uFill>
                <a:latin typeface="Calibri"/>
              </a:rPr>
              <a:t>• </a:t>
            </a:r>
            <a:r>
              <a:rPr lang="fr-FR" sz="1400" spc="-1" strike="noStrike">
                <a:solidFill>
                  <a:srgbClr val="2f2b20"/>
                </a:solidFill>
                <a:uFill>
                  <a:solidFill>
                    <a:srgbClr val="ffffff"/>
                  </a:solidFill>
                </a:uFill>
                <a:latin typeface="Calibri"/>
              </a:rPr>
              <a:t>Chez les hommes de plus de 50 ans, l’âge ne vient qu’en 3</a:t>
            </a:r>
            <a:r>
              <a:rPr lang="fr-FR" sz="1400" spc="-1" strike="noStrike" baseline="30000">
                <a:solidFill>
                  <a:srgbClr val="2f2b20"/>
                </a:solidFill>
                <a:uFill>
                  <a:solidFill>
                    <a:srgbClr val="ffffff"/>
                  </a:solidFill>
                </a:uFill>
                <a:latin typeface="Calibri"/>
              </a:rPr>
              <a:t>ème</a:t>
            </a:r>
            <a:r>
              <a:rPr lang="fr-FR" sz="1400" spc="-1" strike="noStrike">
                <a:solidFill>
                  <a:srgbClr val="2f2b20"/>
                </a:solidFill>
                <a:uFill>
                  <a:solidFill>
                    <a:srgbClr val="ffffff"/>
                  </a:solidFill>
                </a:uFill>
                <a:latin typeface="Calibri"/>
              </a:rPr>
              <a:t> position dans les causes de discrimination. Les premiers critères sont l’origine puis les activités syndicales.</a:t>
            </a:r>
            <a:endParaRPr lang="fr-FR" sz="1800" spc="-1" strike="noStrike">
              <a:solidFill>
                <a:srgbClr val="000000"/>
              </a:solidFill>
              <a:uFill>
                <a:solidFill>
                  <a:srgbClr val="ffffff"/>
                </a:solidFill>
              </a:uFill>
              <a:latin typeface="Arial"/>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2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A0469FF-C621-4B91-AF0F-F2B925FBBD2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25"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726"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27" name="CustomShape 5"/>
          <p:cNvSpPr/>
          <p:nvPr/>
        </p:nvSpPr>
        <p:spPr>
          <a:xfrm>
            <a:off x="537480" y="1482840"/>
            <a:ext cx="40780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structure</a:t>
            </a:r>
            <a:endParaRPr lang="fr-FR" sz="1800" spc="-1" strike="noStrike">
              <a:solidFill>
                <a:srgbClr val="000000"/>
              </a:solidFill>
              <a:uFill>
                <a:solidFill>
                  <a:srgbClr val="ffffff"/>
                </a:solidFill>
              </a:uFill>
              <a:latin typeface="Arial"/>
            </a:endParaRPr>
          </a:p>
        </p:txBody>
      </p:sp>
      <p:sp>
        <p:nvSpPr>
          <p:cNvPr id="728" name="CustomShape 6"/>
          <p:cNvSpPr/>
          <p:nvPr/>
        </p:nvSpPr>
        <p:spPr>
          <a:xfrm>
            <a:off x="603360" y="2876400"/>
            <a:ext cx="8866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femmes :</a:t>
            </a:r>
            <a:endParaRPr lang="fr-FR" sz="1800" spc="-1" strike="noStrike">
              <a:solidFill>
                <a:srgbClr val="000000"/>
              </a:solidFill>
              <a:uFill>
                <a:solidFill>
                  <a:srgbClr val="ffffff"/>
                </a:solidFill>
              </a:uFill>
              <a:latin typeface="Arial"/>
            </a:endParaRPr>
          </a:p>
        </p:txBody>
      </p:sp>
      <p:sp>
        <p:nvSpPr>
          <p:cNvPr id="729" name="CustomShape 7"/>
          <p:cNvSpPr/>
          <p:nvPr/>
        </p:nvSpPr>
        <p:spPr>
          <a:xfrm>
            <a:off x="597960" y="4892040"/>
            <a:ext cx="8974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hommes :</a:t>
            </a:r>
            <a:endParaRPr lang="fr-FR" sz="1800" spc="-1" strike="noStrike">
              <a:solidFill>
                <a:srgbClr val="000000"/>
              </a:solidFill>
              <a:uFill>
                <a:solidFill>
                  <a:srgbClr val="ffffff"/>
                </a:solidFill>
              </a:uFill>
              <a:latin typeface="Arial"/>
            </a:endParaRPr>
          </a:p>
        </p:txBody>
      </p:sp>
      <p:pic>
        <p:nvPicPr>
          <p:cNvPr id="730" name="Image 1" descr=""/>
          <p:cNvPicPr/>
          <p:nvPr/>
        </p:nvPicPr>
        <p:blipFill>
          <a:blip r:embed="rId1"/>
          <a:stretch/>
        </p:blipFill>
        <p:spPr>
          <a:xfrm>
            <a:off x="1790280" y="1867680"/>
            <a:ext cx="1912320" cy="2204640"/>
          </a:xfrm>
          <a:prstGeom prst="rect">
            <a:avLst/>
          </a:prstGeom>
          <a:ln>
            <a:noFill/>
          </a:ln>
        </p:spPr>
      </p:pic>
      <p:pic>
        <p:nvPicPr>
          <p:cNvPr id="731" name="Image 2" descr=""/>
          <p:cNvPicPr/>
          <p:nvPr/>
        </p:nvPicPr>
        <p:blipFill>
          <a:blip r:embed="rId2"/>
          <a:stretch/>
        </p:blipFill>
        <p:spPr>
          <a:xfrm>
            <a:off x="4085280" y="1836720"/>
            <a:ext cx="1912320" cy="2205000"/>
          </a:xfrm>
          <a:prstGeom prst="rect">
            <a:avLst/>
          </a:prstGeom>
          <a:ln>
            <a:noFill/>
          </a:ln>
        </p:spPr>
      </p:pic>
      <p:pic>
        <p:nvPicPr>
          <p:cNvPr id="732" name="Image 5" descr=""/>
          <p:cNvPicPr/>
          <p:nvPr/>
        </p:nvPicPr>
        <p:blipFill>
          <a:blip r:embed="rId3"/>
          <a:stretch/>
        </p:blipFill>
        <p:spPr>
          <a:xfrm>
            <a:off x="6271560" y="1867320"/>
            <a:ext cx="1912320" cy="2220120"/>
          </a:xfrm>
          <a:prstGeom prst="rect">
            <a:avLst/>
          </a:prstGeom>
          <a:ln>
            <a:noFill/>
          </a:ln>
        </p:spPr>
      </p:pic>
      <p:pic>
        <p:nvPicPr>
          <p:cNvPr id="733" name="Image 7" descr=""/>
          <p:cNvPicPr/>
          <p:nvPr/>
        </p:nvPicPr>
        <p:blipFill>
          <a:blip r:embed="rId4"/>
          <a:stretch/>
        </p:blipFill>
        <p:spPr>
          <a:xfrm>
            <a:off x="1820880" y="4103280"/>
            <a:ext cx="1912320" cy="2217960"/>
          </a:xfrm>
          <a:prstGeom prst="rect">
            <a:avLst/>
          </a:prstGeom>
          <a:ln>
            <a:noFill/>
          </a:ln>
        </p:spPr>
      </p:pic>
      <p:pic>
        <p:nvPicPr>
          <p:cNvPr id="734" name="Image 8" descr=""/>
          <p:cNvPicPr/>
          <p:nvPr/>
        </p:nvPicPr>
        <p:blipFill>
          <a:blip r:embed="rId5"/>
          <a:stretch/>
        </p:blipFill>
        <p:spPr>
          <a:xfrm>
            <a:off x="4071240" y="4149000"/>
            <a:ext cx="1799640" cy="2231640"/>
          </a:xfrm>
          <a:prstGeom prst="rect">
            <a:avLst/>
          </a:prstGeom>
          <a:ln>
            <a:noFill/>
          </a:ln>
        </p:spPr>
      </p:pic>
      <p:pic>
        <p:nvPicPr>
          <p:cNvPr id="735" name="Image 9" descr=""/>
          <p:cNvPicPr/>
          <p:nvPr/>
        </p:nvPicPr>
        <p:blipFill>
          <a:blip r:embed="rId6"/>
          <a:stretch/>
        </p:blipFill>
        <p:spPr>
          <a:xfrm>
            <a:off x="6195240" y="4149000"/>
            <a:ext cx="1912320" cy="2231640"/>
          </a:xfrm>
          <a:prstGeom prst="rect">
            <a:avLst/>
          </a:prstGeom>
          <a:ln>
            <a:noFill/>
          </a:ln>
        </p:spPr>
      </p:pic>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6"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37"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F9CD07E5-F788-4B39-BEE0-12503096A035}"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38"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739"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40" name="CustomShape 5"/>
          <p:cNvSpPr/>
          <p:nvPr/>
        </p:nvSpPr>
        <p:spPr>
          <a:xfrm>
            <a:off x="543960" y="1482840"/>
            <a:ext cx="46587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le type de contrat</a:t>
            </a:r>
            <a:endParaRPr lang="fr-FR" sz="1800" spc="-1" strike="noStrike">
              <a:solidFill>
                <a:srgbClr val="000000"/>
              </a:solidFill>
              <a:uFill>
                <a:solidFill>
                  <a:srgbClr val="ffffff"/>
                </a:solidFill>
              </a:uFill>
              <a:latin typeface="Arial"/>
            </a:endParaRPr>
          </a:p>
        </p:txBody>
      </p:sp>
      <p:sp>
        <p:nvSpPr>
          <p:cNvPr id="741" name="CustomShape 6"/>
          <p:cNvSpPr/>
          <p:nvPr/>
        </p:nvSpPr>
        <p:spPr>
          <a:xfrm>
            <a:off x="603360" y="2876400"/>
            <a:ext cx="8866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femmes :</a:t>
            </a:r>
            <a:endParaRPr lang="fr-FR" sz="1800" spc="-1" strike="noStrike">
              <a:solidFill>
                <a:srgbClr val="000000"/>
              </a:solidFill>
              <a:uFill>
                <a:solidFill>
                  <a:srgbClr val="ffffff"/>
                </a:solidFill>
              </a:uFill>
              <a:latin typeface="Arial"/>
            </a:endParaRPr>
          </a:p>
        </p:txBody>
      </p:sp>
      <p:sp>
        <p:nvSpPr>
          <p:cNvPr id="742" name="CustomShape 7"/>
          <p:cNvSpPr/>
          <p:nvPr/>
        </p:nvSpPr>
        <p:spPr>
          <a:xfrm>
            <a:off x="597960" y="4892040"/>
            <a:ext cx="897480" cy="516600"/>
          </a:xfrm>
          <a:prstGeom prst="rect">
            <a:avLst/>
          </a:prstGeom>
          <a:noFill/>
          <a:ln>
            <a:noFill/>
          </a:ln>
        </p:spPr>
        <p:style>
          <a:lnRef idx="0"/>
          <a:fillRef idx="0"/>
          <a:effectRef idx="0"/>
          <a:fontRef idx="minor"/>
        </p:style>
        <p:txBody>
          <a:bodyPr wrap="none" lIns="90000" rIns="90000" tIns="45000" bIns="45000"/>
          <a:p>
            <a:pPr>
              <a:lnSpc>
                <a:spcPct val="100000"/>
              </a:lnSpc>
            </a:pPr>
            <a:r>
              <a:rPr lang="fr-FR" sz="1400" spc="-1" strike="noStrike" u="sng">
                <a:solidFill>
                  <a:srgbClr val="2f2b20"/>
                </a:solidFill>
                <a:uFill>
                  <a:solidFill>
                    <a:srgbClr val="ffffff"/>
                  </a:solidFill>
                </a:uFill>
                <a:latin typeface="Calibri"/>
              </a:rPr>
              <a:t>• </a:t>
            </a:r>
            <a:r>
              <a:rPr lang="fr-FR" sz="1400" spc="-1" strike="noStrike" u="sng">
                <a:solidFill>
                  <a:srgbClr val="2f2b20"/>
                </a:solidFill>
                <a:uFill>
                  <a:solidFill>
                    <a:srgbClr val="ffffff"/>
                  </a:solidFill>
                </a:uFill>
                <a:latin typeface="Calibri"/>
              </a:rPr>
              <a:t>Pour les</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2f2b20"/>
                </a:solidFill>
                <a:uFill>
                  <a:solidFill>
                    <a:srgbClr val="ffffff"/>
                  </a:solidFill>
                </a:uFill>
                <a:latin typeface="Calibri"/>
              </a:rPr>
              <a:t>hommes :</a:t>
            </a:r>
            <a:endParaRPr lang="fr-FR" sz="1800" spc="-1" strike="noStrike">
              <a:solidFill>
                <a:srgbClr val="000000"/>
              </a:solidFill>
              <a:uFill>
                <a:solidFill>
                  <a:srgbClr val="ffffff"/>
                </a:solidFill>
              </a:uFill>
              <a:latin typeface="Arial"/>
            </a:endParaRPr>
          </a:p>
        </p:txBody>
      </p:sp>
      <p:pic>
        <p:nvPicPr>
          <p:cNvPr id="743" name="Image 10" descr=""/>
          <p:cNvPicPr/>
          <p:nvPr/>
        </p:nvPicPr>
        <p:blipFill>
          <a:blip r:embed="rId1"/>
          <a:stretch/>
        </p:blipFill>
        <p:spPr>
          <a:xfrm>
            <a:off x="1820880" y="1876680"/>
            <a:ext cx="1912320" cy="2220120"/>
          </a:xfrm>
          <a:prstGeom prst="rect">
            <a:avLst/>
          </a:prstGeom>
          <a:ln>
            <a:noFill/>
          </a:ln>
        </p:spPr>
      </p:pic>
      <p:pic>
        <p:nvPicPr>
          <p:cNvPr id="744" name="Image 13" descr=""/>
          <p:cNvPicPr/>
          <p:nvPr/>
        </p:nvPicPr>
        <p:blipFill>
          <a:blip r:embed="rId2"/>
          <a:stretch/>
        </p:blipFill>
        <p:spPr>
          <a:xfrm>
            <a:off x="4024080" y="1882800"/>
            <a:ext cx="1912320" cy="2229480"/>
          </a:xfrm>
          <a:prstGeom prst="rect">
            <a:avLst/>
          </a:prstGeom>
          <a:ln>
            <a:noFill/>
          </a:ln>
        </p:spPr>
      </p:pic>
      <p:pic>
        <p:nvPicPr>
          <p:cNvPr id="745" name="Image 16" descr=""/>
          <p:cNvPicPr/>
          <p:nvPr/>
        </p:nvPicPr>
        <p:blipFill>
          <a:blip r:embed="rId3"/>
          <a:stretch/>
        </p:blipFill>
        <p:spPr>
          <a:xfrm>
            <a:off x="6225840" y="1902960"/>
            <a:ext cx="1806480" cy="2209320"/>
          </a:xfrm>
          <a:prstGeom prst="rect">
            <a:avLst/>
          </a:prstGeom>
          <a:ln>
            <a:noFill/>
          </a:ln>
        </p:spPr>
      </p:pic>
      <p:pic>
        <p:nvPicPr>
          <p:cNvPr id="746" name="Image 17" descr=""/>
          <p:cNvPicPr/>
          <p:nvPr/>
        </p:nvPicPr>
        <p:blipFill>
          <a:blip r:embed="rId4"/>
          <a:stretch/>
        </p:blipFill>
        <p:spPr>
          <a:xfrm>
            <a:off x="1836000" y="4111560"/>
            <a:ext cx="1930680" cy="2206080"/>
          </a:xfrm>
          <a:prstGeom prst="rect">
            <a:avLst/>
          </a:prstGeom>
          <a:ln>
            <a:noFill/>
          </a:ln>
        </p:spPr>
      </p:pic>
      <p:pic>
        <p:nvPicPr>
          <p:cNvPr id="747" name="Image 18" descr=""/>
          <p:cNvPicPr/>
          <p:nvPr/>
        </p:nvPicPr>
        <p:blipFill>
          <a:blip r:embed="rId5"/>
          <a:stretch/>
        </p:blipFill>
        <p:spPr>
          <a:xfrm>
            <a:off x="4024080" y="4112280"/>
            <a:ext cx="1912320" cy="2204640"/>
          </a:xfrm>
          <a:prstGeom prst="rect">
            <a:avLst/>
          </a:prstGeom>
          <a:ln>
            <a:noFill/>
          </a:ln>
        </p:spPr>
      </p:pic>
      <p:pic>
        <p:nvPicPr>
          <p:cNvPr id="748" name="Image 19" descr=""/>
          <p:cNvPicPr/>
          <p:nvPr/>
        </p:nvPicPr>
        <p:blipFill>
          <a:blip r:embed="rId6"/>
          <a:stretch/>
        </p:blipFill>
        <p:spPr>
          <a:xfrm>
            <a:off x="6158520" y="4112640"/>
            <a:ext cx="1919880" cy="2220120"/>
          </a:xfrm>
          <a:prstGeom prst="rect">
            <a:avLst/>
          </a:prstGeom>
          <a:ln>
            <a:noFill/>
          </a:ln>
        </p:spPr>
      </p:pic>
    </p:spTree>
  </p:cSld>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5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AC8D155E-62AD-413A-B7CA-CA8AE322C65D}"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51" name="CustomShape 3"/>
          <p:cNvSpPr/>
          <p:nvPr/>
        </p:nvSpPr>
        <p:spPr>
          <a:xfrm>
            <a:off x="457200" y="90252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a:t>
            </a:r>
            <a:endParaRPr lang="fr-FR" sz="4600" spc="-1" strike="noStrike">
              <a:solidFill>
                <a:srgbClr val="000000"/>
              </a:solidFill>
              <a:uFill>
                <a:solidFill>
                  <a:srgbClr val="ffffff"/>
                </a:solidFill>
              </a:uFill>
              <a:latin typeface="Arial"/>
            </a:endParaRPr>
          </a:p>
        </p:txBody>
      </p:sp>
      <p:sp>
        <p:nvSpPr>
          <p:cNvPr id="752" name="CustomShape 4"/>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53" name="CustomShape 5"/>
          <p:cNvSpPr/>
          <p:nvPr/>
        </p:nvSpPr>
        <p:spPr>
          <a:xfrm>
            <a:off x="485640" y="1517400"/>
            <a:ext cx="449388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Bilan sur les résultats obtenus précédemment:</a:t>
            </a:r>
            <a:endParaRPr lang="fr-FR" sz="1800" spc="-1" strike="noStrike">
              <a:solidFill>
                <a:srgbClr val="000000"/>
              </a:solidFill>
              <a:uFill>
                <a:solidFill>
                  <a:srgbClr val="ffffff"/>
                </a:solidFill>
              </a:uFill>
              <a:latin typeface="Arial"/>
            </a:endParaRPr>
          </a:p>
        </p:txBody>
      </p:sp>
      <p:sp>
        <p:nvSpPr>
          <p:cNvPr id="754" name="CustomShape 6"/>
          <p:cNvSpPr/>
          <p:nvPr/>
        </p:nvSpPr>
        <p:spPr>
          <a:xfrm>
            <a:off x="457200" y="1912320"/>
            <a:ext cx="7495560" cy="447948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800" spc="-1" strike="noStrike" u="sng">
                <a:solidFill>
                  <a:srgbClr val="2f2b20"/>
                </a:solidFill>
                <a:uFill>
                  <a:solidFill>
                    <a:srgbClr val="ffffff"/>
                  </a:solidFill>
                </a:uFill>
                <a:latin typeface="Calibri"/>
              </a:rPr>
              <a:t>• </a:t>
            </a:r>
            <a:r>
              <a:rPr b="1" lang="fr-FR" sz="1800" spc="-1" strike="noStrike" u="sng">
                <a:solidFill>
                  <a:srgbClr val="2f2b20"/>
                </a:solidFill>
                <a:uFill>
                  <a:solidFill>
                    <a:srgbClr val="ffffff"/>
                  </a:solidFill>
                </a:uFill>
                <a:latin typeface="Calibri"/>
              </a:rPr>
              <a:t>Pour l’âge :</a:t>
            </a:r>
            <a:r>
              <a:rPr b="1"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nous observons effectivement que l’âge est une cause de discrimination, indifféremment du sexe : plus la catégorie de population est jeune, moins elle est soumise à des discriminations. Cependant dans les réponses des agents de plus de 50 ans, l’âge n’apparaît qu’en 2</a:t>
            </a:r>
            <a:r>
              <a:rPr lang="fr-FR" sz="1800" spc="-1" strike="noStrike" baseline="30000">
                <a:solidFill>
                  <a:srgbClr val="2f2b20"/>
                </a:solidFill>
                <a:uFill>
                  <a:solidFill>
                    <a:srgbClr val="ffffff"/>
                  </a:solidFill>
                </a:uFill>
                <a:latin typeface="Calibri"/>
              </a:rPr>
              <a:t>ème</a:t>
            </a:r>
            <a:r>
              <a:rPr lang="fr-FR" sz="1800" spc="-1" strike="noStrike">
                <a:solidFill>
                  <a:srgbClr val="2f2b20"/>
                </a:solidFill>
                <a:uFill>
                  <a:solidFill>
                    <a:srgbClr val="ffffff"/>
                  </a:solidFill>
                </a:uFill>
                <a:latin typeface="Calibri"/>
              </a:rPr>
              <a:t> ou 3</a:t>
            </a:r>
            <a:r>
              <a:rPr lang="fr-FR" sz="1800" spc="-1" strike="noStrike" baseline="30000">
                <a:solidFill>
                  <a:srgbClr val="2f2b20"/>
                </a:solidFill>
                <a:uFill>
                  <a:solidFill>
                    <a:srgbClr val="ffffff"/>
                  </a:solidFill>
                </a:uFill>
                <a:latin typeface="Calibri"/>
              </a:rPr>
              <a:t>ème</a:t>
            </a:r>
            <a:r>
              <a:rPr lang="fr-FR" sz="1800" spc="-1" strike="noStrike">
                <a:solidFill>
                  <a:srgbClr val="2f2b20"/>
                </a:solidFill>
                <a:uFill>
                  <a:solidFill>
                    <a:srgbClr val="ffffff"/>
                  </a:solidFill>
                </a:uFill>
                <a:latin typeface="Calibri"/>
              </a:rPr>
              <a:t> position dans les causes des discriminations.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b="1" lang="fr-FR" sz="1800" spc="-1" strike="noStrike" u="sng">
                <a:solidFill>
                  <a:srgbClr val="2f2b20"/>
                </a:solidFill>
                <a:uFill>
                  <a:solidFill>
                    <a:srgbClr val="ffffff"/>
                  </a:solidFill>
                </a:uFill>
                <a:latin typeface="Calibri"/>
              </a:rPr>
              <a:t>• </a:t>
            </a:r>
            <a:r>
              <a:rPr b="1" lang="fr-FR" sz="1800" spc="-1" strike="noStrike" u="sng">
                <a:solidFill>
                  <a:srgbClr val="2f2b20"/>
                </a:solidFill>
                <a:uFill>
                  <a:solidFill>
                    <a:srgbClr val="ffffff"/>
                  </a:solidFill>
                </a:uFill>
                <a:latin typeface="Calibri"/>
              </a:rPr>
              <a:t>Pour la structure :</a:t>
            </a:r>
            <a:r>
              <a:rPr b="1"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l’impact de l’appartenance à une structure particulière sur le vécu des discriminations est moins probant. S’il semble que les personnes en administration centrale sont moins exposées aux discriminations, il est plus difficile de conclure pour les autres établissements, car on note une forte influence du sexe.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b="1" lang="fr-FR" sz="1800" spc="-1" strike="noStrike" u="sng">
                <a:solidFill>
                  <a:srgbClr val="2f2b20"/>
                </a:solidFill>
                <a:uFill>
                  <a:solidFill>
                    <a:srgbClr val="ffffff"/>
                  </a:solidFill>
                </a:uFill>
                <a:latin typeface="Calibri"/>
              </a:rPr>
              <a:t>• </a:t>
            </a:r>
            <a:r>
              <a:rPr b="1" lang="fr-FR" sz="1800" spc="-1" strike="noStrike" u="sng">
                <a:solidFill>
                  <a:srgbClr val="2f2b20"/>
                </a:solidFill>
                <a:uFill>
                  <a:solidFill>
                    <a:srgbClr val="ffffff"/>
                  </a:solidFill>
                </a:uFill>
                <a:latin typeface="Calibri"/>
              </a:rPr>
              <a:t>Pour le type de contrat :</a:t>
            </a:r>
            <a:r>
              <a:rPr lang="fr-FR" sz="1800" spc="-1" strike="noStrike">
                <a:solidFill>
                  <a:srgbClr val="2f2b20"/>
                </a:solidFill>
                <a:uFill>
                  <a:solidFill>
                    <a:srgbClr val="ffffff"/>
                  </a:solidFill>
                </a:uFill>
                <a:latin typeface="Calibri"/>
              </a:rPr>
              <a:t> même remarque que pour le paragraphe précédent : difficulté à conclure. Les titulaires sont tout de même un peu plus épargnés que les autres en terme de discrimination, ce qui pourrait être le signe qu’une discrimination sur les types de poste existent.</a:t>
            </a:r>
            <a:endParaRPr lang="fr-FR" sz="1800" spc="-1" strike="noStrike">
              <a:solidFill>
                <a:srgbClr val="000000"/>
              </a:solidFill>
              <a:uFill>
                <a:solidFill>
                  <a:srgbClr val="ffffff"/>
                </a:solidFill>
              </a:uFill>
              <a:latin typeface="Arial"/>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5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06CC1FB-B62C-47BD-B830-CE6381C00E3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57"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58" name="CustomShape 4"/>
          <p:cNvSpPr/>
          <p:nvPr/>
        </p:nvSpPr>
        <p:spPr>
          <a:xfrm>
            <a:off x="457200" y="1162440"/>
            <a:ext cx="7495560" cy="255924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Nous avons vu dans notre précédente analyse que le sexe, l’âge ou encore la structure pouvait avoir une influence conséquente sur les résultats des différentes questions. Il serait à présent intéressant d’étudier si les catégories de population (catégorie A, B ou C) ont également un impact, car elles ont jusque là été ignorées dans l’analyse.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Nous nous intéressons donc aux croisements de ces catégories pour les résultats des questions générales sur l’égalité des chances et de la diversité au sein du ministère (notamment les questions 3.B et 3.C).</a:t>
            </a:r>
            <a:endParaRPr lang="fr-FR" sz="1800" spc="-1" strike="noStrike">
              <a:solidFill>
                <a:srgbClr val="000000"/>
              </a:solidFill>
              <a:uFill>
                <a:solidFill>
                  <a:srgbClr val="ffffff"/>
                </a:solidFill>
              </a:uFill>
              <a:latin typeface="Arial"/>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9" name="Image 12" descr=""/>
          <p:cNvPicPr/>
          <p:nvPr/>
        </p:nvPicPr>
        <p:blipFill>
          <a:blip r:embed="rId1"/>
          <a:stretch/>
        </p:blipFill>
        <p:spPr>
          <a:xfrm>
            <a:off x="5440320" y="4174920"/>
            <a:ext cx="2794320" cy="2267640"/>
          </a:xfrm>
          <a:prstGeom prst="rect">
            <a:avLst/>
          </a:prstGeom>
          <a:ln>
            <a:noFill/>
          </a:ln>
        </p:spPr>
      </p:pic>
      <p:pic>
        <p:nvPicPr>
          <p:cNvPr id="760" name="Image 9" descr=""/>
          <p:cNvPicPr/>
          <p:nvPr/>
        </p:nvPicPr>
        <p:blipFill>
          <a:blip r:embed="rId2"/>
          <a:stretch/>
        </p:blipFill>
        <p:spPr>
          <a:xfrm>
            <a:off x="2893320" y="4190760"/>
            <a:ext cx="2741400" cy="2269080"/>
          </a:xfrm>
          <a:prstGeom prst="rect">
            <a:avLst/>
          </a:prstGeom>
          <a:ln>
            <a:noFill/>
          </a:ln>
        </p:spPr>
      </p:pic>
      <p:pic>
        <p:nvPicPr>
          <p:cNvPr id="761" name="Image 8" descr=""/>
          <p:cNvPicPr/>
          <p:nvPr/>
        </p:nvPicPr>
        <p:blipFill>
          <a:blip r:embed="rId3"/>
          <a:stretch/>
        </p:blipFill>
        <p:spPr>
          <a:xfrm>
            <a:off x="5455440" y="1917000"/>
            <a:ext cx="2839680" cy="2267640"/>
          </a:xfrm>
          <a:prstGeom prst="rect">
            <a:avLst/>
          </a:prstGeom>
          <a:ln>
            <a:noFill/>
          </a:ln>
        </p:spPr>
      </p:pic>
      <p:pic>
        <p:nvPicPr>
          <p:cNvPr id="762" name="Image 7" descr=""/>
          <p:cNvPicPr/>
          <p:nvPr/>
        </p:nvPicPr>
        <p:blipFill>
          <a:blip r:embed="rId4"/>
          <a:stretch/>
        </p:blipFill>
        <p:spPr>
          <a:xfrm>
            <a:off x="2948400" y="1930680"/>
            <a:ext cx="2729880" cy="2304360"/>
          </a:xfrm>
          <a:prstGeom prst="rect">
            <a:avLst/>
          </a:prstGeom>
          <a:ln>
            <a:noFill/>
          </a:ln>
        </p:spPr>
      </p:pic>
      <p:sp>
        <p:nvSpPr>
          <p:cNvPr id="76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6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A7C470F5-789F-4FA6-8806-9C29192E9DB2}"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65"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66" name="CustomShape 4"/>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Q3.b) L’égalité de traitement est généralement garantie aux agents du ministère de la Culture et de la Communication ?</a:t>
            </a:r>
            <a:endParaRPr lang="fr-FR" sz="4600" spc="-1" strike="noStrike">
              <a:solidFill>
                <a:srgbClr val="000000"/>
              </a:solidFill>
              <a:uFill>
                <a:solidFill>
                  <a:srgbClr val="ffffff"/>
                </a:solidFill>
              </a:uFill>
              <a:latin typeface="Arial"/>
            </a:endParaRPr>
          </a:p>
        </p:txBody>
      </p:sp>
      <p:pic>
        <p:nvPicPr>
          <p:cNvPr id="767" name="Image 2" descr=""/>
          <p:cNvPicPr/>
          <p:nvPr/>
        </p:nvPicPr>
        <p:blipFill>
          <a:blip r:embed="rId5"/>
          <a:stretch/>
        </p:blipFill>
        <p:spPr>
          <a:xfrm>
            <a:off x="178200" y="1931040"/>
            <a:ext cx="2759400" cy="2268000"/>
          </a:xfrm>
          <a:prstGeom prst="rect">
            <a:avLst/>
          </a:prstGeom>
          <a:ln>
            <a:noFill/>
          </a:ln>
        </p:spPr>
      </p:pic>
      <p:pic>
        <p:nvPicPr>
          <p:cNvPr id="768" name="Image 6" descr=""/>
          <p:cNvPicPr/>
          <p:nvPr/>
        </p:nvPicPr>
        <p:blipFill>
          <a:blip r:embed="rId6"/>
          <a:stretch/>
        </p:blipFill>
        <p:spPr>
          <a:xfrm>
            <a:off x="245520" y="4156200"/>
            <a:ext cx="2928960" cy="2264400"/>
          </a:xfrm>
          <a:prstGeom prst="rect">
            <a:avLst/>
          </a:prstGeom>
          <a:ln>
            <a:noFill/>
          </a:ln>
        </p:spPr>
      </p:pic>
      <p:sp>
        <p:nvSpPr>
          <p:cNvPr id="769" name="CustomShape 5"/>
          <p:cNvSpPr/>
          <p:nvPr/>
        </p:nvSpPr>
        <p:spPr>
          <a:xfrm>
            <a:off x="515880" y="1543320"/>
            <a:ext cx="49388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catégorie + le sexe</a:t>
            </a:r>
            <a:endParaRPr lang="fr-FR" sz="1800" spc="-1" strike="noStrike">
              <a:solidFill>
                <a:srgbClr val="000000"/>
              </a:solidFill>
              <a:uFill>
                <a:solidFill>
                  <a:srgbClr val="ffffff"/>
                </a:solidFill>
              </a:uFill>
              <a:latin typeface="Arial"/>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70" name="Image 17" descr=""/>
          <p:cNvPicPr/>
          <p:nvPr/>
        </p:nvPicPr>
        <p:blipFill>
          <a:blip r:embed="rId1"/>
          <a:stretch/>
        </p:blipFill>
        <p:spPr>
          <a:xfrm>
            <a:off x="5494320" y="4194720"/>
            <a:ext cx="2932200" cy="2257200"/>
          </a:xfrm>
          <a:prstGeom prst="rect">
            <a:avLst/>
          </a:prstGeom>
          <a:ln>
            <a:noFill/>
          </a:ln>
        </p:spPr>
      </p:pic>
      <p:pic>
        <p:nvPicPr>
          <p:cNvPr id="771" name="Image 18" descr=""/>
          <p:cNvPicPr/>
          <p:nvPr/>
        </p:nvPicPr>
        <p:blipFill>
          <a:blip r:embed="rId2"/>
          <a:stretch/>
        </p:blipFill>
        <p:spPr>
          <a:xfrm>
            <a:off x="5500800" y="1970640"/>
            <a:ext cx="2890800" cy="2257560"/>
          </a:xfrm>
          <a:prstGeom prst="rect">
            <a:avLst/>
          </a:prstGeom>
          <a:ln>
            <a:noFill/>
          </a:ln>
        </p:spPr>
      </p:pic>
      <p:pic>
        <p:nvPicPr>
          <p:cNvPr id="772" name="Image 14" descr=""/>
          <p:cNvPicPr/>
          <p:nvPr/>
        </p:nvPicPr>
        <p:blipFill>
          <a:blip r:embed="rId3"/>
          <a:stretch/>
        </p:blipFill>
        <p:spPr>
          <a:xfrm>
            <a:off x="2865240" y="1955520"/>
            <a:ext cx="2712240" cy="2267640"/>
          </a:xfrm>
          <a:prstGeom prst="rect">
            <a:avLst/>
          </a:prstGeom>
          <a:ln>
            <a:noFill/>
          </a:ln>
        </p:spPr>
      </p:pic>
      <p:sp>
        <p:nvSpPr>
          <p:cNvPr id="77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7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C6F10008-D12B-4483-9381-84CC654B2836}"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75"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76" name="CustomShape 4"/>
          <p:cNvSpPr/>
          <p:nvPr/>
        </p:nvSpPr>
        <p:spPr>
          <a:xfrm>
            <a:off x="521280" y="1543320"/>
            <a:ext cx="59526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catégorie + le type de contrat</a:t>
            </a:r>
            <a:endParaRPr lang="fr-FR" sz="1800" spc="-1" strike="noStrike">
              <a:solidFill>
                <a:srgbClr val="000000"/>
              </a:solidFill>
              <a:uFill>
                <a:solidFill>
                  <a:srgbClr val="ffffff"/>
                </a:solidFill>
              </a:uFill>
              <a:latin typeface="Arial"/>
            </a:endParaRPr>
          </a:p>
        </p:txBody>
      </p:sp>
      <p:pic>
        <p:nvPicPr>
          <p:cNvPr id="777" name="Image 1" descr=""/>
          <p:cNvPicPr/>
          <p:nvPr/>
        </p:nvPicPr>
        <p:blipFill>
          <a:blip r:embed="rId4"/>
          <a:stretch/>
        </p:blipFill>
        <p:spPr>
          <a:xfrm>
            <a:off x="87480" y="1955520"/>
            <a:ext cx="2986200" cy="2231640"/>
          </a:xfrm>
          <a:prstGeom prst="rect">
            <a:avLst/>
          </a:prstGeom>
          <a:ln>
            <a:noFill/>
          </a:ln>
        </p:spPr>
      </p:pic>
      <p:pic>
        <p:nvPicPr>
          <p:cNvPr id="778" name="Image 13" descr=""/>
          <p:cNvPicPr/>
          <p:nvPr/>
        </p:nvPicPr>
        <p:blipFill>
          <a:blip r:embed="rId5"/>
          <a:stretch/>
        </p:blipFill>
        <p:spPr>
          <a:xfrm>
            <a:off x="132840" y="4157640"/>
            <a:ext cx="2794680" cy="2303640"/>
          </a:xfrm>
          <a:prstGeom prst="rect">
            <a:avLst/>
          </a:prstGeom>
          <a:ln>
            <a:noFill/>
          </a:ln>
        </p:spPr>
      </p:pic>
      <p:pic>
        <p:nvPicPr>
          <p:cNvPr id="779" name="Image 15" descr=""/>
          <p:cNvPicPr/>
          <p:nvPr/>
        </p:nvPicPr>
        <p:blipFill>
          <a:blip r:embed="rId6"/>
          <a:stretch/>
        </p:blipFill>
        <p:spPr>
          <a:xfrm>
            <a:off x="2862360" y="4179600"/>
            <a:ext cx="2853000" cy="2303640"/>
          </a:xfrm>
          <a:prstGeom prst="rect">
            <a:avLst/>
          </a:prstGeom>
          <a:ln>
            <a:noFill/>
          </a:ln>
        </p:spPr>
      </p:pic>
      <p:sp>
        <p:nvSpPr>
          <p:cNvPr id="780" name="CustomShape 5"/>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Q3.b) L’égalité de traitement est généralement garantie aux agents du ministère de la Culture et de la Communication ?</a:t>
            </a:r>
            <a:endParaRPr lang="fr-FR" sz="4600" spc="-1" strike="noStrike">
              <a:solidFill>
                <a:srgbClr val="000000"/>
              </a:solidFill>
              <a:uFill>
                <a:solidFill>
                  <a:srgbClr val="ffffff"/>
                </a:solidFill>
              </a:uFill>
              <a:latin typeface="Arial"/>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8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5613A55-1690-4FD1-A85D-6E478EE82404}"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83"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84" name="CustomShape 4"/>
          <p:cNvSpPr/>
          <p:nvPr/>
        </p:nvSpPr>
        <p:spPr>
          <a:xfrm>
            <a:off x="478440" y="1658880"/>
            <a:ext cx="33357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Analyse des résultats précédents :</a:t>
            </a:r>
            <a:endParaRPr lang="fr-FR" sz="1800" spc="-1" strike="noStrike">
              <a:solidFill>
                <a:srgbClr val="000000"/>
              </a:solidFill>
              <a:uFill>
                <a:solidFill>
                  <a:srgbClr val="ffffff"/>
                </a:solidFill>
              </a:uFill>
              <a:latin typeface="Arial"/>
            </a:endParaRPr>
          </a:p>
        </p:txBody>
      </p:sp>
      <p:sp>
        <p:nvSpPr>
          <p:cNvPr id="785" name="CustomShape 5"/>
          <p:cNvSpPr/>
          <p:nvPr/>
        </p:nvSpPr>
        <p:spPr>
          <a:xfrm>
            <a:off x="514080" y="2222280"/>
            <a:ext cx="7181640" cy="20106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On remarque que la catégorie a une influence forte sur les réponses à cette question : plus on évolue de la catégorie A vers la catégorie C, plus les répondants sont en désaccord avec le fait que le Ministère assure l’égalité des traitements.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On note que cette tendance est d’autant plus forte chez les hommes et chez les agents contractuels.</a:t>
            </a:r>
            <a:endParaRPr lang="fr-FR" sz="1800" spc="-1" strike="noStrike">
              <a:solidFill>
                <a:srgbClr val="000000"/>
              </a:solidFill>
              <a:uFill>
                <a:solidFill>
                  <a:srgbClr val="ffffff"/>
                </a:solidFill>
              </a:uFill>
              <a:latin typeface="Arial"/>
            </a:endParaRPr>
          </a:p>
        </p:txBody>
      </p:sp>
      <p:sp>
        <p:nvSpPr>
          <p:cNvPr id="786" name="CustomShape 6"/>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Q3.b) L’égalité de traitement est généralement garantie aux agents du ministère de la Culture et de la Communication ?</a:t>
            </a:r>
            <a:endParaRPr lang="fr-FR" sz="4600" spc="-1" strike="noStrike">
              <a:solidFill>
                <a:srgbClr val="000000"/>
              </a:solidFill>
              <a:uFill>
                <a:solidFill>
                  <a:srgbClr val="ffffff"/>
                </a:solidFill>
              </a:uFill>
              <a:latin typeface="Arial"/>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87" name="Image 17" descr=""/>
          <p:cNvPicPr/>
          <p:nvPr/>
        </p:nvPicPr>
        <p:blipFill>
          <a:blip r:embed="rId1"/>
          <a:stretch/>
        </p:blipFill>
        <p:spPr>
          <a:xfrm>
            <a:off x="5186160" y="4203000"/>
            <a:ext cx="3087360" cy="2250000"/>
          </a:xfrm>
          <a:prstGeom prst="rect">
            <a:avLst/>
          </a:prstGeom>
          <a:ln>
            <a:noFill/>
          </a:ln>
        </p:spPr>
      </p:pic>
      <p:pic>
        <p:nvPicPr>
          <p:cNvPr id="788" name="Image 16" descr=""/>
          <p:cNvPicPr/>
          <p:nvPr/>
        </p:nvPicPr>
        <p:blipFill>
          <a:blip r:embed="rId2"/>
          <a:stretch/>
        </p:blipFill>
        <p:spPr>
          <a:xfrm>
            <a:off x="5276880" y="1958040"/>
            <a:ext cx="3164040" cy="2252160"/>
          </a:xfrm>
          <a:prstGeom prst="rect">
            <a:avLst/>
          </a:prstGeom>
          <a:ln>
            <a:noFill/>
          </a:ln>
        </p:spPr>
      </p:pic>
      <p:pic>
        <p:nvPicPr>
          <p:cNvPr id="789" name="Image 15" descr=""/>
          <p:cNvPicPr/>
          <p:nvPr/>
        </p:nvPicPr>
        <p:blipFill>
          <a:blip r:embed="rId3"/>
          <a:stretch/>
        </p:blipFill>
        <p:spPr>
          <a:xfrm>
            <a:off x="2978640" y="4172760"/>
            <a:ext cx="2807640" cy="2340720"/>
          </a:xfrm>
          <a:prstGeom prst="rect">
            <a:avLst/>
          </a:prstGeom>
          <a:ln>
            <a:noFill/>
          </a:ln>
        </p:spPr>
      </p:pic>
      <p:pic>
        <p:nvPicPr>
          <p:cNvPr id="790" name="Image 14" descr=""/>
          <p:cNvPicPr/>
          <p:nvPr/>
        </p:nvPicPr>
        <p:blipFill>
          <a:blip r:embed="rId4"/>
          <a:stretch/>
        </p:blipFill>
        <p:spPr>
          <a:xfrm>
            <a:off x="2774160" y="1953000"/>
            <a:ext cx="2984400" cy="2231640"/>
          </a:xfrm>
          <a:prstGeom prst="rect">
            <a:avLst/>
          </a:prstGeom>
          <a:ln>
            <a:noFill/>
          </a:ln>
        </p:spPr>
      </p:pic>
      <p:sp>
        <p:nvSpPr>
          <p:cNvPr id="791"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792"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CAC3117-EBFD-402A-9BF5-E93786A74893}"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793"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794" name="CustomShape 4"/>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Q3.c) 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
        <p:nvSpPr>
          <p:cNvPr id="795" name="CustomShape 5"/>
          <p:cNvSpPr/>
          <p:nvPr/>
        </p:nvSpPr>
        <p:spPr>
          <a:xfrm>
            <a:off x="515880" y="1497960"/>
            <a:ext cx="49388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catégorie + le sexe</a:t>
            </a:r>
            <a:endParaRPr lang="fr-FR" sz="1800" spc="-1" strike="noStrike">
              <a:solidFill>
                <a:srgbClr val="000000"/>
              </a:solidFill>
              <a:uFill>
                <a:solidFill>
                  <a:srgbClr val="ffffff"/>
                </a:solidFill>
              </a:uFill>
              <a:latin typeface="Arial"/>
            </a:endParaRPr>
          </a:p>
        </p:txBody>
      </p:sp>
      <p:pic>
        <p:nvPicPr>
          <p:cNvPr id="796" name="Image 1" descr=""/>
          <p:cNvPicPr/>
          <p:nvPr/>
        </p:nvPicPr>
        <p:blipFill>
          <a:blip r:embed="rId5"/>
          <a:stretch/>
        </p:blipFill>
        <p:spPr>
          <a:xfrm>
            <a:off x="0" y="1928880"/>
            <a:ext cx="3008520" cy="2243520"/>
          </a:xfrm>
          <a:prstGeom prst="rect">
            <a:avLst/>
          </a:prstGeom>
          <a:ln>
            <a:noFill/>
          </a:ln>
        </p:spPr>
      </p:pic>
      <p:pic>
        <p:nvPicPr>
          <p:cNvPr id="797" name="Image 13" descr=""/>
          <p:cNvPicPr/>
          <p:nvPr/>
        </p:nvPicPr>
        <p:blipFill>
          <a:blip r:embed="rId6"/>
          <a:stretch/>
        </p:blipFill>
        <p:spPr>
          <a:xfrm>
            <a:off x="120960" y="4203000"/>
            <a:ext cx="2860560" cy="225396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411840" y="2141280"/>
            <a:ext cx="7619760" cy="2050560"/>
          </a:xfrm>
          <a:prstGeom prst="rect">
            <a:avLst/>
          </a:prstGeom>
          <a:noFill/>
          <a:ln>
            <a:noFill/>
          </a:ln>
        </p:spPr>
        <p:txBody>
          <a:bodyPr anchor="ctr"/>
          <a:p>
            <a:pPr algn="ctr">
              <a:lnSpc>
                <a:spcPct val="100000"/>
              </a:lnSpc>
            </a:pPr>
            <a:r>
              <a:rPr lang="en-US" sz="6000" spc="-97" strike="noStrike">
                <a:solidFill>
                  <a:srgbClr val="675e47"/>
                </a:solidFill>
                <a:uFill>
                  <a:solidFill>
                    <a:srgbClr val="ffffff"/>
                  </a:solidFill>
                </a:uFill>
                <a:latin typeface="Cambria"/>
              </a:rPr>
              <a:t>Avertissements</a:t>
            </a:r>
            <a:endParaRPr lang="en-US" sz="1800" spc="-1" strike="noStrike">
              <a:solidFill>
                <a:srgbClr val="2f2b20"/>
              </a:solidFill>
              <a:uFill>
                <a:solidFill>
                  <a:srgbClr val="ffffff"/>
                </a:solidFill>
              </a:uFill>
              <a:latin typeface="Calibri"/>
            </a:endParaRPr>
          </a:p>
        </p:txBody>
      </p:sp>
      <p:sp>
        <p:nvSpPr>
          <p:cNvPr id="167"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168"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108ADDBD-95CA-4563-A276-80CFEB02BB8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98" name="Image 12" descr=""/>
          <p:cNvPicPr/>
          <p:nvPr/>
        </p:nvPicPr>
        <p:blipFill>
          <a:blip r:embed="rId1"/>
          <a:stretch/>
        </p:blipFill>
        <p:spPr>
          <a:xfrm>
            <a:off x="5258880" y="4201560"/>
            <a:ext cx="3132720" cy="2257920"/>
          </a:xfrm>
          <a:prstGeom prst="rect">
            <a:avLst/>
          </a:prstGeom>
          <a:ln>
            <a:noFill/>
          </a:ln>
        </p:spPr>
      </p:pic>
      <p:pic>
        <p:nvPicPr>
          <p:cNvPr id="799" name="Image 9" descr=""/>
          <p:cNvPicPr/>
          <p:nvPr/>
        </p:nvPicPr>
        <p:blipFill>
          <a:blip r:embed="rId2"/>
          <a:stretch/>
        </p:blipFill>
        <p:spPr>
          <a:xfrm>
            <a:off x="5258880" y="1972080"/>
            <a:ext cx="3167640" cy="2259000"/>
          </a:xfrm>
          <a:prstGeom prst="rect">
            <a:avLst/>
          </a:prstGeom>
          <a:ln>
            <a:noFill/>
          </a:ln>
        </p:spPr>
      </p:pic>
      <p:pic>
        <p:nvPicPr>
          <p:cNvPr id="800" name="Image 8" descr=""/>
          <p:cNvPicPr/>
          <p:nvPr/>
        </p:nvPicPr>
        <p:blipFill>
          <a:blip r:embed="rId3"/>
          <a:stretch/>
        </p:blipFill>
        <p:spPr>
          <a:xfrm>
            <a:off x="2887920" y="4204080"/>
            <a:ext cx="2978280" cy="2264760"/>
          </a:xfrm>
          <a:prstGeom prst="rect">
            <a:avLst/>
          </a:prstGeom>
          <a:ln>
            <a:noFill/>
          </a:ln>
        </p:spPr>
      </p:pic>
      <p:pic>
        <p:nvPicPr>
          <p:cNvPr id="801" name="Image 6" descr=""/>
          <p:cNvPicPr/>
          <p:nvPr/>
        </p:nvPicPr>
        <p:blipFill>
          <a:blip r:embed="rId4"/>
          <a:stretch/>
        </p:blipFill>
        <p:spPr>
          <a:xfrm>
            <a:off x="302400" y="4156920"/>
            <a:ext cx="2838960" cy="2337480"/>
          </a:xfrm>
          <a:prstGeom prst="rect">
            <a:avLst/>
          </a:prstGeom>
          <a:ln>
            <a:noFill/>
          </a:ln>
        </p:spPr>
      </p:pic>
      <p:sp>
        <p:nvSpPr>
          <p:cNvPr id="802"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03"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BE18388E-5C0B-443E-953A-C2268FBC6D0C}"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04"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05" name="CustomShape 4"/>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Q3.c) 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
        <p:nvSpPr>
          <p:cNvPr id="806" name="CustomShape 5"/>
          <p:cNvSpPr/>
          <p:nvPr/>
        </p:nvSpPr>
        <p:spPr>
          <a:xfrm>
            <a:off x="521280" y="1497960"/>
            <a:ext cx="59526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Ventilation des résultats selon la catégorie + le type de contrat</a:t>
            </a:r>
            <a:endParaRPr lang="fr-FR" sz="1800" spc="-1" strike="noStrike">
              <a:solidFill>
                <a:srgbClr val="000000"/>
              </a:solidFill>
              <a:uFill>
                <a:solidFill>
                  <a:srgbClr val="ffffff"/>
                </a:solidFill>
              </a:uFill>
              <a:latin typeface="Arial"/>
            </a:endParaRPr>
          </a:p>
        </p:txBody>
      </p:sp>
      <p:pic>
        <p:nvPicPr>
          <p:cNvPr id="807" name="Image 2" descr=""/>
          <p:cNvPicPr/>
          <p:nvPr/>
        </p:nvPicPr>
        <p:blipFill>
          <a:blip r:embed="rId5"/>
          <a:stretch/>
        </p:blipFill>
        <p:spPr>
          <a:xfrm>
            <a:off x="0" y="1922760"/>
            <a:ext cx="2993400" cy="2263680"/>
          </a:xfrm>
          <a:prstGeom prst="rect">
            <a:avLst/>
          </a:prstGeom>
          <a:ln>
            <a:noFill/>
          </a:ln>
        </p:spPr>
      </p:pic>
      <p:pic>
        <p:nvPicPr>
          <p:cNvPr id="808" name="Image 7" descr=""/>
          <p:cNvPicPr/>
          <p:nvPr/>
        </p:nvPicPr>
        <p:blipFill>
          <a:blip r:embed="rId6"/>
          <a:stretch/>
        </p:blipFill>
        <p:spPr>
          <a:xfrm>
            <a:off x="2963520" y="1956960"/>
            <a:ext cx="2857320" cy="2259000"/>
          </a:xfrm>
          <a:prstGeom prst="rect">
            <a:avLst/>
          </a:prstGeom>
          <a:ln>
            <a:noFill/>
          </a:ln>
        </p:spPr>
      </p:pic>
    </p:spTree>
  </p:cSld>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1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D012E44B-F307-4892-9922-A4914B8E49A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11"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12" name="CustomShape 4"/>
          <p:cNvSpPr/>
          <p:nvPr/>
        </p:nvSpPr>
        <p:spPr>
          <a:xfrm>
            <a:off x="478440" y="1658880"/>
            <a:ext cx="33357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Analyse des résultats précédents :</a:t>
            </a:r>
            <a:endParaRPr lang="fr-FR" sz="1800" spc="-1" strike="noStrike">
              <a:solidFill>
                <a:srgbClr val="000000"/>
              </a:solidFill>
              <a:uFill>
                <a:solidFill>
                  <a:srgbClr val="ffffff"/>
                </a:solidFill>
              </a:uFill>
              <a:latin typeface="Arial"/>
            </a:endParaRPr>
          </a:p>
        </p:txBody>
      </p:sp>
      <p:sp>
        <p:nvSpPr>
          <p:cNvPr id="813" name="CustomShape 5"/>
          <p:cNvSpPr/>
          <p:nvPr/>
        </p:nvSpPr>
        <p:spPr>
          <a:xfrm>
            <a:off x="514080" y="2222280"/>
            <a:ext cx="7196760" cy="28335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À nouveau, le type de catégorie semble avoir une influence non négligeable sur la conciliation entre temps personnels et temps professionnels : les personnes en catégorie A semblent avoir plus de difficultés à effectuer cette conciliation.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Le croisement des catégories avec le sexe ou bien le type de contrat fait également ressortir d’intéressantes informations : les hommes ou bien les agents contractuels de la catégorie sont ceux qui arrivent le mieux à concilier les deux temps. À l’inverse, les titulaires et les femmes de la catégorie C sont ceux qui éprouvent le plus de difficultés.</a:t>
            </a:r>
            <a:endParaRPr lang="fr-FR" sz="1800" spc="-1" strike="noStrike">
              <a:solidFill>
                <a:srgbClr val="000000"/>
              </a:solidFill>
              <a:uFill>
                <a:solidFill>
                  <a:srgbClr val="ffffff"/>
                </a:solidFill>
              </a:uFill>
              <a:latin typeface="Arial"/>
            </a:endParaRPr>
          </a:p>
        </p:txBody>
      </p:sp>
      <p:sp>
        <p:nvSpPr>
          <p:cNvPr id="814" name="CustomShape 6"/>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Q3.c) 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5"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16"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78779838-6960-48A7-A781-2599A7A3340D}"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17"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18" name="CustomShape 4"/>
          <p:cNvSpPr/>
          <p:nvPr/>
        </p:nvSpPr>
        <p:spPr>
          <a:xfrm>
            <a:off x="457200" y="1162440"/>
            <a:ext cx="7495560" cy="9133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Intéressons nous à présent aux liens entre les différentes catégories et les engagements personnels des agents dans la lutte contre les discriminations, comme le propose la question 13 :  </a:t>
            </a:r>
            <a:endParaRPr lang="fr-FR" sz="1800" spc="-1" strike="noStrike">
              <a:solidFill>
                <a:srgbClr val="000000"/>
              </a:solidFill>
              <a:uFill>
                <a:solidFill>
                  <a:srgbClr val="ffffff"/>
                </a:solidFill>
              </a:uFill>
              <a:latin typeface="Arial"/>
            </a:endParaRPr>
          </a:p>
        </p:txBody>
      </p:sp>
      <p:sp>
        <p:nvSpPr>
          <p:cNvPr id="819" name="CustomShape 5"/>
          <p:cNvSpPr/>
          <p:nvPr/>
        </p:nvSpPr>
        <p:spPr>
          <a:xfrm>
            <a:off x="457200" y="2235240"/>
            <a:ext cx="7495560" cy="1187640"/>
          </a:xfrm>
          <a:prstGeom prst="rect">
            <a:avLst/>
          </a:prstGeom>
          <a:noFill/>
          <a:ln>
            <a:noFill/>
          </a:ln>
        </p:spPr>
        <p:style>
          <a:lnRef idx="0"/>
          <a:fillRef idx="0"/>
          <a:effectRef idx="0"/>
          <a:fontRef idx="minor"/>
        </p:style>
        <p:txBody>
          <a:bodyPr lIns="90000" rIns="90000" tIns="45000" bIns="45000"/>
          <a:p>
            <a:pPr>
              <a:lnSpc>
                <a:spcPct val="100000"/>
              </a:lnSpc>
            </a:pPr>
            <a:r>
              <a:rPr i="1" lang="fr-FR" sz="1800" spc="-1" strike="noStrike">
                <a:solidFill>
                  <a:srgbClr val="a9a57c"/>
                </a:solidFill>
                <a:uFill>
                  <a:solidFill>
                    <a:srgbClr val="ffffff"/>
                  </a:solidFill>
                </a:uFill>
                <a:latin typeface="Calibri"/>
              </a:rPr>
              <a:t>Seriez-vous prêt.e à vous engager personnellement dans une action de prévention des discriminations ou de promotion de la diversité (participation à des actions de sensibilisation, accueil de stagiaire de classe de 3e, ...) ?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2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D1AD2C63-E7CF-452E-B070-F6B9F550C613}"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22"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23" name="CustomShape 4"/>
          <p:cNvSpPr/>
          <p:nvPr/>
        </p:nvSpPr>
        <p:spPr>
          <a:xfrm>
            <a:off x="457200" y="869400"/>
            <a:ext cx="7495560" cy="1187640"/>
          </a:xfrm>
          <a:prstGeom prst="rect">
            <a:avLst/>
          </a:prstGeom>
          <a:noFill/>
          <a:ln>
            <a:noFill/>
          </a:ln>
        </p:spPr>
        <p:style>
          <a:lnRef idx="0"/>
          <a:fillRef idx="0"/>
          <a:effectRef idx="0"/>
          <a:fontRef idx="minor"/>
        </p:style>
        <p:txBody>
          <a:bodyPr lIns="90000" rIns="90000" tIns="45000" bIns="45000"/>
          <a:p>
            <a:pPr>
              <a:lnSpc>
                <a:spcPct val="100000"/>
              </a:lnSpc>
            </a:pPr>
            <a:r>
              <a:rPr i="1" lang="fr-FR" sz="1800" spc="-1" strike="noStrike">
                <a:solidFill>
                  <a:srgbClr val="a9a57c"/>
                </a:solidFill>
                <a:uFill>
                  <a:solidFill>
                    <a:srgbClr val="ffffff"/>
                  </a:solidFill>
                </a:uFill>
                <a:latin typeface="Calibri"/>
              </a:rPr>
              <a:t>Q13) Seriez-vous prêt.e à vous engager personnellement dans une action de prévention des discriminations ou de promotion de la diversité (participation à des actions de sensibilisation, accueil de stagiaire de classe de 3e, ...) ?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pic>
        <p:nvPicPr>
          <p:cNvPr id="824" name="Image 5" descr=""/>
          <p:cNvPicPr/>
          <p:nvPr/>
        </p:nvPicPr>
        <p:blipFill>
          <a:blip r:embed="rId1"/>
          <a:stretch/>
        </p:blipFill>
        <p:spPr>
          <a:xfrm>
            <a:off x="169920" y="1783800"/>
            <a:ext cx="2735640" cy="2327760"/>
          </a:xfrm>
          <a:prstGeom prst="rect">
            <a:avLst/>
          </a:prstGeom>
          <a:ln>
            <a:noFill/>
          </a:ln>
        </p:spPr>
      </p:pic>
      <p:pic>
        <p:nvPicPr>
          <p:cNvPr id="825" name="Image 6" descr=""/>
          <p:cNvPicPr/>
          <p:nvPr/>
        </p:nvPicPr>
        <p:blipFill>
          <a:blip r:embed="rId2"/>
          <a:stretch/>
        </p:blipFill>
        <p:spPr>
          <a:xfrm>
            <a:off x="151560" y="4160520"/>
            <a:ext cx="2735640" cy="2300040"/>
          </a:xfrm>
          <a:prstGeom prst="rect">
            <a:avLst/>
          </a:prstGeom>
          <a:ln>
            <a:noFill/>
          </a:ln>
        </p:spPr>
      </p:pic>
      <p:pic>
        <p:nvPicPr>
          <p:cNvPr id="826" name="Image 7" descr=""/>
          <p:cNvPicPr/>
          <p:nvPr/>
        </p:nvPicPr>
        <p:blipFill>
          <a:blip r:embed="rId3"/>
          <a:stretch/>
        </p:blipFill>
        <p:spPr>
          <a:xfrm>
            <a:off x="2853720" y="1834200"/>
            <a:ext cx="2735640" cy="2336400"/>
          </a:xfrm>
          <a:prstGeom prst="rect">
            <a:avLst/>
          </a:prstGeom>
          <a:ln>
            <a:noFill/>
          </a:ln>
        </p:spPr>
      </p:pic>
      <p:pic>
        <p:nvPicPr>
          <p:cNvPr id="827" name="Image 8" descr=""/>
          <p:cNvPicPr/>
          <p:nvPr/>
        </p:nvPicPr>
        <p:blipFill>
          <a:blip r:embed="rId4"/>
          <a:stretch/>
        </p:blipFill>
        <p:spPr>
          <a:xfrm>
            <a:off x="5576400" y="1832760"/>
            <a:ext cx="2735640" cy="2339640"/>
          </a:xfrm>
          <a:prstGeom prst="rect">
            <a:avLst/>
          </a:prstGeom>
          <a:ln>
            <a:noFill/>
          </a:ln>
        </p:spPr>
      </p:pic>
      <p:pic>
        <p:nvPicPr>
          <p:cNvPr id="828" name="Image 9" descr=""/>
          <p:cNvPicPr/>
          <p:nvPr/>
        </p:nvPicPr>
        <p:blipFill>
          <a:blip r:embed="rId5"/>
          <a:stretch/>
        </p:blipFill>
        <p:spPr>
          <a:xfrm>
            <a:off x="2853720" y="4120920"/>
            <a:ext cx="2735640" cy="2339640"/>
          </a:xfrm>
          <a:prstGeom prst="rect">
            <a:avLst/>
          </a:prstGeom>
          <a:ln>
            <a:noFill/>
          </a:ln>
        </p:spPr>
      </p:pic>
      <p:pic>
        <p:nvPicPr>
          <p:cNvPr id="829" name="Image 10" descr=""/>
          <p:cNvPicPr/>
          <p:nvPr/>
        </p:nvPicPr>
        <p:blipFill>
          <a:blip r:embed="rId6"/>
          <a:stretch/>
        </p:blipFill>
        <p:spPr>
          <a:xfrm>
            <a:off x="5574600" y="4120920"/>
            <a:ext cx="2735640" cy="2339640"/>
          </a:xfrm>
          <a:prstGeom prst="rect">
            <a:avLst/>
          </a:prstGeom>
          <a:ln>
            <a:noFill/>
          </a:ln>
        </p:spPr>
      </p:pic>
    </p:spTree>
  </p:cSld>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3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E6308688-085A-47F6-9E60-FC9BD18C7D4B}"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32"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33" name="CustomShape 4"/>
          <p:cNvSpPr/>
          <p:nvPr/>
        </p:nvSpPr>
        <p:spPr>
          <a:xfrm>
            <a:off x="457200" y="869400"/>
            <a:ext cx="7495560" cy="1187640"/>
          </a:xfrm>
          <a:prstGeom prst="rect">
            <a:avLst/>
          </a:prstGeom>
          <a:noFill/>
          <a:ln>
            <a:noFill/>
          </a:ln>
        </p:spPr>
        <p:style>
          <a:lnRef idx="0"/>
          <a:fillRef idx="0"/>
          <a:effectRef idx="0"/>
          <a:fontRef idx="minor"/>
        </p:style>
        <p:txBody>
          <a:bodyPr lIns="90000" rIns="90000" tIns="45000" bIns="45000"/>
          <a:p>
            <a:pPr>
              <a:lnSpc>
                <a:spcPct val="100000"/>
              </a:lnSpc>
            </a:pPr>
            <a:r>
              <a:rPr i="1" lang="fr-FR" sz="1800" spc="-1" strike="noStrike">
                <a:solidFill>
                  <a:srgbClr val="a9a57c"/>
                </a:solidFill>
                <a:uFill>
                  <a:solidFill>
                    <a:srgbClr val="ffffff"/>
                  </a:solidFill>
                </a:uFill>
                <a:latin typeface="Calibri"/>
              </a:rPr>
              <a:t>Q13) Seriez-vous prêt.e à vous engager personnellement dans une action de prévention des discriminations ou de promotion de la diversité (participation à des actions de sensibilisation, accueil de stagiaire de classe de 3e, ...) ?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pic>
        <p:nvPicPr>
          <p:cNvPr id="834" name="Image 1" descr=""/>
          <p:cNvPicPr/>
          <p:nvPr/>
        </p:nvPicPr>
        <p:blipFill>
          <a:blip r:embed="rId1"/>
          <a:stretch/>
        </p:blipFill>
        <p:spPr>
          <a:xfrm>
            <a:off x="95400" y="1787400"/>
            <a:ext cx="2735640" cy="2339640"/>
          </a:xfrm>
          <a:prstGeom prst="rect">
            <a:avLst/>
          </a:prstGeom>
          <a:ln>
            <a:noFill/>
          </a:ln>
        </p:spPr>
      </p:pic>
      <p:pic>
        <p:nvPicPr>
          <p:cNvPr id="835" name="Image 12" descr=""/>
          <p:cNvPicPr/>
          <p:nvPr/>
        </p:nvPicPr>
        <p:blipFill>
          <a:blip r:embed="rId2"/>
          <a:stretch/>
        </p:blipFill>
        <p:spPr>
          <a:xfrm>
            <a:off x="88920" y="4065480"/>
            <a:ext cx="2724480" cy="2320560"/>
          </a:xfrm>
          <a:prstGeom prst="rect">
            <a:avLst/>
          </a:prstGeom>
          <a:ln>
            <a:noFill/>
          </a:ln>
        </p:spPr>
      </p:pic>
      <p:pic>
        <p:nvPicPr>
          <p:cNvPr id="836" name="Image 13" descr=""/>
          <p:cNvPicPr/>
          <p:nvPr/>
        </p:nvPicPr>
        <p:blipFill>
          <a:blip r:embed="rId3"/>
          <a:stretch/>
        </p:blipFill>
        <p:spPr>
          <a:xfrm>
            <a:off x="2869560" y="1770840"/>
            <a:ext cx="2735640" cy="2339640"/>
          </a:xfrm>
          <a:prstGeom prst="rect">
            <a:avLst/>
          </a:prstGeom>
          <a:ln>
            <a:noFill/>
          </a:ln>
        </p:spPr>
      </p:pic>
      <p:pic>
        <p:nvPicPr>
          <p:cNvPr id="837" name="Image 14" descr=""/>
          <p:cNvPicPr/>
          <p:nvPr/>
        </p:nvPicPr>
        <p:blipFill>
          <a:blip r:embed="rId4"/>
          <a:stretch/>
        </p:blipFill>
        <p:spPr>
          <a:xfrm>
            <a:off x="2859120" y="4076640"/>
            <a:ext cx="2735640" cy="2339640"/>
          </a:xfrm>
          <a:prstGeom prst="rect">
            <a:avLst/>
          </a:prstGeom>
          <a:ln>
            <a:noFill/>
          </a:ln>
        </p:spPr>
      </p:pic>
      <p:pic>
        <p:nvPicPr>
          <p:cNvPr id="838" name="Image 15" descr=""/>
          <p:cNvPicPr/>
          <p:nvPr/>
        </p:nvPicPr>
        <p:blipFill>
          <a:blip r:embed="rId5"/>
          <a:stretch/>
        </p:blipFill>
        <p:spPr>
          <a:xfrm>
            <a:off x="5620680" y="1802520"/>
            <a:ext cx="2735640" cy="2339640"/>
          </a:xfrm>
          <a:prstGeom prst="rect">
            <a:avLst/>
          </a:prstGeom>
          <a:ln>
            <a:noFill/>
          </a:ln>
        </p:spPr>
      </p:pic>
      <p:pic>
        <p:nvPicPr>
          <p:cNvPr id="839" name="Image 16" descr=""/>
          <p:cNvPicPr/>
          <p:nvPr/>
        </p:nvPicPr>
        <p:blipFill>
          <a:blip r:embed="rId6"/>
          <a:srcRect l="0" t="0" r="6685" b="7087"/>
          <a:stretch/>
        </p:blipFill>
        <p:spPr>
          <a:xfrm>
            <a:off x="5598720" y="4088520"/>
            <a:ext cx="2735640" cy="2339640"/>
          </a:xfrm>
          <a:prstGeom prst="rect">
            <a:avLst/>
          </a:prstGeom>
          <a:ln>
            <a:noFill/>
          </a:ln>
        </p:spPr>
      </p:pic>
    </p:spTree>
  </p:cSld>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0"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41"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FF7CDBD0-CCF8-4162-BECA-11A157703D99}"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42"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1</a:t>
            </a:r>
            <a:endParaRPr lang="fr-FR" sz="4600" spc="-1" strike="noStrike">
              <a:solidFill>
                <a:srgbClr val="000000"/>
              </a:solidFill>
              <a:uFill>
                <a:solidFill>
                  <a:srgbClr val="ffffff"/>
                </a:solidFill>
              </a:uFill>
              <a:latin typeface="Arial"/>
            </a:endParaRPr>
          </a:p>
        </p:txBody>
      </p:sp>
      <p:sp>
        <p:nvSpPr>
          <p:cNvPr id="843" name="CustomShape 4"/>
          <p:cNvSpPr/>
          <p:nvPr/>
        </p:nvSpPr>
        <p:spPr>
          <a:xfrm>
            <a:off x="478440" y="1658880"/>
            <a:ext cx="33357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u="sng">
                <a:solidFill>
                  <a:srgbClr val="2f2b20"/>
                </a:solidFill>
                <a:uFill>
                  <a:solidFill>
                    <a:srgbClr val="ffffff"/>
                  </a:solidFill>
                </a:uFill>
                <a:latin typeface="Calibri"/>
              </a:rPr>
              <a:t>Analyse des résultats précédents :</a:t>
            </a:r>
            <a:endParaRPr lang="fr-FR" sz="1800" spc="-1" strike="noStrike">
              <a:solidFill>
                <a:srgbClr val="000000"/>
              </a:solidFill>
              <a:uFill>
                <a:solidFill>
                  <a:srgbClr val="ffffff"/>
                </a:solidFill>
              </a:uFill>
              <a:latin typeface="Arial"/>
            </a:endParaRPr>
          </a:p>
        </p:txBody>
      </p:sp>
      <p:sp>
        <p:nvSpPr>
          <p:cNvPr id="844" name="CustomShape 5"/>
          <p:cNvSpPr/>
          <p:nvPr/>
        </p:nvSpPr>
        <p:spPr>
          <a:xfrm>
            <a:off x="514080" y="2222280"/>
            <a:ext cx="7196760" cy="9133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On observe une motivation plus grande pour un engagment chez les personnes de la catégorie A, notamment chez les femmes. L’intérêt décroit pour les catégories B puis C, mais cela dépend selon le type de contrat.</a:t>
            </a:r>
            <a:endParaRPr lang="fr-FR" sz="1800" spc="-1" strike="noStrike">
              <a:solidFill>
                <a:srgbClr val="000000"/>
              </a:solidFill>
              <a:uFill>
                <a:solidFill>
                  <a:srgbClr val="ffffff"/>
                </a:solidFill>
              </a:uFill>
              <a:latin typeface="Arial"/>
            </a:endParaRPr>
          </a:p>
        </p:txBody>
      </p:sp>
      <p:sp>
        <p:nvSpPr>
          <p:cNvPr id="845" name="CustomShape 6"/>
          <p:cNvSpPr/>
          <p:nvPr/>
        </p:nvSpPr>
        <p:spPr>
          <a:xfrm>
            <a:off x="457200" y="842040"/>
            <a:ext cx="7619760" cy="69588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Q3.c) Le ministère de la Culture et de la Communication facilite la conciliation des temps personnels et professionnels de ses agents  ?</a:t>
            </a:r>
            <a:endParaRPr lang="fr-FR" sz="4600" spc="-1" strike="noStrike">
              <a:solidFill>
                <a:srgbClr val="000000"/>
              </a:solidFill>
              <a:uFill>
                <a:solidFill>
                  <a:srgbClr val="ffffff"/>
                </a:solidFill>
              </a:uFill>
              <a:latin typeface="Arial"/>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6" name="TextShape 1"/>
          <p:cNvSpPr txBox="1"/>
          <p:nvPr/>
        </p:nvSpPr>
        <p:spPr>
          <a:xfrm>
            <a:off x="457200" y="2141280"/>
            <a:ext cx="7619760" cy="2050560"/>
          </a:xfrm>
          <a:prstGeom prst="rect">
            <a:avLst/>
          </a:prstGeom>
          <a:noFill/>
          <a:ln>
            <a:noFill/>
          </a:ln>
        </p:spPr>
        <p:txBody>
          <a:bodyPr anchor="ctr"/>
          <a:p>
            <a:pPr algn="ctr">
              <a:lnSpc>
                <a:spcPct val="100000"/>
              </a:lnSpc>
            </a:pPr>
            <a:r>
              <a:rPr lang="en-US" sz="6000" spc="-97" strike="noStrike">
                <a:solidFill>
                  <a:srgbClr val="675e47"/>
                </a:solidFill>
                <a:uFill>
                  <a:solidFill>
                    <a:srgbClr val="ffffff"/>
                  </a:solidFill>
                </a:uFill>
                <a:latin typeface="Cambria"/>
              </a:rPr>
              <a:t>Analyse plus poussée: </a:t>
            </a:r>
            <a:r>
              <a:rPr lang="en-US" sz="4400" spc="-97" strike="noStrike">
                <a:solidFill>
                  <a:srgbClr val="675e47"/>
                </a:solidFill>
                <a:uFill>
                  <a:solidFill>
                    <a:srgbClr val="ffffff"/>
                  </a:solidFill>
                </a:uFill>
                <a:latin typeface="Cambria"/>
              </a:rPr>
              <a:t>Étude des corrélations</a:t>
            </a:r>
            <a:endParaRPr lang="en-US" sz="1800" spc="-1" strike="noStrike">
              <a:solidFill>
                <a:srgbClr val="2f2b20"/>
              </a:solidFill>
              <a:uFill>
                <a:solidFill>
                  <a:srgbClr val="ffffff"/>
                </a:solidFill>
              </a:uFill>
              <a:latin typeface="Calibri"/>
            </a:endParaRPr>
          </a:p>
        </p:txBody>
      </p:sp>
      <p:sp>
        <p:nvSpPr>
          <p:cNvPr id="847" name="TextShape 2"/>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p:txBody>
      </p:sp>
      <p:sp>
        <p:nvSpPr>
          <p:cNvPr id="848" name="TextShape 3"/>
          <p:cNvSpPr txBox="1"/>
          <p:nvPr/>
        </p:nvSpPr>
        <p:spPr>
          <a:xfrm>
            <a:off x="8531640" y="5649120"/>
            <a:ext cx="548280" cy="396000"/>
          </a:xfrm>
          <a:prstGeom prst="rect">
            <a:avLst/>
          </a:prstGeom>
          <a:noFill/>
          <a:ln>
            <a:noFill/>
          </a:ln>
        </p:spPr>
        <p:txBody>
          <a:bodyPr lIns="0" rIns="0" tIns="0" bIns="0" anchor="ctr"/>
          <a:p>
            <a:pPr algn="ctr">
              <a:lnSpc>
                <a:spcPct val="100000"/>
              </a:lnSpc>
            </a:pPr>
            <a:fld id="{79E711D4-52C7-4A19-8CB0-B167D86AC73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9"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50"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11579A67-2344-48BC-BAF0-43B65C290791}"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51"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852" name="CustomShape 4"/>
          <p:cNvSpPr/>
          <p:nvPr/>
        </p:nvSpPr>
        <p:spPr>
          <a:xfrm>
            <a:off x="412920" y="1624320"/>
            <a:ext cx="7495560" cy="36565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Il s’agit dans cette partie de se focaliser sur </a:t>
            </a:r>
            <a:r>
              <a:rPr b="1" lang="fr-FR" sz="1800" spc="-1" strike="noStrike">
                <a:solidFill>
                  <a:srgbClr val="2f2b20"/>
                </a:solidFill>
                <a:uFill>
                  <a:solidFill>
                    <a:srgbClr val="ffffff"/>
                  </a:solidFill>
                </a:uFill>
                <a:latin typeface="Calibri"/>
              </a:rPr>
              <a:t>les corrélations qu’il peut y avoir entre les réponses à différentes questions </a:t>
            </a:r>
            <a:r>
              <a:rPr lang="fr-FR" sz="1800" spc="-1" strike="noStrike">
                <a:solidFill>
                  <a:srgbClr val="2f2b20"/>
                </a:solidFill>
                <a:uFill>
                  <a:solidFill>
                    <a:srgbClr val="ffffff"/>
                  </a:solidFill>
                </a:uFill>
                <a:latin typeface="Calibri"/>
              </a:rPr>
              <a:t>et non plus sur les résultats lorsqu’on mixe des catégories de population.</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Il est en effet par exemple intéressant d’analyser comment des personnes ayant vécu des discriminations, ou bien des personnes ayant été témoins de ces dernières, sont enclin à répondre aux différentes questions. Nous pourrons notamment croiser les données sur la discrimination avec celles sur la perception et le rôle du ministère.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Les données n’étant pas numériques mais des réponses qualitatives, nous présentons dans le slide suivant les méthodes qui peuvent être considérées pour l’analyse.</a:t>
            </a:r>
            <a:endParaRPr lang="fr-FR" sz="1800" spc="-1" strike="noStrike">
              <a:solidFill>
                <a:srgbClr val="000000"/>
              </a:solidFill>
              <a:uFill>
                <a:solidFill>
                  <a:srgbClr val="ffffff"/>
                </a:solidFill>
              </a:uFill>
              <a:latin typeface="Arial"/>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3"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54"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40A74DA0-99FA-4C85-B3D1-05B5971DE7DE}"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55"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856" name="CustomShape 4"/>
          <p:cNvSpPr/>
          <p:nvPr/>
        </p:nvSpPr>
        <p:spPr>
          <a:xfrm>
            <a:off x="412920" y="1624320"/>
            <a:ext cx="7495560" cy="42051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Une première approche simple consiste à considérer le pourcentage de personnes ayant répondu d’une manière spécifique à une question X puis d’une autre pour la question Y. On a ainsi une idée des tendances qu’il peut y avoir entre deux questions.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 </a:t>
            </a:r>
            <a:r>
              <a:rPr lang="fr-FR" sz="1800" spc="-1" strike="noStrike">
                <a:solidFill>
                  <a:srgbClr val="2f2b20"/>
                </a:solidFill>
                <a:uFill>
                  <a:solidFill>
                    <a:srgbClr val="ffffff"/>
                  </a:solidFill>
                </a:uFill>
                <a:latin typeface="Calibri"/>
              </a:rPr>
              <a:t>Une seconde approche basée sur un test statistique permet d’obtenir un coefficient de corrélation qui nous permet d’affirmer ou d’infirmer l’indépendance entre des réponses à deux questions différentes.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Cette dernière méthode consiste à construire un tableau des contingences : il s’agit d’un tableau à double entrée qui compte les occurrences d’une paire de réponses à deux questions données. Il est ensuite comparé au tableau que l’on devrait obtenir si les réponses étaient indépendantes, selon le test dit du Chi-2.</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Observons la méthode sur un exemple:</a:t>
            </a:r>
            <a:endParaRPr lang="fr-FR" sz="1800" spc="-1" strike="noStrike">
              <a:solidFill>
                <a:srgbClr val="000000"/>
              </a:solidFill>
              <a:uFill>
                <a:solidFill>
                  <a:srgbClr val="ffffff"/>
                </a:solidFill>
              </a:uFill>
              <a:latin typeface="Arial"/>
            </a:endParaRPr>
          </a:p>
        </p:txBody>
      </p:sp>
      <p:sp>
        <p:nvSpPr>
          <p:cNvPr id="857" name="CustomShape 5"/>
          <p:cNvSpPr/>
          <p:nvPr/>
        </p:nvSpPr>
        <p:spPr>
          <a:xfrm>
            <a:off x="473760" y="1103760"/>
            <a:ext cx="343620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Calcul des corrélations : méthodes</a:t>
            </a:r>
            <a:endParaRPr lang="fr-FR" sz="1800" spc="-1" strike="noStrike">
              <a:solidFill>
                <a:srgbClr val="000000"/>
              </a:solidFill>
              <a:uFill>
                <a:solidFill>
                  <a:srgbClr val="ffffff"/>
                </a:solidFill>
              </a:uFill>
              <a:latin typeface="Arial"/>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8" name="TextShape 1"/>
          <p:cNvSpPr txBox="1"/>
          <p:nvPr/>
        </p:nvSpPr>
        <p:spPr>
          <a:xfrm rot="16200000">
            <a:off x="7587000" y="4048920"/>
            <a:ext cx="2367000" cy="365400"/>
          </a:xfrm>
          <a:prstGeom prst="rect">
            <a:avLst/>
          </a:prstGeom>
          <a:noFill/>
          <a:ln>
            <a:noFill/>
          </a:ln>
        </p:spPr>
        <p:txBody>
          <a:bodyPr anchor="ctr"/>
          <a:p>
            <a:pPr algn="r">
              <a:lnSpc>
                <a:spcPct val="100000"/>
              </a:lnSpc>
            </a:pPr>
            <a:r>
              <a:rPr lang="fr-FR" sz="1200" spc="-1" strike="noStrike">
                <a:solidFill>
                  <a:srgbClr val="dfdcb7"/>
                </a:solidFill>
                <a:uFill>
                  <a:solidFill>
                    <a:srgbClr val="ffffff"/>
                  </a:solidFill>
                </a:uFill>
                <a:latin typeface="Calibri"/>
              </a:rPr>
              <a:t>Analyse</a:t>
            </a:r>
            <a:endParaRPr lang="fr-FR" sz="1400" spc="-1" strike="noStrike">
              <a:solidFill>
                <a:srgbClr val="000000"/>
              </a:solidFill>
              <a:uFill>
                <a:solidFill>
                  <a:srgbClr val="ffffff"/>
                </a:solidFill>
              </a:uFill>
              <a:latin typeface="Times New Roman"/>
            </a:endParaRPr>
          </a:p>
          <a:p>
            <a:pPr algn="r">
              <a:lnSpc>
                <a:spcPct val="100000"/>
              </a:lnSpc>
            </a:pPr>
            <a:endParaRPr lang="fr-FR" sz="1400" spc="-1" strike="noStrike">
              <a:solidFill>
                <a:srgbClr val="000000"/>
              </a:solidFill>
              <a:uFill>
                <a:solidFill>
                  <a:srgbClr val="ffffff"/>
                </a:solidFill>
              </a:uFill>
              <a:latin typeface="Times New Roman"/>
            </a:endParaRPr>
          </a:p>
        </p:txBody>
      </p:sp>
      <p:sp>
        <p:nvSpPr>
          <p:cNvPr id="859" name="TextShape 2"/>
          <p:cNvSpPr txBox="1"/>
          <p:nvPr/>
        </p:nvSpPr>
        <p:spPr>
          <a:xfrm>
            <a:off x="8531640" y="5649120"/>
            <a:ext cx="548280" cy="396000"/>
          </a:xfrm>
          <a:prstGeom prst="rect">
            <a:avLst/>
          </a:prstGeom>
          <a:noFill/>
          <a:ln>
            <a:noFill/>
          </a:ln>
        </p:spPr>
        <p:txBody>
          <a:bodyPr lIns="0" rIns="0" tIns="0" bIns="0" anchor="ctr"/>
          <a:p>
            <a:pPr algn="ctr">
              <a:lnSpc>
                <a:spcPct val="100000"/>
              </a:lnSpc>
            </a:pPr>
            <a:fld id="{641C2BED-5DB8-41C5-AA36-1F99A5EF619A}" type="slidenum">
              <a:rPr lang="fr-FR" sz="1800" spc="-1" strike="noStrike">
                <a:solidFill>
                  <a:srgbClr val="ffffff"/>
                </a:solidFill>
                <a:uFill>
                  <a:solidFill>
                    <a:srgbClr val="ffffff"/>
                  </a:solidFill>
                </a:uFill>
                <a:latin typeface="Calibri"/>
              </a:rPr>
              <a:t>&lt;numéro&gt;</a:t>
            </a:fld>
            <a:endParaRPr lang="fr-FR" sz="1400" spc="-1" strike="noStrike">
              <a:solidFill>
                <a:srgbClr val="000000"/>
              </a:solidFill>
              <a:uFill>
                <a:solidFill>
                  <a:srgbClr val="ffffff"/>
                </a:solidFill>
              </a:uFill>
              <a:latin typeface="Times New Roman"/>
            </a:endParaRPr>
          </a:p>
        </p:txBody>
      </p:sp>
      <p:sp>
        <p:nvSpPr>
          <p:cNvPr id="860" name="CustomShape 3"/>
          <p:cNvSpPr/>
          <p:nvPr/>
        </p:nvSpPr>
        <p:spPr>
          <a:xfrm>
            <a:off x="457200" y="274680"/>
            <a:ext cx="7619760" cy="566640"/>
          </a:xfrm>
          <a:prstGeom prst="rect">
            <a:avLst/>
          </a:prstGeom>
          <a:noFill/>
          <a:ln>
            <a:noFill/>
          </a:ln>
        </p:spPr>
        <p:style>
          <a:lnRef idx="0"/>
          <a:fillRef idx="0"/>
          <a:effectRef idx="0"/>
          <a:fontRef idx="minor"/>
        </p:style>
        <p:txBody>
          <a:bodyPr anchor="ctr"/>
          <a:p>
            <a:pPr>
              <a:lnSpc>
                <a:spcPct val="100000"/>
              </a:lnSpc>
            </a:pPr>
            <a:r>
              <a:rPr lang="fr-FR" sz="3200" spc="-97" strike="noStrike">
                <a:solidFill>
                  <a:srgbClr val="675e47"/>
                </a:solidFill>
                <a:uFill>
                  <a:solidFill>
                    <a:srgbClr val="ffffff"/>
                  </a:solidFill>
                </a:uFill>
                <a:latin typeface="Cambria"/>
              </a:rPr>
              <a:t>Analyse des corrélations – PARTIE 2</a:t>
            </a:r>
            <a:endParaRPr lang="fr-FR" sz="4600" spc="-1" strike="noStrike">
              <a:solidFill>
                <a:srgbClr val="000000"/>
              </a:solidFill>
              <a:uFill>
                <a:solidFill>
                  <a:srgbClr val="ffffff"/>
                </a:solidFill>
              </a:uFill>
              <a:latin typeface="Arial"/>
            </a:endParaRPr>
          </a:p>
        </p:txBody>
      </p:sp>
      <p:sp>
        <p:nvSpPr>
          <p:cNvPr id="861" name="CustomShape 4"/>
          <p:cNvSpPr/>
          <p:nvPr/>
        </p:nvSpPr>
        <p:spPr>
          <a:xfrm>
            <a:off x="442440" y="2333520"/>
            <a:ext cx="7495560" cy="22849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u="sng">
                <a:solidFill>
                  <a:srgbClr val="2f2b20"/>
                </a:solidFill>
                <a:uFill>
                  <a:solidFill>
                    <a:srgbClr val="ffffff"/>
                  </a:solidFill>
                </a:uFill>
                <a:latin typeface="Calibri"/>
              </a:rPr>
              <a:t>• </a:t>
            </a:r>
            <a:r>
              <a:rPr lang="fr-FR" sz="1800" spc="-1" strike="noStrike" u="sng">
                <a:solidFill>
                  <a:srgbClr val="2f2b20"/>
                </a:solidFill>
                <a:uFill>
                  <a:solidFill>
                    <a:srgbClr val="ffffff"/>
                  </a:solidFill>
                </a:uFill>
                <a:latin typeface="Calibri"/>
              </a:rPr>
              <a:t>Approche statistique simple:</a:t>
            </a: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Sur 607 personnes ayant répondu « Oui » à la question 6 (i.e. qui a vécu une discrimination), 471 personnes ont également répondu « Oui » à la question 7. Cela représente donc environ 77%.</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2f2b20"/>
                </a:solidFill>
                <a:uFill>
                  <a:solidFill>
                    <a:srgbClr val="ffffff"/>
                  </a:solidFill>
                </a:uFill>
                <a:latin typeface="Calibri"/>
              </a:rPr>
              <a:t>Il semble donc y avoir une corrélation entre les personnes ayant vécu une discrimination et celles en ayant été témoins.</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p:txBody>
      </p:sp>
      <p:sp>
        <p:nvSpPr>
          <p:cNvPr id="862" name="CustomShape 5"/>
          <p:cNvSpPr/>
          <p:nvPr/>
        </p:nvSpPr>
        <p:spPr>
          <a:xfrm>
            <a:off x="486000" y="1739520"/>
            <a:ext cx="595260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f2b20"/>
                </a:solidFill>
                <a:uFill>
                  <a:solidFill>
                    <a:srgbClr val="ffffff"/>
                  </a:solidFill>
                </a:uFill>
                <a:latin typeface="Calibri"/>
              </a:rPr>
              <a:t>Calcul des corrélations entre les réponses des question 6 et 7</a:t>
            </a:r>
            <a:endParaRPr lang="fr-FR" sz="1800" spc="-1" strike="noStrike">
              <a:solidFill>
                <a:srgbClr val="000000"/>
              </a:solidFill>
              <a:uFill>
                <a:solidFill>
                  <a:srgbClr val="ffffff"/>
                </a:solidFill>
              </a:uFill>
              <a:latin typeface="Arial"/>
            </a:endParaRPr>
          </a:p>
        </p:txBody>
      </p:sp>
      <p:sp>
        <p:nvSpPr>
          <p:cNvPr id="863" name="CustomShape 6"/>
          <p:cNvSpPr/>
          <p:nvPr/>
        </p:nvSpPr>
        <p:spPr>
          <a:xfrm>
            <a:off x="457200" y="932040"/>
            <a:ext cx="7619760" cy="629640"/>
          </a:xfrm>
          <a:prstGeom prst="rect">
            <a:avLst/>
          </a:prstGeom>
          <a:noFill/>
          <a:ln>
            <a:noFill/>
          </a:ln>
        </p:spPr>
        <p:style>
          <a:lnRef idx="0"/>
          <a:fillRef idx="0"/>
          <a:effectRef idx="0"/>
          <a:fontRef idx="minor"/>
        </p:style>
        <p:txBody>
          <a:bodyPr anchor="ctr"/>
          <a:p>
            <a:pPr>
              <a:lnSpc>
                <a:spcPct val="100000"/>
              </a:lnSpc>
            </a:pPr>
            <a:r>
              <a:rPr i="1" lang="fr-FR" sz="1800" spc="-97" strike="noStrike">
                <a:solidFill>
                  <a:srgbClr val="ada288"/>
                </a:solidFill>
                <a:uFill>
                  <a:solidFill>
                    <a:srgbClr val="ffffff"/>
                  </a:solidFill>
                </a:uFill>
                <a:latin typeface="Cambria"/>
              </a:rPr>
              <a:t>Q6) Avez-vous vécu une discrimination au sein du ministère de la Culture et de la Communication ?  Et Q7) Avez-vous été témoins de discrimination ?</a:t>
            </a:r>
            <a:endParaRPr lang="fr-FR" sz="46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Ajdacency.thmx</Template>
  <TotalTime>20564</TotalTime>
  <Application>LibreOffice/5.0.6.3.0$Windows_x86 LibreOffice_project/fe46e5b82646505d0acf84e14cef05527e401d3b</Application>
  <Paragraphs>993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2016-10-16T09:39:36Z</dcterms:created>
  <dc:creator>Eli</dc:creator>
  <dc:language>fr-FR</dc:language>
  <cp:lastModifiedBy>Eli</cp:lastModifiedBy>
  <dcterms:modified xsi:type="dcterms:W3CDTF">2016-11-13T19:11:18Z</dcterms:modified>
  <cp:revision>250</cp:revision>
  <dc:title>Questionnaire: Égalité professionnelle et diversité au sein du ministère de la culture et de la communication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Présentation à l'écran (4:3)</vt:lpwstr>
  </property>
  <property fmtid="{D5CDD505-2E9C-101B-9397-08002B2CF9AE}" pid="9" name="ScaleCrop">
    <vt:bool>0</vt:bool>
  </property>
  <property fmtid="{D5CDD505-2E9C-101B-9397-08002B2CF9AE}" pid="10" name="ShareDoc">
    <vt:bool>0</vt:bool>
  </property>
  <property fmtid="{D5CDD505-2E9C-101B-9397-08002B2CF9AE}" pid="11" name="Slides">
    <vt:i4>106</vt:i4>
  </property>
</Properties>
</file>