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4" r:id="rId4"/>
  </p:sldMasterIdLst>
  <p:notesMasterIdLst>
    <p:notesMasterId r:id="rId22"/>
  </p:notesMasterIdLst>
  <p:handoutMasterIdLst>
    <p:handoutMasterId r:id="rId23"/>
  </p:handoutMasterIdLst>
  <p:sldIdLst>
    <p:sldId id="504" r:id="rId5"/>
    <p:sldId id="522" r:id="rId6"/>
    <p:sldId id="547" r:id="rId7"/>
    <p:sldId id="440" r:id="rId8"/>
    <p:sldId id="570" r:id="rId9"/>
    <p:sldId id="550" r:id="rId10"/>
    <p:sldId id="1181" r:id="rId11"/>
    <p:sldId id="539" r:id="rId12"/>
    <p:sldId id="535" r:id="rId13"/>
    <p:sldId id="536" r:id="rId14"/>
    <p:sldId id="552" r:id="rId15"/>
    <p:sldId id="559" r:id="rId16"/>
    <p:sldId id="553" r:id="rId17"/>
    <p:sldId id="555" r:id="rId18"/>
    <p:sldId id="556" r:id="rId19"/>
    <p:sldId id="551" r:id="rId20"/>
    <p:sldId id="1176" r:id="rId2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p15:clr>
            <a:srgbClr val="A4A3A4"/>
          </p15:clr>
        </p15:guide>
        <p15:guide id="2" orient="horz" pos="2409" userDrawn="1">
          <p15:clr>
            <a:srgbClr val="A4A3A4"/>
          </p15:clr>
        </p15:guide>
        <p15:guide id="3" orient="horz" pos="119">
          <p15:clr>
            <a:srgbClr val="A4A3A4"/>
          </p15:clr>
        </p15:guide>
        <p15:guide id="4" orient="horz" pos="528">
          <p15:clr>
            <a:srgbClr val="A4A3A4"/>
          </p15:clr>
        </p15:guide>
        <p15:guide id="5" orient="horz" pos="958">
          <p15:clr>
            <a:srgbClr val="A4A3A4"/>
          </p15:clr>
        </p15:guide>
        <p15:guide id="6" pos="217" userDrawn="1">
          <p15:clr>
            <a:srgbClr val="A4A3A4"/>
          </p15:clr>
        </p15:guide>
        <p15:guide id="7" pos="6046" userDrawn="1">
          <p15:clr>
            <a:srgbClr val="A4A3A4"/>
          </p15:clr>
        </p15:guide>
        <p15:guide id="8" pos="312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24" userDrawn="1">
          <p15:clr>
            <a:srgbClr val="A4A3A4"/>
          </p15:clr>
        </p15:guide>
        <p15:guide id="3"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3A8"/>
    <a:srgbClr val="520881"/>
    <a:srgbClr val="000000"/>
    <a:srgbClr val="B7B1A9"/>
    <a:srgbClr val="A71930"/>
    <a:srgbClr val="D7D3C7"/>
    <a:srgbClr val="8D817B"/>
    <a:srgbClr val="D52B1E"/>
    <a:srgbClr val="4D4F53"/>
    <a:srgbClr val="8D1B3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76" autoAdjust="0"/>
    <p:restoredTop sz="94944" autoAdjust="0"/>
  </p:normalViewPr>
  <p:slideViewPr>
    <p:cSldViewPr snapToGrid="0" snapToObjects="1">
      <p:cViewPr varScale="1">
        <p:scale>
          <a:sx n="117" d="100"/>
          <a:sy n="117" d="100"/>
        </p:scale>
        <p:origin x="1728" y="184"/>
      </p:cViewPr>
      <p:guideLst>
        <p:guide orient="horz" pos="4065"/>
        <p:guide orient="horz" pos="2409"/>
        <p:guide orient="horz" pos="119"/>
        <p:guide orient="horz" pos="528"/>
        <p:guide orient="horz" pos="958"/>
        <p:guide pos="217"/>
        <p:guide pos="6046"/>
        <p:guide pos="3120"/>
      </p:guideLst>
    </p:cSldViewPr>
  </p:slideViewPr>
  <p:outlineViewPr>
    <p:cViewPr>
      <p:scale>
        <a:sx n="33" d="100"/>
        <a:sy n="33" d="100"/>
      </p:scale>
      <p:origin x="0" y="-7638"/>
    </p:cViewPr>
  </p:outlineViewPr>
  <p:notesTextViewPr>
    <p:cViewPr>
      <p:scale>
        <a:sx n="3" d="2"/>
        <a:sy n="3" d="2"/>
      </p:scale>
      <p:origin x="0" y="0"/>
    </p:cViewPr>
  </p:notesTextViewPr>
  <p:sorterViewPr>
    <p:cViewPr>
      <p:scale>
        <a:sx n="80" d="100"/>
        <a:sy n="80" d="100"/>
      </p:scale>
      <p:origin x="0" y="0"/>
    </p:cViewPr>
  </p:sorterViewPr>
  <p:notesViewPr>
    <p:cSldViewPr snapToGrid="0" snapToObjects="1" showGuides="1">
      <p:cViewPr varScale="1">
        <p:scale>
          <a:sx n="82" d="100"/>
          <a:sy n="82" d="100"/>
        </p:scale>
        <p:origin x="2946" y="90"/>
      </p:cViewPr>
      <p:guideLst>
        <p:guide orient="horz" pos="3126"/>
        <p:guide pos="2124"/>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850445" y="2"/>
            <a:ext cx="2945659" cy="496332"/>
          </a:xfrm>
          <a:prstGeom prst="rect">
            <a:avLst/>
          </a:prstGeom>
        </p:spPr>
        <p:txBody>
          <a:bodyPr vert="horz" lIns="91427" tIns="45714" rIns="91427" bIns="45714" rtlCol="0"/>
          <a:lstStyle>
            <a:lvl1pPr algn="r">
              <a:defRPr sz="1200"/>
            </a:lvl1pPr>
          </a:lstStyle>
          <a:p>
            <a:fld id="{4FCF4903-D1A4-F14A-B207-A0D2CC9D4B8B}" type="datetimeFigureOut">
              <a:rPr lang="en-US" smtClean="0"/>
              <a:t>4/12/19</a:t>
            </a:fld>
            <a:endParaRPr lang="en-US"/>
          </a:p>
        </p:txBody>
      </p:sp>
      <p:sp>
        <p:nvSpPr>
          <p:cNvPr id="4" name="Footer Placeholder 3"/>
          <p:cNvSpPr>
            <a:spLocks noGrp="1"/>
          </p:cNvSpPr>
          <p:nvPr>
            <p:ph type="ftr" sz="quarter" idx="2"/>
          </p:nvPr>
        </p:nvSpPr>
        <p:spPr>
          <a:xfrm>
            <a:off x="2" y="9428585"/>
            <a:ext cx="2945659" cy="49633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1427" tIns="45714" rIns="91427" bIns="45714" rtlCol="0" anchor="b"/>
          <a:lstStyle>
            <a:lvl1pPr algn="r">
              <a:defRPr sz="1200"/>
            </a:lvl1pPr>
          </a:lstStyle>
          <a:p>
            <a:fld id="{B5DD393E-432A-C040-A9FC-9C0644B7F7DE}" type="slidenum">
              <a:rPr lang="en-US" smtClean="0"/>
              <a:t>‹N°›</a:t>
            </a:fld>
            <a:endParaRPr lang="en-US"/>
          </a:p>
        </p:txBody>
      </p:sp>
    </p:spTree>
    <p:extLst>
      <p:ext uri="{BB962C8B-B14F-4D97-AF65-F5344CB8AC3E}">
        <p14:creationId xmlns:p14="http://schemas.microsoft.com/office/powerpoint/2010/main" val="1317295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5659" cy="496332"/>
          </a:xfrm>
          <a:prstGeom prst="rect">
            <a:avLst/>
          </a:prstGeom>
        </p:spPr>
        <p:txBody>
          <a:bodyPr vert="horz" lIns="91427" tIns="45714" rIns="91427" bIns="45714" rtlCol="0"/>
          <a:lstStyle>
            <a:lvl1pPr algn="l">
              <a:defRPr sz="1200"/>
            </a:lvl1pPr>
          </a:lstStyle>
          <a:p>
            <a:endParaRPr lang="de-DE"/>
          </a:p>
        </p:txBody>
      </p:sp>
      <p:sp>
        <p:nvSpPr>
          <p:cNvPr id="3" name="Datumsplatzhalter 2"/>
          <p:cNvSpPr>
            <a:spLocks noGrp="1"/>
          </p:cNvSpPr>
          <p:nvPr>
            <p:ph type="dt" idx="1"/>
          </p:nvPr>
        </p:nvSpPr>
        <p:spPr>
          <a:xfrm>
            <a:off x="3850445" y="2"/>
            <a:ext cx="2945659" cy="496332"/>
          </a:xfrm>
          <a:prstGeom prst="rect">
            <a:avLst/>
          </a:prstGeom>
        </p:spPr>
        <p:txBody>
          <a:bodyPr vert="horz" lIns="91427" tIns="45714" rIns="91427" bIns="45714" rtlCol="0"/>
          <a:lstStyle>
            <a:lvl1pPr algn="r">
              <a:defRPr sz="1200"/>
            </a:lvl1pPr>
          </a:lstStyle>
          <a:p>
            <a:fld id="{BC5B4241-C98F-4766-9E25-5F8403374385}" type="datetimeFigureOut">
              <a:rPr lang="de-DE" smtClean="0"/>
              <a:t>12.04.19</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27" tIns="45714" rIns="91427" bIns="45714"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27" tIns="45714" rIns="91427" bIns="4571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5"/>
            <a:ext cx="2945659" cy="496332"/>
          </a:xfrm>
          <a:prstGeom prst="rect">
            <a:avLst/>
          </a:prstGeom>
        </p:spPr>
        <p:txBody>
          <a:bodyPr vert="horz" lIns="91427" tIns="45714" rIns="91427" bIns="45714"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5"/>
            <a:ext cx="2945659" cy="496332"/>
          </a:xfrm>
          <a:prstGeom prst="rect">
            <a:avLst/>
          </a:prstGeom>
        </p:spPr>
        <p:txBody>
          <a:bodyPr vert="horz" lIns="91427" tIns="45714" rIns="91427" bIns="45714" rtlCol="0" anchor="b"/>
          <a:lstStyle>
            <a:lvl1pPr algn="r">
              <a:defRPr sz="1200"/>
            </a:lvl1pPr>
          </a:lstStyle>
          <a:p>
            <a:fld id="{3C26ED65-54EF-4DE1-A434-72CD553BB447}" type="slidenum">
              <a:rPr lang="de-DE" smtClean="0"/>
              <a:t>‹N°›</a:t>
            </a:fld>
            <a:endParaRPr lang="de-DE"/>
          </a:p>
        </p:txBody>
      </p:sp>
    </p:spTree>
    <p:extLst>
      <p:ext uri="{BB962C8B-B14F-4D97-AF65-F5344CB8AC3E}">
        <p14:creationId xmlns:p14="http://schemas.microsoft.com/office/powerpoint/2010/main" val="356218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6ED65-54EF-4DE1-A434-72CD553BB447}" type="slidenum">
              <a:rPr lang="de-DE" smtClean="0"/>
              <a:t>3</a:t>
            </a:fld>
            <a:endParaRPr lang="de-DE" dirty="0"/>
          </a:p>
        </p:txBody>
      </p:sp>
    </p:spTree>
    <p:extLst>
      <p:ext uri="{BB962C8B-B14F-4D97-AF65-F5344CB8AC3E}">
        <p14:creationId xmlns:p14="http://schemas.microsoft.com/office/powerpoint/2010/main" val="4018532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6ED65-54EF-4DE1-A434-72CD553BB447}" type="slidenum">
              <a:rPr lang="de-DE" smtClean="0"/>
              <a:t>4</a:t>
            </a:fld>
            <a:endParaRPr lang="de-DE"/>
          </a:p>
        </p:txBody>
      </p:sp>
    </p:spTree>
    <p:extLst>
      <p:ext uri="{BB962C8B-B14F-4D97-AF65-F5344CB8AC3E}">
        <p14:creationId xmlns:p14="http://schemas.microsoft.com/office/powerpoint/2010/main" val="2239156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gradient Pink/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10C51FB-88CF-4096-BD69-06CEE1A553BE}"/>
              </a:ext>
            </a:extLst>
          </p:cNvPr>
          <p:cNvSpPr/>
          <p:nvPr userDrawn="1"/>
        </p:nvSpPr>
        <p:spPr>
          <a:xfrm>
            <a:off x="-860" y="0"/>
            <a:ext cx="9906000" cy="6858000"/>
          </a:xfrm>
          <a:prstGeom prst="rect">
            <a:avLst/>
          </a:prstGeom>
          <a:gradFill flip="none" rotWithShape="1">
            <a:gsLst>
              <a:gs pos="0">
                <a:schemeClr val="accent4"/>
              </a:gs>
              <a:gs pos="93000">
                <a:schemeClr val="accent3">
                  <a:alpha val="98000"/>
                </a:schemeClr>
              </a:gs>
            </a:gsLst>
            <a:lin ang="2700000" scaled="0"/>
            <a:tileRect/>
          </a:gra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endParaRPr>
          </a:p>
        </p:txBody>
      </p:sp>
      <p:sp>
        <p:nvSpPr>
          <p:cNvPr id="10" name="Text Placeholder 2"/>
          <p:cNvSpPr>
            <a:spLocks noGrp="1"/>
          </p:cNvSpPr>
          <p:nvPr>
            <p:ph type="body" sz="quarter" idx="10" hasCustomPrompt="1"/>
          </p:nvPr>
        </p:nvSpPr>
        <p:spPr>
          <a:xfrm>
            <a:off x="611022" y="1087067"/>
            <a:ext cx="6483742" cy="1527968"/>
          </a:xfrm>
          <a:prstGeom prst="rect">
            <a:avLst/>
          </a:prstGeom>
          <a:ln>
            <a:noFill/>
          </a:ln>
        </p:spPr>
        <p:txBody>
          <a:bodyPr vert="horz" lIns="0" tIns="0" rIns="0" bIns="0"/>
          <a:lstStyle>
            <a:lvl1pPr marL="0" indent="0">
              <a:spcBef>
                <a:spcPts val="0"/>
              </a:spcBef>
              <a:buFontTx/>
              <a:buNone/>
              <a:defRPr sz="4400" b="1">
                <a:solidFill>
                  <a:schemeClr val="bg1"/>
                </a:solidFill>
              </a:defRPr>
            </a:lvl1pPr>
          </a:lstStyle>
          <a:p>
            <a:r>
              <a:rPr lang="fr-FR" noProof="0"/>
              <a:t>Title</a:t>
            </a:r>
          </a:p>
          <a:p>
            <a:endParaRPr lang="fr-FR" noProof="0"/>
          </a:p>
          <a:p>
            <a:endParaRPr lang="fr-FR" noProof="0"/>
          </a:p>
        </p:txBody>
      </p:sp>
      <p:sp>
        <p:nvSpPr>
          <p:cNvPr id="11" name="Text Placeholder 2"/>
          <p:cNvSpPr>
            <a:spLocks noGrp="1"/>
          </p:cNvSpPr>
          <p:nvPr>
            <p:ph type="body" sz="quarter" idx="11" hasCustomPrompt="1"/>
          </p:nvPr>
        </p:nvSpPr>
        <p:spPr>
          <a:xfrm>
            <a:off x="611022" y="3555331"/>
            <a:ext cx="6483742" cy="360000"/>
          </a:xfrm>
          <a:prstGeom prst="rect">
            <a:avLst/>
          </a:prstGeom>
          <a:ln>
            <a:noFill/>
          </a:ln>
        </p:spPr>
        <p:txBody>
          <a:bodyPr vert="horz" lIns="0" tIns="0" rIns="0" bIns="0"/>
          <a:lstStyle>
            <a:lvl1pPr marL="0" indent="0">
              <a:spcBef>
                <a:spcPts val="0"/>
              </a:spcBef>
              <a:buFontTx/>
              <a:buNone/>
              <a:defRPr sz="1400">
                <a:solidFill>
                  <a:schemeClr val="bg1"/>
                </a:solidFill>
              </a:defRPr>
            </a:lvl1pPr>
          </a:lstStyle>
          <a:p>
            <a:r>
              <a:rPr lang="fr-FR" noProof="0"/>
              <a:t>Prepared by First name Surname, Job title / Prepared for</a:t>
            </a:r>
          </a:p>
        </p:txBody>
      </p:sp>
      <p:sp>
        <p:nvSpPr>
          <p:cNvPr id="12" name="Text Placeholder 2"/>
          <p:cNvSpPr>
            <a:spLocks noGrp="1"/>
          </p:cNvSpPr>
          <p:nvPr>
            <p:ph type="body" sz="quarter" idx="12" hasCustomPrompt="1"/>
          </p:nvPr>
        </p:nvSpPr>
        <p:spPr>
          <a:xfrm>
            <a:off x="611023" y="3915329"/>
            <a:ext cx="6482323" cy="360000"/>
          </a:xfrm>
          <a:prstGeom prst="rect">
            <a:avLst/>
          </a:prstGeom>
          <a:ln>
            <a:noFill/>
          </a:ln>
        </p:spPr>
        <p:txBody>
          <a:bodyPr vert="horz" lIns="0" tIns="0" rIns="0" bIns="0"/>
          <a:lstStyle>
            <a:lvl1pPr marL="0" indent="0">
              <a:spcBef>
                <a:spcPts val="0"/>
              </a:spcBef>
              <a:buFontTx/>
              <a:buNone/>
              <a:defRPr sz="1400">
                <a:solidFill>
                  <a:schemeClr val="bg1"/>
                </a:solidFill>
              </a:defRPr>
            </a:lvl1pPr>
          </a:lstStyle>
          <a:p>
            <a:r>
              <a:rPr lang="fr-FR" noProof="0"/>
              <a:t>Date</a:t>
            </a:r>
          </a:p>
        </p:txBody>
      </p:sp>
      <p:sp>
        <p:nvSpPr>
          <p:cNvPr id="4" name="Picture Placeholder 3"/>
          <p:cNvSpPr>
            <a:spLocks noGrp="1"/>
          </p:cNvSpPr>
          <p:nvPr>
            <p:ph type="pic" sz="quarter" idx="13" hasCustomPrompt="1"/>
          </p:nvPr>
        </p:nvSpPr>
        <p:spPr>
          <a:xfrm>
            <a:off x="621174" y="4939229"/>
            <a:ext cx="1897458" cy="1336675"/>
          </a:xfrm>
          <a:prstGeom prst="rect">
            <a:avLst/>
          </a:prstGeom>
        </p:spPr>
        <p:txBody>
          <a:bodyPr/>
          <a:lstStyle>
            <a:lvl1pPr marL="0" indent="0">
              <a:buNone/>
              <a:defRPr sz="1733">
                <a:solidFill>
                  <a:schemeClr val="bg1"/>
                </a:solidFill>
              </a:defRPr>
            </a:lvl1pPr>
          </a:lstStyle>
          <a:p>
            <a:r>
              <a:rPr lang="fr-FR" noProof="0"/>
              <a:t>Client/partner logo in white here</a:t>
            </a:r>
          </a:p>
        </p:txBody>
      </p:sp>
      <p:sp>
        <p:nvSpPr>
          <p:cNvPr id="3" name="Text Placeholder 2"/>
          <p:cNvSpPr>
            <a:spLocks noGrp="1"/>
          </p:cNvSpPr>
          <p:nvPr>
            <p:ph type="body" sz="quarter" idx="14" hasCustomPrompt="1"/>
          </p:nvPr>
        </p:nvSpPr>
        <p:spPr>
          <a:xfrm>
            <a:off x="611023" y="2766470"/>
            <a:ext cx="6483741" cy="656341"/>
          </a:xfrm>
          <a:ln>
            <a:noFill/>
          </a:ln>
        </p:spPr>
        <p:txBody>
          <a:bodyPr vert="horz" lIns="0" tIns="0" rIns="0" bIns="0" rtlCol="0">
            <a:noAutofit/>
          </a:bodyPr>
          <a:lstStyle>
            <a:lvl1pPr>
              <a:defRPr lang="en-US" sz="2800" smtClean="0">
                <a:solidFill>
                  <a:schemeClr val="bg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spcBef>
                <a:spcPts val="0"/>
              </a:spcBef>
              <a:buFontTx/>
            </a:pPr>
            <a:r>
              <a:rPr lang="fr-FR" noProof="0"/>
              <a:t>Subtitle</a:t>
            </a:r>
          </a:p>
        </p:txBody>
      </p:sp>
      <p:pic>
        <p:nvPicPr>
          <p:cNvPr id="14" name="Picture 13">
            <a:extLst>
              <a:ext uri="{FF2B5EF4-FFF2-40B4-BE49-F238E27FC236}">
                <a16:creationId xmlns:a16="http://schemas.microsoft.com/office/drawing/2014/main" id="{58B3A483-679E-4336-ADE5-D1C4DACDA2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61162" y="5949221"/>
            <a:ext cx="3122613" cy="926181"/>
          </a:xfrm>
          <a:prstGeom prst="rect">
            <a:avLst/>
          </a:prstGeom>
        </p:spPr>
      </p:pic>
    </p:spTree>
    <p:extLst>
      <p:ext uri="{BB962C8B-B14F-4D97-AF65-F5344CB8AC3E}">
        <p14:creationId xmlns:p14="http://schemas.microsoft.com/office/powerpoint/2010/main" val="30003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Green text with B&amp;W pictur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9906000" cy="6858001"/>
          </a:xfrm>
          <a:prstGeom prst="rect">
            <a:avLst/>
          </a:prstGeom>
        </p:spPr>
      </p:pic>
      <p:sp>
        <p:nvSpPr>
          <p:cNvPr id="8" name="Rectangle 7">
            <a:extLst>
              <a:ext uri="{FF2B5EF4-FFF2-40B4-BE49-F238E27FC236}">
                <a16:creationId xmlns:a16="http://schemas.microsoft.com/office/drawing/2014/main" id="{7D04AA49-BB5F-4E3D-B432-9E048971A365}"/>
              </a:ext>
            </a:extLst>
          </p:cNvPr>
          <p:cNvSpPr/>
          <p:nvPr userDrawn="1"/>
        </p:nvSpPr>
        <p:spPr>
          <a:xfrm>
            <a:off x="-1" y="0"/>
            <a:ext cx="9906001" cy="6858000"/>
          </a:xfrm>
          <a:prstGeom prst="rect">
            <a:avLst/>
          </a:prstGeom>
          <a:solidFill>
            <a:sysClr val="windowText" lastClr="000000">
              <a:lumMod val="85000"/>
              <a:lumOff val="15000"/>
              <a:alpha val="54000"/>
            </a:sysClr>
          </a:soli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latin typeface="Calibri"/>
              <a:ea typeface="+mn-ea"/>
              <a:cs typeface="+mn-cs"/>
            </a:endParaRPr>
          </a:p>
        </p:txBody>
      </p:sp>
      <p:sp>
        <p:nvSpPr>
          <p:cNvPr id="10" name="Text Placeholder 2"/>
          <p:cNvSpPr>
            <a:spLocks noGrp="1"/>
          </p:cNvSpPr>
          <p:nvPr>
            <p:ph type="body" sz="quarter" idx="10" hasCustomPrompt="1"/>
          </p:nvPr>
        </p:nvSpPr>
        <p:spPr>
          <a:xfrm>
            <a:off x="611023" y="1921299"/>
            <a:ext cx="7504278" cy="1527968"/>
          </a:xfrm>
          <a:prstGeom prst="rect">
            <a:avLst/>
          </a:prstGeom>
          <a:ln>
            <a:noFill/>
          </a:ln>
        </p:spPr>
        <p:txBody>
          <a:bodyPr vert="horz" lIns="0" tIns="0" rIns="0" bIns="0" anchor="ctr" anchorCtr="0"/>
          <a:lstStyle>
            <a:lvl1pPr marL="0" indent="0" algn="l">
              <a:spcBef>
                <a:spcPts val="0"/>
              </a:spcBef>
              <a:buFontTx/>
              <a:buNone/>
              <a:defRPr sz="4400" b="1">
                <a:solidFill>
                  <a:schemeClr val="accent2"/>
                </a:solidFill>
              </a:defRPr>
            </a:lvl1pPr>
          </a:lstStyle>
          <a:p>
            <a:r>
              <a:rPr lang="fr-FR" noProof="0"/>
              <a:t>Title</a:t>
            </a:r>
          </a:p>
        </p:txBody>
      </p:sp>
      <p:pic>
        <p:nvPicPr>
          <p:cNvPr id="6" name="Picture 5">
            <a:extLst>
              <a:ext uri="{FF2B5EF4-FFF2-40B4-BE49-F238E27FC236}">
                <a16:creationId xmlns:a16="http://schemas.microsoft.com/office/drawing/2014/main" id="{2D42EFF9-DF3C-41EB-B297-4853102146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9576" y="6339798"/>
            <a:ext cx="1697830" cy="503583"/>
          </a:xfrm>
          <a:prstGeom prst="rect">
            <a:avLst/>
          </a:prstGeom>
        </p:spPr>
      </p:pic>
    </p:spTree>
    <p:extLst>
      <p:ext uri="{BB962C8B-B14F-4D97-AF65-F5344CB8AC3E}">
        <p14:creationId xmlns:p14="http://schemas.microsoft.com/office/powerpoint/2010/main" val="227092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Page Gradient text Turquois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67443" y="6256177"/>
            <a:ext cx="2490576" cy="396000"/>
          </a:xfrm>
          <a:prstGeom prst="rect">
            <a:avLst/>
          </a:prstGeom>
        </p:spPr>
      </p:pic>
      <p:sp>
        <p:nvSpPr>
          <p:cNvPr id="109" name="Text Placeholder 2"/>
          <p:cNvSpPr>
            <a:spLocks noGrp="1"/>
          </p:cNvSpPr>
          <p:nvPr>
            <p:ph type="body" sz="quarter" idx="10" hasCustomPrompt="1"/>
          </p:nvPr>
        </p:nvSpPr>
        <p:spPr>
          <a:xfrm>
            <a:off x="611021" y="1087066"/>
            <a:ext cx="6968515" cy="1527968"/>
          </a:xfrm>
          <a:prstGeom prst="rect">
            <a:avLst/>
          </a:prstGeom>
          <a:ln>
            <a:noFill/>
          </a:ln>
        </p:spPr>
        <p:txBody>
          <a:bodyPr vert="horz" lIns="0" tIns="0" rIns="0" bIns="0"/>
          <a:lstStyle>
            <a:lvl1pPr marL="0" indent="0" algn="l" defTabSz="457200" rtl="0" eaLnBrk="1" latinLnBrk="0" hangingPunct="1">
              <a:spcBef>
                <a:spcPts val="0"/>
              </a:spcBef>
              <a:spcAft>
                <a:spcPts val="300"/>
              </a:spcAft>
              <a:buClr>
                <a:schemeClr val="bg1"/>
              </a:buClr>
              <a:buSzPct val="25000"/>
              <a:buFontTx/>
              <a:buNone/>
              <a:defRPr lang="en-US" sz="4400" b="1" kern="1200" noProof="0" dirty="0">
                <a:gradFill>
                  <a:gsLst>
                    <a:gs pos="0">
                      <a:schemeClr val="tx2"/>
                    </a:gs>
                    <a:gs pos="86000">
                      <a:schemeClr val="bg2"/>
                    </a:gs>
                  </a:gsLst>
                  <a:lin ang="2700000" scaled="0"/>
                </a:gradFill>
                <a:latin typeface="+mn-lt"/>
                <a:ea typeface="+mn-ea"/>
                <a:cs typeface="+mn-cs"/>
              </a:defRPr>
            </a:lvl1pPr>
          </a:lstStyle>
          <a:p>
            <a:r>
              <a:rPr lang="fr-FR" noProof="0"/>
              <a:t>Title</a:t>
            </a:r>
          </a:p>
          <a:p>
            <a:endParaRPr lang="fr-FR" noProof="0"/>
          </a:p>
          <a:p>
            <a:endParaRPr lang="fr-FR" noProof="0"/>
          </a:p>
        </p:txBody>
      </p:sp>
      <p:sp>
        <p:nvSpPr>
          <p:cNvPr id="110" name="Text Placeholder 2"/>
          <p:cNvSpPr>
            <a:spLocks noGrp="1"/>
          </p:cNvSpPr>
          <p:nvPr>
            <p:ph type="body" sz="quarter" idx="11" hasCustomPrompt="1"/>
          </p:nvPr>
        </p:nvSpPr>
        <p:spPr>
          <a:xfrm>
            <a:off x="611021" y="3555330"/>
            <a:ext cx="6968515" cy="360000"/>
          </a:xfrm>
          <a:prstGeom prst="rect">
            <a:avLst/>
          </a:prstGeom>
          <a:ln>
            <a:noFill/>
          </a:ln>
        </p:spPr>
        <p:txBody>
          <a:bodyPr vert="horz" lIns="0" tIns="0" rIns="0" bIns="0"/>
          <a:lstStyle>
            <a:lvl1pPr marL="0" indent="0">
              <a:spcBef>
                <a:spcPts val="0"/>
              </a:spcBef>
              <a:buFontTx/>
              <a:buNone/>
              <a:defRPr sz="1400">
                <a:solidFill>
                  <a:schemeClr val="tx1"/>
                </a:solidFill>
              </a:defRPr>
            </a:lvl1pPr>
          </a:lstStyle>
          <a:p>
            <a:r>
              <a:rPr lang="fr-FR" noProof="0"/>
              <a:t>Prepared by First name Surname, Job title / Prepared for</a:t>
            </a:r>
          </a:p>
        </p:txBody>
      </p:sp>
      <p:sp>
        <p:nvSpPr>
          <p:cNvPr id="111" name="Text Placeholder 2"/>
          <p:cNvSpPr>
            <a:spLocks noGrp="1"/>
          </p:cNvSpPr>
          <p:nvPr>
            <p:ph type="body" sz="quarter" idx="12" hasCustomPrompt="1"/>
          </p:nvPr>
        </p:nvSpPr>
        <p:spPr>
          <a:xfrm>
            <a:off x="611022" y="3915330"/>
            <a:ext cx="6966990" cy="360000"/>
          </a:xfrm>
          <a:prstGeom prst="rect">
            <a:avLst/>
          </a:prstGeom>
          <a:ln>
            <a:noFill/>
          </a:ln>
        </p:spPr>
        <p:txBody>
          <a:bodyPr vert="horz" lIns="0" tIns="0" rIns="0" bIns="0"/>
          <a:lstStyle>
            <a:lvl1pPr marL="0" indent="0">
              <a:spcBef>
                <a:spcPts val="0"/>
              </a:spcBef>
              <a:buFontTx/>
              <a:buNone/>
              <a:defRPr sz="1400">
                <a:solidFill>
                  <a:schemeClr val="tx1"/>
                </a:solidFill>
              </a:defRPr>
            </a:lvl1pPr>
          </a:lstStyle>
          <a:p>
            <a:r>
              <a:rPr lang="fr-FR" noProof="0"/>
              <a:t>Date</a:t>
            </a:r>
          </a:p>
        </p:txBody>
      </p:sp>
      <p:sp>
        <p:nvSpPr>
          <p:cNvPr id="112" name="Text Placeholder 2"/>
          <p:cNvSpPr>
            <a:spLocks noGrp="1"/>
          </p:cNvSpPr>
          <p:nvPr>
            <p:ph type="body" sz="quarter" idx="14" hasCustomPrompt="1"/>
          </p:nvPr>
        </p:nvSpPr>
        <p:spPr>
          <a:xfrm>
            <a:off x="611022" y="2766470"/>
            <a:ext cx="6968513" cy="656341"/>
          </a:xfrm>
          <a:ln>
            <a:noFill/>
          </a:ln>
        </p:spPr>
        <p:txBody>
          <a:bodyPr vert="horz" lIns="0" tIns="0" rIns="0" bIns="0" rtlCol="0">
            <a:noAutofit/>
          </a:bodyPr>
          <a:lstStyle>
            <a:lvl1pPr>
              <a:defRPr lang="en-US" sz="2800" smtClean="0">
                <a:solidFill>
                  <a:schemeClr val="tx1"/>
                </a:solidFill>
              </a:defRPr>
            </a:lvl1pPr>
            <a:lvl2pPr>
              <a:defRPr lang="en-US" smtClean="0"/>
            </a:lvl2pPr>
            <a:lvl3pPr>
              <a:defRPr lang="en-US" smtClean="0"/>
            </a:lvl3pPr>
            <a:lvl4pPr>
              <a:defRPr lang="en-US" smtClean="0"/>
            </a:lvl4pPr>
            <a:lvl5pPr>
              <a:defRPr lang="en-US"/>
            </a:lvl5pPr>
          </a:lstStyle>
          <a:p>
            <a:pPr lvl="0">
              <a:spcBef>
                <a:spcPts val="0"/>
              </a:spcBef>
              <a:buFontTx/>
            </a:pPr>
            <a:r>
              <a:rPr lang="fr-FR" noProof="0"/>
              <a:t>Subtitle</a:t>
            </a:r>
          </a:p>
        </p:txBody>
      </p:sp>
    </p:spTree>
    <p:extLst>
      <p:ext uri="{BB962C8B-B14F-4D97-AF65-F5344CB8AC3E}">
        <p14:creationId xmlns:p14="http://schemas.microsoft.com/office/powerpoint/2010/main" val="28133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Page Gradient text Pi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67443" y="6256177"/>
            <a:ext cx="2490576" cy="396000"/>
          </a:xfrm>
          <a:prstGeom prst="rect">
            <a:avLst/>
          </a:prstGeom>
        </p:spPr>
      </p:pic>
      <p:sp>
        <p:nvSpPr>
          <p:cNvPr id="109" name="Text Placeholder 2"/>
          <p:cNvSpPr>
            <a:spLocks noGrp="1"/>
          </p:cNvSpPr>
          <p:nvPr>
            <p:ph type="body" sz="quarter" idx="10" hasCustomPrompt="1"/>
          </p:nvPr>
        </p:nvSpPr>
        <p:spPr>
          <a:xfrm>
            <a:off x="611022" y="1087066"/>
            <a:ext cx="6968515" cy="1527968"/>
          </a:xfrm>
          <a:prstGeom prst="rect">
            <a:avLst/>
          </a:prstGeom>
          <a:ln>
            <a:noFill/>
          </a:ln>
        </p:spPr>
        <p:txBody>
          <a:bodyPr vert="horz" lIns="0" tIns="0" rIns="0" bIns="0"/>
          <a:lstStyle>
            <a:lvl1pPr marL="0" indent="0" algn="l" defTabSz="457200" rtl="0" eaLnBrk="1" latinLnBrk="0" hangingPunct="1">
              <a:spcBef>
                <a:spcPts val="0"/>
              </a:spcBef>
              <a:spcAft>
                <a:spcPts val="300"/>
              </a:spcAft>
              <a:buClr>
                <a:schemeClr val="bg1"/>
              </a:buClr>
              <a:buSzPct val="25000"/>
              <a:buFontTx/>
              <a:buNone/>
              <a:defRPr lang="en-US" sz="4400" b="1" kern="1200" noProof="0" dirty="0">
                <a:gradFill>
                  <a:gsLst>
                    <a:gs pos="0">
                      <a:schemeClr val="accent4"/>
                    </a:gs>
                    <a:gs pos="86000">
                      <a:schemeClr val="accent3"/>
                    </a:gs>
                  </a:gsLst>
                  <a:lin ang="2700000" scaled="0"/>
                </a:gradFill>
                <a:latin typeface="+mn-lt"/>
                <a:ea typeface="+mn-ea"/>
                <a:cs typeface="+mn-cs"/>
              </a:defRPr>
            </a:lvl1pPr>
          </a:lstStyle>
          <a:p>
            <a:r>
              <a:rPr lang="fr-FR" noProof="0"/>
              <a:t>Title</a:t>
            </a:r>
          </a:p>
          <a:p>
            <a:endParaRPr lang="fr-FR" noProof="0"/>
          </a:p>
          <a:p>
            <a:endParaRPr lang="fr-FR" noProof="0"/>
          </a:p>
        </p:txBody>
      </p:sp>
      <p:sp>
        <p:nvSpPr>
          <p:cNvPr id="110" name="Text Placeholder 2"/>
          <p:cNvSpPr>
            <a:spLocks noGrp="1"/>
          </p:cNvSpPr>
          <p:nvPr>
            <p:ph type="body" sz="quarter" idx="11" hasCustomPrompt="1"/>
          </p:nvPr>
        </p:nvSpPr>
        <p:spPr>
          <a:xfrm>
            <a:off x="611022" y="3555330"/>
            <a:ext cx="6968515" cy="360000"/>
          </a:xfrm>
          <a:prstGeom prst="rect">
            <a:avLst/>
          </a:prstGeom>
          <a:ln>
            <a:noFill/>
          </a:ln>
        </p:spPr>
        <p:txBody>
          <a:bodyPr vert="horz" lIns="0" tIns="0" rIns="0" bIns="0"/>
          <a:lstStyle>
            <a:lvl1pPr marL="0" indent="0">
              <a:spcBef>
                <a:spcPts val="0"/>
              </a:spcBef>
              <a:buFontTx/>
              <a:buNone/>
              <a:defRPr sz="1400">
                <a:solidFill>
                  <a:schemeClr val="tx1"/>
                </a:solidFill>
              </a:defRPr>
            </a:lvl1pPr>
          </a:lstStyle>
          <a:p>
            <a:r>
              <a:rPr lang="fr-FR" noProof="0"/>
              <a:t>Prepared by First name Surname, Job title / Prepared for</a:t>
            </a:r>
          </a:p>
        </p:txBody>
      </p:sp>
      <p:sp>
        <p:nvSpPr>
          <p:cNvPr id="111" name="Text Placeholder 2"/>
          <p:cNvSpPr>
            <a:spLocks noGrp="1"/>
          </p:cNvSpPr>
          <p:nvPr>
            <p:ph type="body" sz="quarter" idx="12" hasCustomPrompt="1"/>
          </p:nvPr>
        </p:nvSpPr>
        <p:spPr>
          <a:xfrm>
            <a:off x="611023" y="3915330"/>
            <a:ext cx="6966990" cy="360000"/>
          </a:xfrm>
          <a:prstGeom prst="rect">
            <a:avLst/>
          </a:prstGeom>
          <a:ln>
            <a:noFill/>
          </a:ln>
        </p:spPr>
        <p:txBody>
          <a:bodyPr vert="horz" lIns="0" tIns="0" rIns="0" bIns="0"/>
          <a:lstStyle>
            <a:lvl1pPr marL="0" indent="0">
              <a:spcBef>
                <a:spcPts val="0"/>
              </a:spcBef>
              <a:buFontTx/>
              <a:buNone/>
              <a:defRPr sz="1400">
                <a:solidFill>
                  <a:schemeClr val="tx1"/>
                </a:solidFill>
              </a:defRPr>
            </a:lvl1pPr>
          </a:lstStyle>
          <a:p>
            <a:r>
              <a:rPr lang="fr-FR" noProof="0"/>
              <a:t>Date</a:t>
            </a:r>
          </a:p>
        </p:txBody>
      </p:sp>
      <p:sp>
        <p:nvSpPr>
          <p:cNvPr id="112" name="Text Placeholder 2"/>
          <p:cNvSpPr>
            <a:spLocks noGrp="1"/>
          </p:cNvSpPr>
          <p:nvPr>
            <p:ph type="body" sz="quarter" idx="14" hasCustomPrompt="1"/>
          </p:nvPr>
        </p:nvSpPr>
        <p:spPr>
          <a:xfrm>
            <a:off x="611023" y="2766470"/>
            <a:ext cx="6968513" cy="656341"/>
          </a:xfrm>
          <a:ln>
            <a:noFill/>
          </a:ln>
        </p:spPr>
        <p:txBody>
          <a:bodyPr vert="horz" lIns="0" tIns="0" rIns="0" bIns="0" rtlCol="0">
            <a:noAutofit/>
          </a:bodyPr>
          <a:lstStyle>
            <a:lvl1pPr>
              <a:defRPr lang="en-US" sz="2800" smtClean="0">
                <a:solidFill>
                  <a:schemeClr val="tx1"/>
                </a:solidFill>
              </a:defRPr>
            </a:lvl1pPr>
            <a:lvl2pPr>
              <a:defRPr lang="en-US" smtClean="0"/>
            </a:lvl2pPr>
            <a:lvl3pPr>
              <a:defRPr lang="en-US" smtClean="0"/>
            </a:lvl3pPr>
            <a:lvl4pPr>
              <a:defRPr lang="en-US" smtClean="0"/>
            </a:lvl4pPr>
            <a:lvl5pPr>
              <a:defRPr lang="en-US"/>
            </a:lvl5pPr>
          </a:lstStyle>
          <a:p>
            <a:pPr lvl="0">
              <a:spcBef>
                <a:spcPts val="0"/>
              </a:spcBef>
              <a:buFontTx/>
            </a:pPr>
            <a:r>
              <a:rPr lang="fr-FR" noProof="0"/>
              <a:t>Subtitle</a:t>
            </a:r>
          </a:p>
        </p:txBody>
      </p:sp>
    </p:spTree>
    <p:extLst>
      <p:ext uri="{BB962C8B-B14F-4D97-AF65-F5344CB8AC3E}">
        <p14:creationId xmlns:p14="http://schemas.microsoft.com/office/powerpoint/2010/main" val="131106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Page gradient text Green">
    <p:spTree>
      <p:nvGrpSpPr>
        <p:cNvPr id="1" name=""/>
        <p:cNvGrpSpPr/>
        <p:nvPr/>
      </p:nvGrpSpPr>
      <p:grpSpPr>
        <a:xfrm>
          <a:off x="0" y="0"/>
          <a:ext cx="0" cy="0"/>
          <a:chOff x="0" y="0"/>
          <a:chExt cx="0" cy="0"/>
        </a:xfrm>
      </p:grpSpPr>
      <p:sp>
        <p:nvSpPr>
          <p:cNvPr id="109" name="Text Placeholder 2"/>
          <p:cNvSpPr>
            <a:spLocks noGrp="1"/>
          </p:cNvSpPr>
          <p:nvPr>
            <p:ph type="body" sz="quarter" idx="10" hasCustomPrompt="1"/>
          </p:nvPr>
        </p:nvSpPr>
        <p:spPr>
          <a:xfrm>
            <a:off x="611022" y="1087066"/>
            <a:ext cx="6968515" cy="1527968"/>
          </a:xfrm>
          <a:prstGeom prst="rect">
            <a:avLst/>
          </a:prstGeom>
          <a:ln>
            <a:noFill/>
          </a:ln>
        </p:spPr>
        <p:txBody>
          <a:bodyPr vert="horz" lIns="0" tIns="0" rIns="0" bIns="0"/>
          <a:lstStyle>
            <a:lvl1pPr marL="0" indent="0" algn="l" defTabSz="457200" rtl="0" eaLnBrk="1" latinLnBrk="0" hangingPunct="1">
              <a:spcBef>
                <a:spcPts val="0"/>
              </a:spcBef>
              <a:spcAft>
                <a:spcPts val="300"/>
              </a:spcAft>
              <a:buClr>
                <a:schemeClr val="bg1"/>
              </a:buClr>
              <a:buSzPct val="25000"/>
              <a:buFontTx/>
              <a:buNone/>
              <a:defRPr lang="en-US" sz="4400" b="1" kern="1200" noProof="0" dirty="0">
                <a:gradFill>
                  <a:gsLst>
                    <a:gs pos="0">
                      <a:schemeClr val="accent2"/>
                    </a:gs>
                    <a:gs pos="86000">
                      <a:schemeClr val="accent1"/>
                    </a:gs>
                  </a:gsLst>
                  <a:lin ang="2700000" scaled="0"/>
                </a:gradFill>
                <a:latin typeface="+mn-lt"/>
                <a:ea typeface="+mn-ea"/>
                <a:cs typeface="+mn-cs"/>
              </a:defRPr>
            </a:lvl1pPr>
          </a:lstStyle>
          <a:p>
            <a:r>
              <a:rPr lang="fr-FR" noProof="0"/>
              <a:t>Title</a:t>
            </a:r>
          </a:p>
          <a:p>
            <a:endParaRPr lang="fr-FR" noProof="0"/>
          </a:p>
          <a:p>
            <a:endParaRPr lang="fr-FR" noProof="0"/>
          </a:p>
        </p:txBody>
      </p:sp>
      <p:sp>
        <p:nvSpPr>
          <p:cNvPr id="110" name="Text Placeholder 2"/>
          <p:cNvSpPr>
            <a:spLocks noGrp="1"/>
          </p:cNvSpPr>
          <p:nvPr>
            <p:ph type="body" sz="quarter" idx="11" hasCustomPrompt="1"/>
          </p:nvPr>
        </p:nvSpPr>
        <p:spPr>
          <a:xfrm>
            <a:off x="611022" y="3555330"/>
            <a:ext cx="6968515" cy="360000"/>
          </a:xfrm>
          <a:prstGeom prst="rect">
            <a:avLst/>
          </a:prstGeom>
          <a:ln>
            <a:noFill/>
          </a:ln>
        </p:spPr>
        <p:txBody>
          <a:bodyPr vert="horz" lIns="0" tIns="0" rIns="0" bIns="0"/>
          <a:lstStyle>
            <a:lvl1pPr marL="0" indent="0">
              <a:spcBef>
                <a:spcPts val="0"/>
              </a:spcBef>
              <a:buFontTx/>
              <a:buNone/>
              <a:defRPr sz="1400">
                <a:solidFill>
                  <a:schemeClr val="tx1"/>
                </a:solidFill>
              </a:defRPr>
            </a:lvl1pPr>
          </a:lstStyle>
          <a:p>
            <a:r>
              <a:rPr lang="fr-FR" noProof="0"/>
              <a:t>Prepared by First name Surname, Job title / Prepared for</a:t>
            </a:r>
          </a:p>
        </p:txBody>
      </p:sp>
      <p:sp>
        <p:nvSpPr>
          <p:cNvPr id="111" name="Text Placeholder 2"/>
          <p:cNvSpPr>
            <a:spLocks noGrp="1"/>
          </p:cNvSpPr>
          <p:nvPr>
            <p:ph type="body" sz="quarter" idx="12" hasCustomPrompt="1"/>
          </p:nvPr>
        </p:nvSpPr>
        <p:spPr>
          <a:xfrm>
            <a:off x="611023" y="3915330"/>
            <a:ext cx="6966990" cy="360000"/>
          </a:xfrm>
          <a:prstGeom prst="rect">
            <a:avLst/>
          </a:prstGeom>
          <a:ln>
            <a:noFill/>
          </a:ln>
        </p:spPr>
        <p:txBody>
          <a:bodyPr vert="horz" lIns="0" tIns="0" rIns="0" bIns="0"/>
          <a:lstStyle>
            <a:lvl1pPr marL="0" indent="0">
              <a:spcBef>
                <a:spcPts val="0"/>
              </a:spcBef>
              <a:buFontTx/>
              <a:buNone/>
              <a:defRPr sz="1400">
                <a:solidFill>
                  <a:schemeClr val="tx1"/>
                </a:solidFill>
              </a:defRPr>
            </a:lvl1pPr>
          </a:lstStyle>
          <a:p>
            <a:r>
              <a:rPr lang="fr-FR" noProof="0"/>
              <a:t>Date</a:t>
            </a:r>
          </a:p>
        </p:txBody>
      </p:sp>
      <p:sp>
        <p:nvSpPr>
          <p:cNvPr id="112" name="Text Placeholder 2"/>
          <p:cNvSpPr>
            <a:spLocks noGrp="1"/>
          </p:cNvSpPr>
          <p:nvPr>
            <p:ph type="body" sz="quarter" idx="14" hasCustomPrompt="1"/>
          </p:nvPr>
        </p:nvSpPr>
        <p:spPr>
          <a:xfrm>
            <a:off x="611023" y="2766470"/>
            <a:ext cx="6968513" cy="656341"/>
          </a:xfrm>
          <a:ln>
            <a:noFill/>
          </a:ln>
        </p:spPr>
        <p:txBody>
          <a:bodyPr vert="horz" lIns="0" tIns="0" rIns="0" bIns="0" rtlCol="0">
            <a:noAutofit/>
          </a:bodyPr>
          <a:lstStyle>
            <a:lvl1pPr>
              <a:defRPr lang="en-US" sz="2800" smtClean="0">
                <a:solidFill>
                  <a:schemeClr val="tx1"/>
                </a:solidFill>
              </a:defRPr>
            </a:lvl1pPr>
            <a:lvl2pPr>
              <a:defRPr lang="en-US" smtClean="0"/>
            </a:lvl2pPr>
            <a:lvl3pPr>
              <a:defRPr lang="en-US" smtClean="0"/>
            </a:lvl3pPr>
            <a:lvl4pPr>
              <a:defRPr lang="en-US" smtClean="0"/>
            </a:lvl4pPr>
            <a:lvl5pPr>
              <a:defRPr lang="en-US"/>
            </a:lvl5pPr>
          </a:lstStyle>
          <a:p>
            <a:pPr lvl="0">
              <a:spcBef>
                <a:spcPts val="0"/>
              </a:spcBef>
              <a:buFontTx/>
            </a:pPr>
            <a:r>
              <a:rPr lang="fr-FR" noProof="0"/>
              <a:t>Subtitle</a:t>
            </a:r>
          </a:p>
        </p:txBody>
      </p:sp>
      <p:pic>
        <p:nvPicPr>
          <p:cNvPr id="7" name="Picture 6">
            <a:extLst>
              <a:ext uri="{FF2B5EF4-FFF2-40B4-BE49-F238E27FC236}">
                <a16:creationId xmlns:a16="http://schemas.microsoft.com/office/drawing/2014/main" id="{E4F7E3C5-C957-4834-A8D7-EA76DA1A32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67443" y="6256177"/>
            <a:ext cx="2490576" cy="396000"/>
          </a:xfrm>
          <a:prstGeom prst="rect">
            <a:avLst/>
          </a:prstGeom>
        </p:spPr>
      </p:pic>
    </p:spTree>
    <p:extLst>
      <p:ext uri="{BB962C8B-B14F-4D97-AF65-F5344CB8AC3E}">
        <p14:creationId xmlns:p14="http://schemas.microsoft.com/office/powerpoint/2010/main" val="288595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Pink">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66BBD4FB-9E0A-40D6-8A3D-AE8EFE19C53B}"/>
              </a:ext>
            </a:extLst>
          </p:cNvPr>
          <p:cNvSpPr>
            <a:spLocks noEditPoints="1"/>
          </p:cNvSpPr>
          <p:nvPr userDrawn="1"/>
        </p:nvSpPr>
        <p:spPr bwMode="auto">
          <a:xfrm>
            <a:off x="394078" y="503383"/>
            <a:ext cx="369238" cy="470597"/>
          </a:xfrm>
          <a:custGeom>
            <a:avLst/>
            <a:gdLst>
              <a:gd name="T0" fmla="*/ 240 w 288"/>
              <a:gd name="T1" fmla="*/ 0 h 368"/>
              <a:gd name="T2" fmla="*/ 24 w 288"/>
              <a:gd name="T3" fmla="*/ 40 h 368"/>
              <a:gd name="T4" fmla="*/ 0 w 288"/>
              <a:gd name="T5" fmla="*/ 344 h 368"/>
              <a:gd name="T6" fmla="*/ 264 w 288"/>
              <a:gd name="T7" fmla="*/ 368 h 368"/>
              <a:gd name="T8" fmla="*/ 288 w 288"/>
              <a:gd name="T9" fmla="*/ 64 h 368"/>
              <a:gd name="T10" fmla="*/ 248 w 288"/>
              <a:gd name="T11" fmla="*/ 40 h 368"/>
              <a:gd name="T12" fmla="*/ 56 w 288"/>
              <a:gd name="T13" fmla="*/ 40 h 368"/>
              <a:gd name="T14" fmla="*/ 120 w 288"/>
              <a:gd name="T15" fmla="*/ 40 h 368"/>
              <a:gd name="T16" fmla="*/ 176 w 288"/>
              <a:gd name="T17" fmla="*/ 0 h 368"/>
              <a:gd name="T18" fmla="*/ 184 w 288"/>
              <a:gd name="T19" fmla="*/ 40 h 368"/>
              <a:gd name="T20" fmla="*/ 264 w 288"/>
              <a:gd name="T21" fmla="*/ 56 h 368"/>
              <a:gd name="T22" fmla="*/ 272 w 288"/>
              <a:gd name="T23" fmla="*/ 344 h 368"/>
              <a:gd name="T24" fmla="*/ 24 w 288"/>
              <a:gd name="T25" fmla="*/ 352 h 368"/>
              <a:gd name="T26" fmla="*/ 16 w 288"/>
              <a:gd name="T27" fmla="*/ 64 h 368"/>
              <a:gd name="T28" fmla="*/ 47 w 288"/>
              <a:gd name="T29" fmla="*/ 124 h 368"/>
              <a:gd name="T30" fmla="*/ 48 w 288"/>
              <a:gd name="T31" fmla="*/ 140 h 368"/>
              <a:gd name="T32" fmla="*/ 120 w 288"/>
              <a:gd name="T33" fmla="*/ 140 h 368"/>
              <a:gd name="T34" fmla="*/ 120 w 288"/>
              <a:gd name="T35" fmla="*/ 124 h 368"/>
              <a:gd name="T36" fmla="*/ 48 w 288"/>
              <a:gd name="T37" fmla="*/ 124 h 368"/>
              <a:gd name="T38" fmla="*/ 47 w 288"/>
              <a:gd name="T39" fmla="*/ 172 h 368"/>
              <a:gd name="T40" fmla="*/ 48 w 288"/>
              <a:gd name="T41" fmla="*/ 188 h 368"/>
              <a:gd name="T42" fmla="*/ 240 w 288"/>
              <a:gd name="T43" fmla="*/ 188 h 368"/>
              <a:gd name="T44" fmla="*/ 240 w 288"/>
              <a:gd name="T45" fmla="*/ 172 h 368"/>
              <a:gd name="T46" fmla="*/ 48 w 288"/>
              <a:gd name="T47" fmla="*/ 172 h 368"/>
              <a:gd name="T48" fmla="*/ 47 w 288"/>
              <a:gd name="T49" fmla="*/ 220 h 368"/>
              <a:gd name="T50" fmla="*/ 48 w 288"/>
              <a:gd name="T51" fmla="*/ 236 h 368"/>
              <a:gd name="T52" fmla="*/ 248 w 288"/>
              <a:gd name="T53" fmla="*/ 228 h 368"/>
              <a:gd name="T54" fmla="*/ 240 w 288"/>
              <a:gd name="T55" fmla="*/ 220 h 368"/>
              <a:gd name="T56" fmla="*/ 47 w 288"/>
              <a:gd name="T57" fmla="*/ 220 h 368"/>
              <a:gd name="T58" fmla="*/ 40 w 288"/>
              <a:gd name="T59" fmla="*/ 276 h 368"/>
              <a:gd name="T60" fmla="*/ 240 w 288"/>
              <a:gd name="T61" fmla="*/ 284 h 368"/>
              <a:gd name="T62" fmla="*/ 240 w 288"/>
              <a:gd name="T63" fmla="*/ 268 h 368"/>
              <a:gd name="T64" fmla="*/ 48 w 288"/>
              <a:gd name="T65" fmla="*/ 2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368">
                <a:moveTo>
                  <a:pt x="240" y="0"/>
                </a:moveTo>
                <a:cubicBezTo>
                  <a:pt x="240" y="0"/>
                  <a:pt x="240" y="0"/>
                  <a:pt x="240" y="0"/>
                </a:cubicBezTo>
                <a:moveTo>
                  <a:pt x="40" y="40"/>
                </a:moveTo>
                <a:cubicBezTo>
                  <a:pt x="24" y="40"/>
                  <a:pt x="24" y="40"/>
                  <a:pt x="24" y="40"/>
                </a:cubicBezTo>
                <a:cubicBezTo>
                  <a:pt x="11" y="40"/>
                  <a:pt x="0" y="51"/>
                  <a:pt x="0" y="64"/>
                </a:cubicBezTo>
                <a:cubicBezTo>
                  <a:pt x="0" y="344"/>
                  <a:pt x="0" y="344"/>
                  <a:pt x="0" y="344"/>
                </a:cubicBezTo>
                <a:cubicBezTo>
                  <a:pt x="0" y="357"/>
                  <a:pt x="11" y="368"/>
                  <a:pt x="24" y="368"/>
                </a:cubicBezTo>
                <a:cubicBezTo>
                  <a:pt x="264" y="368"/>
                  <a:pt x="264" y="368"/>
                  <a:pt x="264" y="368"/>
                </a:cubicBezTo>
                <a:cubicBezTo>
                  <a:pt x="277" y="368"/>
                  <a:pt x="288" y="357"/>
                  <a:pt x="288" y="344"/>
                </a:cubicBezTo>
                <a:cubicBezTo>
                  <a:pt x="288" y="64"/>
                  <a:pt x="288" y="64"/>
                  <a:pt x="288" y="64"/>
                </a:cubicBezTo>
                <a:cubicBezTo>
                  <a:pt x="288" y="51"/>
                  <a:pt x="277" y="40"/>
                  <a:pt x="264" y="40"/>
                </a:cubicBezTo>
                <a:cubicBezTo>
                  <a:pt x="248" y="40"/>
                  <a:pt x="248" y="40"/>
                  <a:pt x="248" y="40"/>
                </a:cubicBezTo>
                <a:moveTo>
                  <a:pt x="104" y="40"/>
                </a:moveTo>
                <a:cubicBezTo>
                  <a:pt x="56" y="40"/>
                  <a:pt x="56" y="40"/>
                  <a:pt x="56" y="40"/>
                </a:cubicBezTo>
                <a:moveTo>
                  <a:pt x="168" y="40"/>
                </a:moveTo>
                <a:cubicBezTo>
                  <a:pt x="120" y="40"/>
                  <a:pt x="120" y="40"/>
                  <a:pt x="120" y="40"/>
                </a:cubicBezTo>
                <a:moveTo>
                  <a:pt x="176" y="0"/>
                </a:moveTo>
                <a:cubicBezTo>
                  <a:pt x="176" y="0"/>
                  <a:pt x="176" y="0"/>
                  <a:pt x="176" y="0"/>
                </a:cubicBezTo>
                <a:moveTo>
                  <a:pt x="232" y="40"/>
                </a:moveTo>
                <a:cubicBezTo>
                  <a:pt x="184" y="40"/>
                  <a:pt x="184" y="40"/>
                  <a:pt x="184" y="40"/>
                </a:cubicBezTo>
                <a:moveTo>
                  <a:pt x="24" y="56"/>
                </a:moveTo>
                <a:cubicBezTo>
                  <a:pt x="264" y="56"/>
                  <a:pt x="264" y="56"/>
                  <a:pt x="264" y="56"/>
                </a:cubicBezTo>
                <a:cubicBezTo>
                  <a:pt x="269" y="56"/>
                  <a:pt x="272" y="60"/>
                  <a:pt x="272" y="64"/>
                </a:cubicBezTo>
                <a:cubicBezTo>
                  <a:pt x="272" y="344"/>
                  <a:pt x="272" y="344"/>
                  <a:pt x="272" y="344"/>
                </a:cubicBezTo>
                <a:cubicBezTo>
                  <a:pt x="272" y="349"/>
                  <a:pt x="269" y="352"/>
                  <a:pt x="264" y="352"/>
                </a:cubicBezTo>
                <a:cubicBezTo>
                  <a:pt x="24" y="352"/>
                  <a:pt x="24" y="352"/>
                  <a:pt x="24" y="352"/>
                </a:cubicBezTo>
                <a:cubicBezTo>
                  <a:pt x="20" y="352"/>
                  <a:pt x="16" y="349"/>
                  <a:pt x="16" y="344"/>
                </a:cubicBezTo>
                <a:cubicBezTo>
                  <a:pt x="16" y="64"/>
                  <a:pt x="16" y="64"/>
                  <a:pt x="16" y="64"/>
                </a:cubicBezTo>
                <a:cubicBezTo>
                  <a:pt x="16" y="60"/>
                  <a:pt x="20" y="56"/>
                  <a:pt x="24" y="56"/>
                </a:cubicBezTo>
                <a:close/>
                <a:moveTo>
                  <a:pt x="47" y="124"/>
                </a:moveTo>
                <a:cubicBezTo>
                  <a:pt x="43" y="124"/>
                  <a:pt x="40" y="128"/>
                  <a:pt x="40" y="132"/>
                </a:cubicBezTo>
                <a:cubicBezTo>
                  <a:pt x="40" y="137"/>
                  <a:pt x="44" y="140"/>
                  <a:pt x="48" y="140"/>
                </a:cubicBezTo>
                <a:cubicBezTo>
                  <a:pt x="48" y="140"/>
                  <a:pt x="48" y="140"/>
                  <a:pt x="48" y="140"/>
                </a:cubicBezTo>
                <a:cubicBezTo>
                  <a:pt x="120" y="140"/>
                  <a:pt x="120" y="140"/>
                  <a:pt x="120" y="140"/>
                </a:cubicBezTo>
                <a:cubicBezTo>
                  <a:pt x="125" y="140"/>
                  <a:pt x="128" y="137"/>
                  <a:pt x="128" y="132"/>
                </a:cubicBezTo>
                <a:cubicBezTo>
                  <a:pt x="128" y="128"/>
                  <a:pt x="125" y="124"/>
                  <a:pt x="120" y="124"/>
                </a:cubicBezTo>
                <a:cubicBezTo>
                  <a:pt x="120" y="124"/>
                  <a:pt x="120" y="124"/>
                  <a:pt x="120" y="124"/>
                </a:cubicBezTo>
                <a:cubicBezTo>
                  <a:pt x="48" y="124"/>
                  <a:pt x="48" y="124"/>
                  <a:pt x="48" y="124"/>
                </a:cubicBezTo>
                <a:cubicBezTo>
                  <a:pt x="48" y="124"/>
                  <a:pt x="48" y="124"/>
                  <a:pt x="47" y="124"/>
                </a:cubicBezTo>
                <a:close/>
                <a:moveTo>
                  <a:pt x="47" y="172"/>
                </a:moveTo>
                <a:cubicBezTo>
                  <a:pt x="43" y="172"/>
                  <a:pt x="40" y="176"/>
                  <a:pt x="40" y="180"/>
                </a:cubicBezTo>
                <a:cubicBezTo>
                  <a:pt x="40" y="185"/>
                  <a:pt x="44" y="188"/>
                  <a:pt x="48" y="188"/>
                </a:cubicBezTo>
                <a:cubicBezTo>
                  <a:pt x="48" y="188"/>
                  <a:pt x="48" y="188"/>
                  <a:pt x="48" y="188"/>
                </a:cubicBezTo>
                <a:cubicBezTo>
                  <a:pt x="240" y="188"/>
                  <a:pt x="240" y="188"/>
                  <a:pt x="240" y="188"/>
                </a:cubicBezTo>
                <a:cubicBezTo>
                  <a:pt x="245" y="188"/>
                  <a:pt x="248" y="185"/>
                  <a:pt x="248" y="180"/>
                </a:cubicBezTo>
                <a:cubicBezTo>
                  <a:pt x="248" y="176"/>
                  <a:pt x="245" y="172"/>
                  <a:pt x="240" y="172"/>
                </a:cubicBezTo>
                <a:cubicBezTo>
                  <a:pt x="240" y="172"/>
                  <a:pt x="240" y="172"/>
                  <a:pt x="240" y="172"/>
                </a:cubicBezTo>
                <a:cubicBezTo>
                  <a:pt x="48" y="172"/>
                  <a:pt x="48" y="172"/>
                  <a:pt x="48" y="172"/>
                </a:cubicBezTo>
                <a:cubicBezTo>
                  <a:pt x="48" y="172"/>
                  <a:pt x="48" y="172"/>
                  <a:pt x="47" y="172"/>
                </a:cubicBezTo>
                <a:close/>
                <a:moveTo>
                  <a:pt x="47" y="220"/>
                </a:moveTo>
                <a:cubicBezTo>
                  <a:pt x="43" y="220"/>
                  <a:pt x="40" y="224"/>
                  <a:pt x="40" y="228"/>
                </a:cubicBezTo>
                <a:cubicBezTo>
                  <a:pt x="40" y="233"/>
                  <a:pt x="44" y="236"/>
                  <a:pt x="48" y="236"/>
                </a:cubicBezTo>
                <a:cubicBezTo>
                  <a:pt x="240" y="236"/>
                  <a:pt x="240" y="236"/>
                  <a:pt x="240" y="236"/>
                </a:cubicBezTo>
                <a:cubicBezTo>
                  <a:pt x="245" y="236"/>
                  <a:pt x="248" y="233"/>
                  <a:pt x="248" y="228"/>
                </a:cubicBezTo>
                <a:cubicBezTo>
                  <a:pt x="248" y="224"/>
                  <a:pt x="245" y="220"/>
                  <a:pt x="240" y="220"/>
                </a:cubicBezTo>
                <a:cubicBezTo>
                  <a:pt x="240" y="220"/>
                  <a:pt x="240" y="220"/>
                  <a:pt x="240" y="220"/>
                </a:cubicBezTo>
                <a:cubicBezTo>
                  <a:pt x="48" y="220"/>
                  <a:pt x="48" y="220"/>
                  <a:pt x="48" y="220"/>
                </a:cubicBezTo>
                <a:cubicBezTo>
                  <a:pt x="48" y="220"/>
                  <a:pt x="48" y="220"/>
                  <a:pt x="47" y="220"/>
                </a:cubicBezTo>
                <a:close/>
                <a:moveTo>
                  <a:pt x="47" y="268"/>
                </a:moveTo>
                <a:cubicBezTo>
                  <a:pt x="43" y="268"/>
                  <a:pt x="40" y="272"/>
                  <a:pt x="40" y="276"/>
                </a:cubicBezTo>
                <a:cubicBezTo>
                  <a:pt x="40" y="281"/>
                  <a:pt x="44" y="284"/>
                  <a:pt x="48" y="284"/>
                </a:cubicBezTo>
                <a:cubicBezTo>
                  <a:pt x="240" y="284"/>
                  <a:pt x="240" y="284"/>
                  <a:pt x="240" y="284"/>
                </a:cubicBezTo>
                <a:cubicBezTo>
                  <a:pt x="245" y="284"/>
                  <a:pt x="248" y="281"/>
                  <a:pt x="248" y="276"/>
                </a:cubicBezTo>
                <a:cubicBezTo>
                  <a:pt x="248" y="272"/>
                  <a:pt x="245" y="268"/>
                  <a:pt x="240" y="268"/>
                </a:cubicBezTo>
                <a:cubicBezTo>
                  <a:pt x="240" y="268"/>
                  <a:pt x="240" y="268"/>
                  <a:pt x="240" y="268"/>
                </a:cubicBezTo>
                <a:cubicBezTo>
                  <a:pt x="48" y="268"/>
                  <a:pt x="48" y="268"/>
                  <a:pt x="48" y="268"/>
                </a:cubicBezTo>
                <a:cubicBezTo>
                  <a:pt x="48" y="268"/>
                  <a:pt x="48" y="268"/>
                  <a:pt x="47" y="268"/>
                </a:cubicBezTo>
                <a:close/>
              </a:path>
            </a:pathLst>
          </a:custGeom>
          <a:gradFill>
            <a:gsLst>
              <a:gs pos="0">
                <a:schemeClr val="accent4"/>
              </a:gs>
              <a:gs pos="100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fr-FR"/>
          </a:p>
        </p:txBody>
      </p:sp>
      <p:sp>
        <p:nvSpPr>
          <p:cNvPr id="7" name="Text Placeholder 7"/>
          <p:cNvSpPr>
            <a:spLocks noGrp="1"/>
          </p:cNvSpPr>
          <p:nvPr userDrawn="1">
            <p:ph type="body" sz="quarter" idx="11" hasCustomPrompt="1"/>
          </p:nvPr>
        </p:nvSpPr>
        <p:spPr>
          <a:xfrm>
            <a:off x="1000126" y="1531220"/>
            <a:ext cx="8555038" cy="4277443"/>
          </a:xfrm>
        </p:spPr>
        <p:txBody>
          <a:bodyPr/>
          <a:lstStyle>
            <a:lvl1pPr>
              <a:spcBef>
                <a:spcPts val="1200"/>
              </a:spcBef>
              <a:spcAft>
                <a:spcPts val="300"/>
              </a:spcAft>
              <a:defRPr sz="1600"/>
            </a:lvl1pPr>
            <a:lvl2pPr>
              <a:spcBef>
                <a:spcPts val="300"/>
              </a:spcBef>
              <a:defRPr sz="1600"/>
            </a:lvl2pPr>
            <a:lvl3pPr marL="361950" indent="-180975">
              <a:spcBef>
                <a:spcPts val="300"/>
              </a:spcBef>
              <a:defRPr lang="en-US" sz="1600" kern="1200" noProof="0" dirty="0" smtClean="0">
                <a:solidFill>
                  <a:schemeClr val="tx1"/>
                </a:solidFill>
                <a:latin typeface="+mn-lt"/>
                <a:ea typeface="+mn-ea"/>
                <a:cs typeface="+mn-cs"/>
              </a:defRPr>
            </a:lvl3pPr>
            <a:lvl4pPr marL="536575" indent="-161925">
              <a:spcBef>
                <a:spcPts val="300"/>
              </a:spcBef>
              <a:defRPr lang="en-US" sz="1600" kern="1200" noProof="0" dirty="0" smtClean="0">
                <a:solidFill>
                  <a:schemeClr val="tx1"/>
                </a:solidFill>
                <a:latin typeface="+mn-lt"/>
                <a:ea typeface="+mn-ea"/>
                <a:cs typeface="+mn-cs"/>
              </a:defRPr>
            </a:lvl4pPr>
          </a:lstStyle>
          <a:p>
            <a:pPr lvl="0"/>
            <a:r>
              <a:rPr lang="fr-FR" noProof="0"/>
              <a:t>Click to edit Master text styles</a:t>
            </a:r>
          </a:p>
          <a:p>
            <a:pPr lvl="1"/>
            <a:r>
              <a:rPr lang="fr-FR" noProof="0"/>
              <a:t>Second level</a:t>
            </a:r>
          </a:p>
          <a:p>
            <a:pPr lvl="2"/>
            <a:r>
              <a:rPr lang="fr-FR" noProof="0"/>
              <a:t>Third level</a:t>
            </a:r>
          </a:p>
        </p:txBody>
      </p:sp>
      <p:sp>
        <p:nvSpPr>
          <p:cNvPr id="6" name="TextBox 5"/>
          <p:cNvSpPr txBox="1"/>
          <p:nvPr userDrawn="1"/>
        </p:nvSpPr>
        <p:spPr>
          <a:xfrm>
            <a:off x="1000126" y="426196"/>
            <a:ext cx="1981199" cy="649287"/>
          </a:xfrm>
          <a:prstGeom prst="rect">
            <a:avLst/>
          </a:prstGeom>
          <a:ln>
            <a:noFill/>
          </a:ln>
        </p:spPr>
        <p:txBody>
          <a:bodyPr vert="horz" lIns="0" tIns="0" rIns="0" bIns="0" rtlCol="0" anchor="ctr">
            <a:noAutofit/>
          </a:bodyPr>
          <a:lstStyle>
            <a:lvl1pPr indent="0">
              <a:spcBef>
                <a:spcPts val="0"/>
              </a:spcBef>
              <a:spcAft>
                <a:spcPts val="300"/>
              </a:spcAft>
              <a:buClr>
                <a:schemeClr val="bg1"/>
              </a:buClr>
              <a:buSzPct val="25000"/>
              <a:buFontTx/>
              <a:buNone/>
              <a:defRPr lang="en-GB" sz="4000" b="1" noProof="0" smtClean="0">
                <a:gradFill>
                  <a:gsLst>
                    <a:gs pos="0">
                      <a:schemeClr val="accent4"/>
                    </a:gs>
                    <a:gs pos="86000">
                      <a:schemeClr val="accent3"/>
                    </a:gs>
                  </a:gsLst>
                  <a:lin ang="2700000" scaled="0"/>
                </a:gradFill>
              </a:defRPr>
            </a:lvl1pPr>
            <a:lvl2pPr marL="177800" indent="-177800">
              <a:spcBef>
                <a:spcPts val="300"/>
              </a:spcBef>
              <a:spcAft>
                <a:spcPts val="300"/>
              </a:spcAft>
              <a:buClr>
                <a:schemeClr val="tx1"/>
              </a:buClr>
              <a:buFont typeface="Arial" pitchFamily="34" charset="0"/>
              <a:buChar char="•"/>
              <a:defRPr lang="en-GB" sz="1400" noProof="0" smtClean="0"/>
            </a:lvl2pPr>
            <a:lvl3pPr marL="361950" indent="-180975" defTabSz="514350">
              <a:spcBef>
                <a:spcPts val="300"/>
              </a:spcBef>
              <a:spcAft>
                <a:spcPts val="300"/>
              </a:spcAft>
              <a:buClr>
                <a:schemeClr val="tx1"/>
              </a:buClr>
              <a:buFont typeface="Calibri" pitchFamily="34" charset="0"/>
              <a:buChar char="−"/>
              <a:defRPr lang="en-GB" sz="1400" noProof="0" smtClean="0"/>
            </a:lvl3pPr>
            <a:lvl4pPr marL="536575" indent="-161925">
              <a:spcBef>
                <a:spcPts val="300"/>
              </a:spcBef>
              <a:spcAft>
                <a:spcPts val="300"/>
              </a:spcAft>
              <a:buClr>
                <a:schemeClr val="tx1"/>
              </a:buClr>
              <a:buFont typeface="Courier New" pitchFamily="49" charset="0"/>
              <a:buChar char="o"/>
              <a:tabLst/>
              <a:defRPr lang="en-GB" sz="1200" noProof="0" smtClean="0"/>
            </a:lvl4pPr>
            <a:lvl5pPr marL="812800" indent="-165100">
              <a:spcBef>
                <a:spcPts val="0"/>
              </a:spcBef>
              <a:buClr>
                <a:srgbClr val="D52B1E"/>
              </a:buClr>
              <a:buFont typeface="Calibri" pitchFamily="34" charset="0"/>
              <a:buChar char="-"/>
              <a:tabLst/>
              <a:defRPr lang="en-GB" sz="1100" noProof="0">
                <a:solidFill>
                  <a:srgbClr val="4D4F53"/>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en-US" noProof="0"/>
              <a:t>Agenda</a:t>
            </a:r>
          </a:p>
        </p:txBody>
      </p:sp>
    </p:spTree>
    <p:extLst>
      <p:ext uri="{BB962C8B-B14F-4D97-AF65-F5344CB8AC3E}">
        <p14:creationId xmlns:p14="http://schemas.microsoft.com/office/powerpoint/2010/main" val="1309427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Green">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66BBD4FB-9E0A-40D6-8A3D-AE8EFE19C53B}"/>
              </a:ext>
            </a:extLst>
          </p:cNvPr>
          <p:cNvSpPr>
            <a:spLocks noEditPoints="1"/>
          </p:cNvSpPr>
          <p:nvPr userDrawn="1"/>
        </p:nvSpPr>
        <p:spPr bwMode="auto">
          <a:xfrm>
            <a:off x="394078" y="503383"/>
            <a:ext cx="369238" cy="470597"/>
          </a:xfrm>
          <a:custGeom>
            <a:avLst/>
            <a:gdLst>
              <a:gd name="T0" fmla="*/ 240 w 288"/>
              <a:gd name="T1" fmla="*/ 0 h 368"/>
              <a:gd name="T2" fmla="*/ 24 w 288"/>
              <a:gd name="T3" fmla="*/ 40 h 368"/>
              <a:gd name="T4" fmla="*/ 0 w 288"/>
              <a:gd name="T5" fmla="*/ 344 h 368"/>
              <a:gd name="T6" fmla="*/ 264 w 288"/>
              <a:gd name="T7" fmla="*/ 368 h 368"/>
              <a:gd name="T8" fmla="*/ 288 w 288"/>
              <a:gd name="T9" fmla="*/ 64 h 368"/>
              <a:gd name="T10" fmla="*/ 248 w 288"/>
              <a:gd name="T11" fmla="*/ 40 h 368"/>
              <a:gd name="T12" fmla="*/ 56 w 288"/>
              <a:gd name="T13" fmla="*/ 40 h 368"/>
              <a:gd name="T14" fmla="*/ 120 w 288"/>
              <a:gd name="T15" fmla="*/ 40 h 368"/>
              <a:gd name="T16" fmla="*/ 176 w 288"/>
              <a:gd name="T17" fmla="*/ 0 h 368"/>
              <a:gd name="T18" fmla="*/ 184 w 288"/>
              <a:gd name="T19" fmla="*/ 40 h 368"/>
              <a:gd name="T20" fmla="*/ 264 w 288"/>
              <a:gd name="T21" fmla="*/ 56 h 368"/>
              <a:gd name="T22" fmla="*/ 272 w 288"/>
              <a:gd name="T23" fmla="*/ 344 h 368"/>
              <a:gd name="T24" fmla="*/ 24 w 288"/>
              <a:gd name="T25" fmla="*/ 352 h 368"/>
              <a:gd name="T26" fmla="*/ 16 w 288"/>
              <a:gd name="T27" fmla="*/ 64 h 368"/>
              <a:gd name="T28" fmla="*/ 47 w 288"/>
              <a:gd name="T29" fmla="*/ 124 h 368"/>
              <a:gd name="T30" fmla="*/ 48 w 288"/>
              <a:gd name="T31" fmla="*/ 140 h 368"/>
              <a:gd name="T32" fmla="*/ 120 w 288"/>
              <a:gd name="T33" fmla="*/ 140 h 368"/>
              <a:gd name="T34" fmla="*/ 120 w 288"/>
              <a:gd name="T35" fmla="*/ 124 h 368"/>
              <a:gd name="T36" fmla="*/ 48 w 288"/>
              <a:gd name="T37" fmla="*/ 124 h 368"/>
              <a:gd name="T38" fmla="*/ 47 w 288"/>
              <a:gd name="T39" fmla="*/ 172 h 368"/>
              <a:gd name="T40" fmla="*/ 48 w 288"/>
              <a:gd name="T41" fmla="*/ 188 h 368"/>
              <a:gd name="T42" fmla="*/ 240 w 288"/>
              <a:gd name="T43" fmla="*/ 188 h 368"/>
              <a:gd name="T44" fmla="*/ 240 w 288"/>
              <a:gd name="T45" fmla="*/ 172 h 368"/>
              <a:gd name="T46" fmla="*/ 48 w 288"/>
              <a:gd name="T47" fmla="*/ 172 h 368"/>
              <a:gd name="T48" fmla="*/ 47 w 288"/>
              <a:gd name="T49" fmla="*/ 220 h 368"/>
              <a:gd name="T50" fmla="*/ 48 w 288"/>
              <a:gd name="T51" fmla="*/ 236 h 368"/>
              <a:gd name="T52" fmla="*/ 248 w 288"/>
              <a:gd name="T53" fmla="*/ 228 h 368"/>
              <a:gd name="T54" fmla="*/ 240 w 288"/>
              <a:gd name="T55" fmla="*/ 220 h 368"/>
              <a:gd name="T56" fmla="*/ 47 w 288"/>
              <a:gd name="T57" fmla="*/ 220 h 368"/>
              <a:gd name="T58" fmla="*/ 40 w 288"/>
              <a:gd name="T59" fmla="*/ 276 h 368"/>
              <a:gd name="T60" fmla="*/ 240 w 288"/>
              <a:gd name="T61" fmla="*/ 284 h 368"/>
              <a:gd name="T62" fmla="*/ 240 w 288"/>
              <a:gd name="T63" fmla="*/ 268 h 368"/>
              <a:gd name="T64" fmla="*/ 48 w 288"/>
              <a:gd name="T65" fmla="*/ 2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368">
                <a:moveTo>
                  <a:pt x="240" y="0"/>
                </a:moveTo>
                <a:cubicBezTo>
                  <a:pt x="240" y="0"/>
                  <a:pt x="240" y="0"/>
                  <a:pt x="240" y="0"/>
                </a:cubicBezTo>
                <a:moveTo>
                  <a:pt x="40" y="40"/>
                </a:moveTo>
                <a:cubicBezTo>
                  <a:pt x="24" y="40"/>
                  <a:pt x="24" y="40"/>
                  <a:pt x="24" y="40"/>
                </a:cubicBezTo>
                <a:cubicBezTo>
                  <a:pt x="11" y="40"/>
                  <a:pt x="0" y="51"/>
                  <a:pt x="0" y="64"/>
                </a:cubicBezTo>
                <a:cubicBezTo>
                  <a:pt x="0" y="344"/>
                  <a:pt x="0" y="344"/>
                  <a:pt x="0" y="344"/>
                </a:cubicBezTo>
                <a:cubicBezTo>
                  <a:pt x="0" y="357"/>
                  <a:pt x="11" y="368"/>
                  <a:pt x="24" y="368"/>
                </a:cubicBezTo>
                <a:cubicBezTo>
                  <a:pt x="264" y="368"/>
                  <a:pt x="264" y="368"/>
                  <a:pt x="264" y="368"/>
                </a:cubicBezTo>
                <a:cubicBezTo>
                  <a:pt x="277" y="368"/>
                  <a:pt x="288" y="357"/>
                  <a:pt x="288" y="344"/>
                </a:cubicBezTo>
                <a:cubicBezTo>
                  <a:pt x="288" y="64"/>
                  <a:pt x="288" y="64"/>
                  <a:pt x="288" y="64"/>
                </a:cubicBezTo>
                <a:cubicBezTo>
                  <a:pt x="288" y="51"/>
                  <a:pt x="277" y="40"/>
                  <a:pt x="264" y="40"/>
                </a:cubicBezTo>
                <a:cubicBezTo>
                  <a:pt x="248" y="40"/>
                  <a:pt x="248" y="40"/>
                  <a:pt x="248" y="40"/>
                </a:cubicBezTo>
                <a:moveTo>
                  <a:pt x="104" y="40"/>
                </a:moveTo>
                <a:cubicBezTo>
                  <a:pt x="56" y="40"/>
                  <a:pt x="56" y="40"/>
                  <a:pt x="56" y="40"/>
                </a:cubicBezTo>
                <a:moveTo>
                  <a:pt x="168" y="40"/>
                </a:moveTo>
                <a:cubicBezTo>
                  <a:pt x="120" y="40"/>
                  <a:pt x="120" y="40"/>
                  <a:pt x="120" y="40"/>
                </a:cubicBezTo>
                <a:moveTo>
                  <a:pt x="176" y="0"/>
                </a:moveTo>
                <a:cubicBezTo>
                  <a:pt x="176" y="0"/>
                  <a:pt x="176" y="0"/>
                  <a:pt x="176" y="0"/>
                </a:cubicBezTo>
                <a:moveTo>
                  <a:pt x="232" y="40"/>
                </a:moveTo>
                <a:cubicBezTo>
                  <a:pt x="184" y="40"/>
                  <a:pt x="184" y="40"/>
                  <a:pt x="184" y="40"/>
                </a:cubicBezTo>
                <a:moveTo>
                  <a:pt x="24" y="56"/>
                </a:moveTo>
                <a:cubicBezTo>
                  <a:pt x="264" y="56"/>
                  <a:pt x="264" y="56"/>
                  <a:pt x="264" y="56"/>
                </a:cubicBezTo>
                <a:cubicBezTo>
                  <a:pt x="269" y="56"/>
                  <a:pt x="272" y="60"/>
                  <a:pt x="272" y="64"/>
                </a:cubicBezTo>
                <a:cubicBezTo>
                  <a:pt x="272" y="344"/>
                  <a:pt x="272" y="344"/>
                  <a:pt x="272" y="344"/>
                </a:cubicBezTo>
                <a:cubicBezTo>
                  <a:pt x="272" y="349"/>
                  <a:pt x="269" y="352"/>
                  <a:pt x="264" y="352"/>
                </a:cubicBezTo>
                <a:cubicBezTo>
                  <a:pt x="24" y="352"/>
                  <a:pt x="24" y="352"/>
                  <a:pt x="24" y="352"/>
                </a:cubicBezTo>
                <a:cubicBezTo>
                  <a:pt x="20" y="352"/>
                  <a:pt x="16" y="349"/>
                  <a:pt x="16" y="344"/>
                </a:cubicBezTo>
                <a:cubicBezTo>
                  <a:pt x="16" y="64"/>
                  <a:pt x="16" y="64"/>
                  <a:pt x="16" y="64"/>
                </a:cubicBezTo>
                <a:cubicBezTo>
                  <a:pt x="16" y="60"/>
                  <a:pt x="20" y="56"/>
                  <a:pt x="24" y="56"/>
                </a:cubicBezTo>
                <a:close/>
                <a:moveTo>
                  <a:pt x="47" y="124"/>
                </a:moveTo>
                <a:cubicBezTo>
                  <a:pt x="43" y="124"/>
                  <a:pt x="40" y="128"/>
                  <a:pt x="40" y="132"/>
                </a:cubicBezTo>
                <a:cubicBezTo>
                  <a:pt x="40" y="137"/>
                  <a:pt x="44" y="140"/>
                  <a:pt x="48" y="140"/>
                </a:cubicBezTo>
                <a:cubicBezTo>
                  <a:pt x="48" y="140"/>
                  <a:pt x="48" y="140"/>
                  <a:pt x="48" y="140"/>
                </a:cubicBezTo>
                <a:cubicBezTo>
                  <a:pt x="120" y="140"/>
                  <a:pt x="120" y="140"/>
                  <a:pt x="120" y="140"/>
                </a:cubicBezTo>
                <a:cubicBezTo>
                  <a:pt x="125" y="140"/>
                  <a:pt x="128" y="137"/>
                  <a:pt x="128" y="132"/>
                </a:cubicBezTo>
                <a:cubicBezTo>
                  <a:pt x="128" y="128"/>
                  <a:pt x="125" y="124"/>
                  <a:pt x="120" y="124"/>
                </a:cubicBezTo>
                <a:cubicBezTo>
                  <a:pt x="120" y="124"/>
                  <a:pt x="120" y="124"/>
                  <a:pt x="120" y="124"/>
                </a:cubicBezTo>
                <a:cubicBezTo>
                  <a:pt x="48" y="124"/>
                  <a:pt x="48" y="124"/>
                  <a:pt x="48" y="124"/>
                </a:cubicBezTo>
                <a:cubicBezTo>
                  <a:pt x="48" y="124"/>
                  <a:pt x="48" y="124"/>
                  <a:pt x="47" y="124"/>
                </a:cubicBezTo>
                <a:close/>
                <a:moveTo>
                  <a:pt x="47" y="172"/>
                </a:moveTo>
                <a:cubicBezTo>
                  <a:pt x="43" y="172"/>
                  <a:pt x="40" y="176"/>
                  <a:pt x="40" y="180"/>
                </a:cubicBezTo>
                <a:cubicBezTo>
                  <a:pt x="40" y="185"/>
                  <a:pt x="44" y="188"/>
                  <a:pt x="48" y="188"/>
                </a:cubicBezTo>
                <a:cubicBezTo>
                  <a:pt x="48" y="188"/>
                  <a:pt x="48" y="188"/>
                  <a:pt x="48" y="188"/>
                </a:cubicBezTo>
                <a:cubicBezTo>
                  <a:pt x="240" y="188"/>
                  <a:pt x="240" y="188"/>
                  <a:pt x="240" y="188"/>
                </a:cubicBezTo>
                <a:cubicBezTo>
                  <a:pt x="245" y="188"/>
                  <a:pt x="248" y="185"/>
                  <a:pt x="248" y="180"/>
                </a:cubicBezTo>
                <a:cubicBezTo>
                  <a:pt x="248" y="176"/>
                  <a:pt x="245" y="172"/>
                  <a:pt x="240" y="172"/>
                </a:cubicBezTo>
                <a:cubicBezTo>
                  <a:pt x="240" y="172"/>
                  <a:pt x="240" y="172"/>
                  <a:pt x="240" y="172"/>
                </a:cubicBezTo>
                <a:cubicBezTo>
                  <a:pt x="48" y="172"/>
                  <a:pt x="48" y="172"/>
                  <a:pt x="48" y="172"/>
                </a:cubicBezTo>
                <a:cubicBezTo>
                  <a:pt x="48" y="172"/>
                  <a:pt x="48" y="172"/>
                  <a:pt x="47" y="172"/>
                </a:cubicBezTo>
                <a:close/>
                <a:moveTo>
                  <a:pt x="47" y="220"/>
                </a:moveTo>
                <a:cubicBezTo>
                  <a:pt x="43" y="220"/>
                  <a:pt x="40" y="224"/>
                  <a:pt x="40" y="228"/>
                </a:cubicBezTo>
                <a:cubicBezTo>
                  <a:pt x="40" y="233"/>
                  <a:pt x="44" y="236"/>
                  <a:pt x="48" y="236"/>
                </a:cubicBezTo>
                <a:cubicBezTo>
                  <a:pt x="240" y="236"/>
                  <a:pt x="240" y="236"/>
                  <a:pt x="240" y="236"/>
                </a:cubicBezTo>
                <a:cubicBezTo>
                  <a:pt x="245" y="236"/>
                  <a:pt x="248" y="233"/>
                  <a:pt x="248" y="228"/>
                </a:cubicBezTo>
                <a:cubicBezTo>
                  <a:pt x="248" y="224"/>
                  <a:pt x="245" y="220"/>
                  <a:pt x="240" y="220"/>
                </a:cubicBezTo>
                <a:cubicBezTo>
                  <a:pt x="240" y="220"/>
                  <a:pt x="240" y="220"/>
                  <a:pt x="240" y="220"/>
                </a:cubicBezTo>
                <a:cubicBezTo>
                  <a:pt x="48" y="220"/>
                  <a:pt x="48" y="220"/>
                  <a:pt x="48" y="220"/>
                </a:cubicBezTo>
                <a:cubicBezTo>
                  <a:pt x="48" y="220"/>
                  <a:pt x="48" y="220"/>
                  <a:pt x="47" y="220"/>
                </a:cubicBezTo>
                <a:close/>
                <a:moveTo>
                  <a:pt x="47" y="268"/>
                </a:moveTo>
                <a:cubicBezTo>
                  <a:pt x="43" y="268"/>
                  <a:pt x="40" y="272"/>
                  <a:pt x="40" y="276"/>
                </a:cubicBezTo>
                <a:cubicBezTo>
                  <a:pt x="40" y="281"/>
                  <a:pt x="44" y="284"/>
                  <a:pt x="48" y="284"/>
                </a:cubicBezTo>
                <a:cubicBezTo>
                  <a:pt x="240" y="284"/>
                  <a:pt x="240" y="284"/>
                  <a:pt x="240" y="284"/>
                </a:cubicBezTo>
                <a:cubicBezTo>
                  <a:pt x="245" y="284"/>
                  <a:pt x="248" y="281"/>
                  <a:pt x="248" y="276"/>
                </a:cubicBezTo>
                <a:cubicBezTo>
                  <a:pt x="248" y="272"/>
                  <a:pt x="245" y="268"/>
                  <a:pt x="240" y="268"/>
                </a:cubicBezTo>
                <a:cubicBezTo>
                  <a:pt x="240" y="268"/>
                  <a:pt x="240" y="268"/>
                  <a:pt x="240" y="268"/>
                </a:cubicBezTo>
                <a:cubicBezTo>
                  <a:pt x="48" y="268"/>
                  <a:pt x="48" y="268"/>
                  <a:pt x="48" y="268"/>
                </a:cubicBezTo>
                <a:cubicBezTo>
                  <a:pt x="48" y="268"/>
                  <a:pt x="48" y="268"/>
                  <a:pt x="47" y="268"/>
                </a:cubicBezTo>
                <a:close/>
              </a:path>
            </a:pathLst>
          </a:custGeom>
          <a:gradFill>
            <a:gsLst>
              <a:gs pos="0">
                <a:schemeClr val="accent2"/>
              </a:gs>
              <a:gs pos="100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fr-FR"/>
          </a:p>
        </p:txBody>
      </p:sp>
      <p:sp>
        <p:nvSpPr>
          <p:cNvPr id="7" name="Text Placeholder 7"/>
          <p:cNvSpPr>
            <a:spLocks noGrp="1"/>
          </p:cNvSpPr>
          <p:nvPr userDrawn="1">
            <p:ph type="body" sz="quarter" idx="11" hasCustomPrompt="1"/>
          </p:nvPr>
        </p:nvSpPr>
        <p:spPr>
          <a:xfrm>
            <a:off x="1000126" y="1531220"/>
            <a:ext cx="8555038" cy="4277443"/>
          </a:xfrm>
        </p:spPr>
        <p:txBody>
          <a:bodyPr/>
          <a:lstStyle>
            <a:lvl1pPr>
              <a:spcBef>
                <a:spcPts val="1200"/>
              </a:spcBef>
              <a:spcAft>
                <a:spcPts val="300"/>
              </a:spcAft>
              <a:defRPr sz="1600"/>
            </a:lvl1pPr>
            <a:lvl2pPr>
              <a:spcBef>
                <a:spcPts val="300"/>
              </a:spcBef>
              <a:defRPr sz="1600"/>
            </a:lvl2pPr>
            <a:lvl3pPr marL="361950" indent="-180975">
              <a:spcBef>
                <a:spcPts val="300"/>
              </a:spcBef>
              <a:defRPr lang="en-US" sz="1600" kern="1200" noProof="0" dirty="0" smtClean="0">
                <a:solidFill>
                  <a:schemeClr val="tx1"/>
                </a:solidFill>
                <a:latin typeface="+mn-lt"/>
                <a:ea typeface="+mn-ea"/>
                <a:cs typeface="+mn-cs"/>
              </a:defRPr>
            </a:lvl3pPr>
            <a:lvl4pPr marL="536575" indent="-161925">
              <a:spcBef>
                <a:spcPts val="300"/>
              </a:spcBef>
              <a:defRPr lang="en-US" sz="1600" kern="1200" noProof="0" dirty="0" smtClean="0">
                <a:solidFill>
                  <a:schemeClr val="tx1"/>
                </a:solidFill>
                <a:latin typeface="+mn-lt"/>
                <a:ea typeface="+mn-ea"/>
                <a:cs typeface="+mn-cs"/>
              </a:defRPr>
            </a:lvl4pPr>
          </a:lstStyle>
          <a:p>
            <a:pPr lvl="0"/>
            <a:r>
              <a:rPr lang="fr-FR" noProof="0"/>
              <a:t>Click to edit Master text styles</a:t>
            </a:r>
          </a:p>
          <a:p>
            <a:pPr lvl="1"/>
            <a:r>
              <a:rPr lang="fr-FR" noProof="0"/>
              <a:t>Second level</a:t>
            </a:r>
          </a:p>
          <a:p>
            <a:pPr lvl="2"/>
            <a:r>
              <a:rPr lang="fr-FR" noProof="0"/>
              <a:t>Third level</a:t>
            </a:r>
          </a:p>
        </p:txBody>
      </p:sp>
      <p:sp>
        <p:nvSpPr>
          <p:cNvPr id="6" name="TextBox 5"/>
          <p:cNvSpPr txBox="1"/>
          <p:nvPr userDrawn="1"/>
        </p:nvSpPr>
        <p:spPr>
          <a:xfrm>
            <a:off x="1000126" y="426196"/>
            <a:ext cx="1981199" cy="649287"/>
          </a:xfrm>
          <a:prstGeom prst="rect">
            <a:avLst/>
          </a:prstGeom>
          <a:ln>
            <a:noFill/>
          </a:ln>
        </p:spPr>
        <p:txBody>
          <a:bodyPr vert="horz" lIns="0" tIns="0" rIns="0" bIns="0" rtlCol="0" anchor="ctr">
            <a:noAutofit/>
          </a:bodyPr>
          <a:lstStyle>
            <a:lvl1pPr indent="0">
              <a:spcBef>
                <a:spcPts val="0"/>
              </a:spcBef>
              <a:spcAft>
                <a:spcPts val="300"/>
              </a:spcAft>
              <a:buClr>
                <a:schemeClr val="bg1"/>
              </a:buClr>
              <a:buSzPct val="25000"/>
              <a:buFontTx/>
              <a:buNone/>
              <a:defRPr lang="en-GB" sz="4000" b="1" noProof="0" smtClean="0">
                <a:gradFill>
                  <a:gsLst>
                    <a:gs pos="0">
                      <a:schemeClr val="accent2"/>
                    </a:gs>
                    <a:gs pos="86000">
                      <a:schemeClr val="accent1"/>
                    </a:gs>
                  </a:gsLst>
                  <a:lin ang="2700000" scaled="0"/>
                </a:gradFill>
              </a:defRPr>
            </a:lvl1pPr>
            <a:lvl2pPr marL="177800" indent="-177800">
              <a:spcBef>
                <a:spcPts val="300"/>
              </a:spcBef>
              <a:spcAft>
                <a:spcPts val="300"/>
              </a:spcAft>
              <a:buClr>
                <a:schemeClr val="tx1"/>
              </a:buClr>
              <a:buFont typeface="Arial" pitchFamily="34" charset="0"/>
              <a:buChar char="•"/>
              <a:defRPr lang="en-GB" sz="1400" noProof="0" smtClean="0"/>
            </a:lvl2pPr>
            <a:lvl3pPr marL="361950" indent="-180975" defTabSz="514350">
              <a:spcBef>
                <a:spcPts val="300"/>
              </a:spcBef>
              <a:spcAft>
                <a:spcPts val="300"/>
              </a:spcAft>
              <a:buClr>
                <a:schemeClr val="tx1"/>
              </a:buClr>
              <a:buFont typeface="Calibri" pitchFamily="34" charset="0"/>
              <a:buChar char="−"/>
              <a:defRPr lang="en-GB" sz="1400" noProof="0" smtClean="0"/>
            </a:lvl3pPr>
            <a:lvl4pPr marL="536575" indent="-161925">
              <a:spcBef>
                <a:spcPts val="300"/>
              </a:spcBef>
              <a:spcAft>
                <a:spcPts val="300"/>
              </a:spcAft>
              <a:buClr>
                <a:schemeClr val="tx1"/>
              </a:buClr>
              <a:buFont typeface="Courier New" pitchFamily="49" charset="0"/>
              <a:buChar char="o"/>
              <a:tabLst/>
              <a:defRPr lang="en-GB" sz="1200" noProof="0" smtClean="0"/>
            </a:lvl4pPr>
            <a:lvl5pPr marL="812800" indent="-165100">
              <a:spcBef>
                <a:spcPts val="0"/>
              </a:spcBef>
              <a:buClr>
                <a:srgbClr val="D52B1E"/>
              </a:buClr>
              <a:buFont typeface="Calibri" pitchFamily="34" charset="0"/>
              <a:buChar char="-"/>
              <a:tabLst/>
              <a:defRPr lang="en-GB" sz="1100" noProof="0">
                <a:solidFill>
                  <a:srgbClr val="4D4F53"/>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en-US" noProof="0"/>
              <a:t>Agenda</a:t>
            </a:r>
          </a:p>
        </p:txBody>
      </p:sp>
    </p:spTree>
    <p:extLst>
      <p:ext uri="{BB962C8B-B14F-4D97-AF65-F5344CB8AC3E}">
        <p14:creationId xmlns:p14="http://schemas.microsoft.com/office/powerpoint/2010/main" val="4265729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radient Turquoise text">
    <p:spTree>
      <p:nvGrpSpPr>
        <p:cNvPr id="1" name=""/>
        <p:cNvGrpSpPr/>
        <p:nvPr/>
      </p:nvGrpSpPr>
      <p:grpSpPr>
        <a:xfrm>
          <a:off x="0" y="0"/>
          <a:ext cx="0" cy="0"/>
          <a:chOff x="0" y="0"/>
          <a:chExt cx="0" cy="0"/>
        </a:xfrm>
      </p:grpSpPr>
      <p:sp>
        <p:nvSpPr>
          <p:cNvPr id="16" name="Text Placeholder 2"/>
          <p:cNvSpPr>
            <a:spLocks noGrp="1"/>
          </p:cNvSpPr>
          <p:nvPr>
            <p:ph type="body" sz="quarter" idx="10" hasCustomPrompt="1"/>
          </p:nvPr>
        </p:nvSpPr>
        <p:spPr>
          <a:xfrm>
            <a:off x="652221" y="1921299"/>
            <a:ext cx="6120000" cy="1517696"/>
          </a:xfrm>
          <a:prstGeom prst="rect">
            <a:avLst/>
          </a:prstGeom>
          <a:ln>
            <a:noFill/>
          </a:ln>
        </p:spPr>
        <p:txBody>
          <a:bodyPr vert="horz" lIns="0" tIns="0" rIns="0" bIns="0" anchor="ctr"/>
          <a:lstStyle>
            <a:lvl1pPr marL="0" indent="0" algn="l" defTabSz="457200" rtl="0" eaLnBrk="1" latinLnBrk="0" hangingPunct="1">
              <a:spcBef>
                <a:spcPts val="0"/>
              </a:spcBef>
              <a:spcAft>
                <a:spcPts val="300"/>
              </a:spcAft>
              <a:buClr>
                <a:schemeClr val="bg1"/>
              </a:buClr>
              <a:buSzPct val="25000"/>
              <a:buFontTx/>
              <a:buNone/>
              <a:defRPr lang="en-US" sz="4000" b="1" kern="1200" noProof="0" dirty="0">
                <a:gradFill>
                  <a:gsLst>
                    <a:gs pos="0">
                      <a:schemeClr val="tx2"/>
                    </a:gs>
                    <a:gs pos="86000">
                      <a:schemeClr val="bg2"/>
                    </a:gs>
                  </a:gsLst>
                  <a:lin ang="2700000" scaled="0"/>
                </a:gradFill>
                <a:latin typeface="+mn-lt"/>
                <a:ea typeface="+mn-ea"/>
                <a:cs typeface="+mn-cs"/>
              </a:defRPr>
            </a:lvl1pPr>
          </a:lstStyle>
          <a:p>
            <a:r>
              <a:rPr lang="fr-FR" noProof="0"/>
              <a:t>Section Title</a:t>
            </a:r>
          </a:p>
        </p:txBody>
      </p:sp>
      <p:pic>
        <p:nvPicPr>
          <p:cNvPr id="4" name="Picture 3">
            <a:extLst>
              <a:ext uri="{FF2B5EF4-FFF2-40B4-BE49-F238E27FC236}">
                <a16:creationId xmlns:a16="http://schemas.microsoft.com/office/drawing/2014/main" id="{DC5359E4-C39C-4F36-85EF-825D668E09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6667" y="6506033"/>
            <a:ext cx="1358496" cy="216000"/>
          </a:xfrm>
          <a:prstGeom prst="rect">
            <a:avLst/>
          </a:prstGeom>
        </p:spPr>
      </p:pic>
    </p:spTree>
    <p:extLst>
      <p:ext uri="{BB962C8B-B14F-4D97-AF65-F5344CB8AC3E}">
        <p14:creationId xmlns:p14="http://schemas.microsoft.com/office/powerpoint/2010/main" val="169406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radient Pink text">
    <p:spTree>
      <p:nvGrpSpPr>
        <p:cNvPr id="1" name=""/>
        <p:cNvGrpSpPr/>
        <p:nvPr/>
      </p:nvGrpSpPr>
      <p:grpSpPr>
        <a:xfrm>
          <a:off x="0" y="0"/>
          <a:ext cx="0" cy="0"/>
          <a:chOff x="0" y="0"/>
          <a:chExt cx="0" cy="0"/>
        </a:xfrm>
      </p:grpSpPr>
      <p:sp>
        <p:nvSpPr>
          <p:cNvPr id="16" name="Text Placeholder 2"/>
          <p:cNvSpPr>
            <a:spLocks noGrp="1"/>
          </p:cNvSpPr>
          <p:nvPr>
            <p:ph type="body" sz="quarter" idx="10" hasCustomPrompt="1"/>
          </p:nvPr>
        </p:nvSpPr>
        <p:spPr>
          <a:xfrm>
            <a:off x="652219" y="1921299"/>
            <a:ext cx="6120000" cy="1517696"/>
          </a:xfrm>
          <a:prstGeom prst="rect">
            <a:avLst/>
          </a:prstGeom>
          <a:ln>
            <a:noFill/>
          </a:ln>
        </p:spPr>
        <p:txBody>
          <a:bodyPr vert="horz" lIns="0" tIns="0" rIns="0" bIns="0" anchor="ctr"/>
          <a:lstStyle>
            <a:lvl1pPr marL="0" indent="0" algn="l" defTabSz="457200" rtl="0" eaLnBrk="1" latinLnBrk="0" hangingPunct="1">
              <a:spcBef>
                <a:spcPts val="0"/>
              </a:spcBef>
              <a:spcAft>
                <a:spcPts val="300"/>
              </a:spcAft>
              <a:buClr>
                <a:schemeClr val="bg1"/>
              </a:buClr>
              <a:buSzPct val="25000"/>
              <a:buFontTx/>
              <a:buNone/>
              <a:defRPr lang="en-US" sz="4000" b="1" kern="1200" noProof="0" dirty="0">
                <a:gradFill>
                  <a:gsLst>
                    <a:gs pos="0">
                      <a:schemeClr val="accent4"/>
                    </a:gs>
                    <a:gs pos="86000">
                      <a:schemeClr val="accent3"/>
                    </a:gs>
                  </a:gsLst>
                  <a:lin ang="2700000" scaled="0"/>
                </a:gradFill>
                <a:latin typeface="+mn-lt"/>
                <a:ea typeface="+mn-ea"/>
                <a:cs typeface="+mn-cs"/>
              </a:defRPr>
            </a:lvl1pPr>
          </a:lstStyle>
          <a:p>
            <a:r>
              <a:rPr lang="fr-FR" noProof="0"/>
              <a:t>Section Title</a:t>
            </a:r>
          </a:p>
        </p:txBody>
      </p:sp>
      <p:pic>
        <p:nvPicPr>
          <p:cNvPr id="4" name="Picture 3">
            <a:extLst>
              <a:ext uri="{FF2B5EF4-FFF2-40B4-BE49-F238E27FC236}">
                <a16:creationId xmlns:a16="http://schemas.microsoft.com/office/drawing/2014/main" id="{DC5359E4-C39C-4F36-85EF-825D668E09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6667" y="6506033"/>
            <a:ext cx="1358496" cy="216000"/>
          </a:xfrm>
          <a:prstGeom prst="rect">
            <a:avLst/>
          </a:prstGeom>
        </p:spPr>
      </p:pic>
    </p:spTree>
    <p:extLst>
      <p:ext uri="{BB962C8B-B14F-4D97-AF65-F5344CB8AC3E}">
        <p14:creationId xmlns:p14="http://schemas.microsoft.com/office/powerpoint/2010/main" val="3050332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gradient Green text">
    <p:spTree>
      <p:nvGrpSpPr>
        <p:cNvPr id="1" name=""/>
        <p:cNvGrpSpPr/>
        <p:nvPr/>
      </p:nvGrpSpPr>
      <p:grpSpPr>
        <a:xfrm>
          <a:off x="0" y="0"/>
          <a:ext cx="0" cy="0"/>
          <a:chOff x="0" y="0"/>
          <a:chExt cx="0" cy="0"/>
        </a:xfrm>
      </p:grpSpPr>
      <p:sp>
        <p:nvSpPr>
          <p:cNvPr id="16" name="Text Placeholder 2"/>
          <p:cNvSpPr>
            <a:spLocks noGrp="1"/>
          </p:cNvSpPr>
          <p:nvPr>
            <p:ph type="body" sz="quarter" idx="10" hasCustomPrompt="1"/>
          </p:nvPr>
        </p:nvSpPr>
        <p:spPr>
          <a:xfrm>
            <a:off x="652221" y="1921299"/>
            <a:ext cx="6120000" cy="1517696"/>
          </a:xfrm>
          <a:prstGeom prst="rect">
            <a:avLst/>
          </a:prstGeom>
          <a:ln>
            <a:noFill/>
          </a:ln>
        </p:spPr>
        <p:txBody>
          <a:bodyPr vert="horz" lIns="0" tIns="0" rIns="0" bIns="0" anchor="ctr"/>
          <a:lstStyle>
            <a:lvl1pPr marL="0" indent="0" algn="l" defTabSz="457200" rtl="0" eaLnBrk="1" latinLnBrk="0" hangingPunct="1">
              <a:spcBef>
                <a:spcPts val="0"/>
              </a:spcBef>
              <a:spcAft>
                <a:spcPts val="300"/>
              </a:spcAft>
              <a:buClr>
                <a:schemeClr val="bg1"/>
              </a:buClr>
              <a:buSzPct val="25000"/>
              <a:buFontTx/>
              <a:buNone/>
              <a:defRPr lang="en-US" sz="4000" b="1" kern="1200" noProof="0" dirty="0">
                <a:gradFill>
                  <a:gsLst>
                    <a:gs pos="0">
                      <a:schemeClr val="accent2"/>
                    </a:gs>
                    <a:gs pos="86000">
                      <a:schemeClr val="accent1"/>
                    </a:gs>
                  </a:gsLst>
                  <a:lin ang="2700000" scaled="0"/>
                </a:gradFill>
                <a:latin typeface="+mn-lt"/>
                <a:ea typeface="+mn-ea"/>
                <a:cs typeface="+mn-cs"/>
              </a:defRPr>
            </a:lvl1pPr>
          </a:lstStyle>
          <a:p>
            <a:r>
              <a:rPr lang="fr-FR" noProof="0"/>
              <a:t>Section Title</a:t>
            </a:r>
          </a:p>
        </p:txBody>
      </p:sp>
      <p:pic>
        <p:nvPicPr>
          <p:cNvPr id="6" name="Picture 5">
            <a:extLst>
              <a:ext uri="{FF2B5EF4-FFF2-40B4-BE49-F238E27FC236}">
                <a16:creationId xmlns:a16="http://schemas.microsoft.com/office/drawing/2014/main" id="{23B761E0-8D41-49C5-BCC3-1ED24479B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6667" y="6506033"/>
            <a:ext cx="1358496" cy="216000"/>
          </a:xfrm>
          <a:prstGeom prst="rect">
            <a:avLst/>
          </a:prstGeom>
        </p:spPr>
      </p:pic>
    </p:spTree>
    <p:extLst>
      <p:ext uri="{BB962C8B-B14F-4D97-AF65-F5344CB8AC3E}">
        <p14:creationId xmlns:p14="http://schemas.microsoft.com/office/powerpoint/2010/main" val="113129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7" name="Text Placeholder 4"/>
          <p:cNvSpPr>
            <a:spLocks noGrp="1"/>
          </p:cNvSpPr>
          <p:nvPr>
            <p:ph type="body" sz="quarter" idx="10" hasCustomPrompt="1"/>
          </p:nvPr>
        </p:nvSpPr>
        <p:spPr>
          <a:xfrm>
            <a:off x="349119" y="1009256"/>
            <a:ext cx="9206044" cy="339969"/>
          </a:xfrm>
          <a:prstGeom prst="rect">
            <a:avLst/>
          </a:prstGeom>
        </p:spPr>
        <p:txBody>
          <a:bodyPr rIns="36000" anchor="t" anchorCtr="0">
            <a:noAutofit/>
          </a:bodyPr>
          <a:lstStyle>
            <a:lvl1pPr marL="0" indent="0">
              <a:spcBef>
                <a:spcPts val="0"/>
              </a:spcBef>
              <a:buClr>
                <a:schemeClr val="bg1"/>
              </a:buClr>
              <a:buSzPct val="25000"/>
              <a:buFont typeface="Arial" pitchFamily="34" charset="0"/>
              <a:buNone/>
              <a:defRPr sz="1600" b="1">
                <a:solidFill>
                  <a:schemeClr val="accent5"/>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a:t>Click to edit Master text styles</a:t>
            </a:r>
          </a:p>
        </p:txBody>
      </p:sp>
      <p:sp>
        <p:nvSpPr>
          <p:cNvPr id="18" name="Text Placeholder 7"/>
          <p:cNvSpPr>
            <a:spLocks noGrp="1"/>
          </p:cNvSpPr>
          <p:nvPr>
            <p:ph idx="1" hasCustomPrompt="1"/>
          </p:nvPr>
        </p:nvSpPr>
        <p:spPr>
          <a:xfrm>
            <a:off x="349119" y="1518363"/>
            <a:ext cx="9206044" cy="4290299"/>
          </a:xfrm>
          <a:prstGeom prst="rect">
            <a:avLst/>
          </a:prstGeom>
        </p:spPr>
        <p:txBody>
          <a:bodyPr vert="horz" lIns="0" tIns="0" rIns="0" bIns="0" rtlCol="0">
            <a:noAutofit/>
          </a:bodyPr>
          <a:lstStyle>
            <a:lvl1pPr marL="0" indent="0">
              <a:defRPr/>
            </a:lvl1pPr>
            <a:lvl4pPr>
              <a:defRPr sz="1200"/>
            </a:lvl4p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p:txBody>
      </p:sp>
      <p:sp>
        <p:nvSpPr>
          <p:cNvPr id="2" name="Title 1"/>
          <p:cNvSpPr>
            <a:spLocks noGrp="1"/>
          </p:cNvSpPr>
          <p:nvPr>
            <p:ph type="title"/>
          </p:nvPr>
        </p:nvSpPr>
        <p:spPr>
          <a:xfrm>
            <a:off x="349119" y="188079"/>
            <a:ext cx="9206044" cy="650121"/>
          </a:xfrm>
        </p:spPr>
        <p:txBody>
          <a:bodyPr>
            <a:noAutofit/>
          </a:bodyPr>
          <a:lstStyle>
            <a:lvl1pPr>
              <a:spcAft>
                <a:spcPts val="0"/>
              </a:spcAft>
              <a:defRPr sz="2200"/>
            </a:lvl1pPr>
          </a:lstStyle>
          <a:p>
            <a:r>
              <a:rPr lang="fr-FR" noProof="0"/>
              <a:t>Click to edit Master title style</a:t>
            </a:r>
          </a:p>
        </p:txBody>
      </p:sp>
      <p:sp>
        <p:nvSpPr>
          <p:cNvPr id="7" name="Text Placeholder 2"/>
          <p:cNvSpPr>
            <a:spLocks noGrp="1"/>
          </p:cNvSpPr>
          <p:nvPr>
            <p:ph type="body" sz="quarter" idx="11" hasCustomPrompt="1"/>
          </p:nvPr>
        </p:nvSpPr>
        <p:spPr>
          <a:xfrm>
            <a:off x="349119" y="6029739"/>
            <a:ext cx="7283581" cy="418641"/>
          </a:xfrm>
        </p:spPr>
        <p:txBody>
          <a:bodyPr anchor="b"/>
          <a:lstStyle>
            <a:lvl1pPr>
              <a:spcBef>
                <a:spcPts val="0"/>
              </a:spcBef>
              <a:spcAft>
                <a:spcPts val="0"/>
              </a:spcAft>
              <a:defRPr sz="900" baseline="0">
                <a:solidFill>
                  <a:schemeClr val="accent5">
                    <a:lumMod val="50000"/>
                  </a:schemeClr>
                </a:solidFill>
              </a:defRPr>
            </a:lvl1pPr>
          </a:lstStyle>
          <a:p>
            <a:pPr lvl="0"/>
            <a:r>
              <a:rPr lang="fr-FR" noProof="0"/>
              <a:t>(1)</a:t>
            </a:r>
          </a:p>
          <a:p>
            <a:pPr lvl="0"/>
            <a:r>
              <a:rPr lang="fr-FR" noProof="0"/>
              <a:t>(2)</a:t>
            </a:r>
          </a:p>
          <a:p>
            <a:pPr lvl="0"/>
            <a:r>
              <a:rPr lang="fr-FR" noProof="0"/>
              <a:t>Source / Footnote: calibri 9pt</a:t>
            </a:r>
          </a:p>
        </p:txBody>
      </p:sp>
    </p:spTree>
    <p:extLst>
      <p:ext uri="{BB962C8B-B14F-4D97-AF65-F5344CB8AC3E}">
        <p14:creationId xmlns:p14="http://schemas.microsoft.com/office/powerpoint/2010/main" val="113484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gradient Pink/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0" y="0"/>
            <a:ext cx="9905140" cy="6858000"/>
          </a:xfrm>
          <a:prstGeom prst="rect">
            <a:avLst/>
          </a:prstGeom>
        </p:spPr>
      </p:pic>
      <p:sp>
        <p:nvSpPr>
          <p:cNvPr id="17" name="Rectangle 16">
            <a:extLst>
              <a:ext uri="{FF2B5EF4-FFF2-40B4-BE49-F238E27FC236}">
                <a16:creationId xmlns:a16="http://schemas.microsoft.com/office/drawing/2014/main" id="{16C415EA-870A-414F-BB2F-79C694DAA2DB}"/>
              </a:ext>
            </a:extLst>
          </p:cNvPr>
          <p:cNvSpPr/>
          <p:nvPr userDrawn="1"/>
        </p:nvSpPr>
        <p:spPr>
          <a:xfrm>
            <a:off x="860" y="0"/>
            <a:ext cx="9905140" cy="6879770"/>
          </a:xfrm>
          <a:prstGeom prst="rect">
            <a:avLst/>
          </a:prstGeom>
          <a:gradFill flip="none" rotWithShape="1">
            <a:gsLst>
              <a:gs pos="0">
                <a:schemeClr val="accent4">
                  <a:alpha val="80000"/>
                </a:schemeClr>
              </a:gs>
              <a:gs pos="93000">
                <a:schemeClr val="accent3">
                  <a:alpha val="85000"/>
                </a:schemeClr>
              </a:gs>
            </a:gsLst>
            <a:lin ang="27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pic>
        <p:nvPicPr>
          <p:cNvPr id="14" name="Picture 13">
            <a:extLst>
              <a:ext uri="{FF2B5EF4-FFF2-40B4-BE49-F238E27FC236}">
                <a16:creationId xmlns:a16="http://schemas.microsoft.com/office/drawing/2014/main" id="{AA4037FF-C2E8-4A48-AD88-BCEA120BF7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61162" y="5949221"/>
            <a:ext cx="3122613" cy="926181"/>
          </a:xfrm>
          <a:prstGeom prst="rect">
            <a:avLst/>
          </a:prstGeom>
        </p:spPr>
      </p:pic>
      <p:sp>
        <p:nvSpPr>
          <p:cNvPr id="10" name="Text Placeholder 2"/>
          <p:cNvSpPr>
            <a:spLocks noGrp="1"/>
          </p:cNvSpPr>
          <p:nvPr>
            <p:ph type="body" sz="quarter" idx="10" hasCustomPrompt="1"/>
          </p:nvPr>
        </p:nvSpPr>
        <p:spPr>
          <a:xfrm>
            <a:off x="611022" y="1087067"/>
            <a:ext cx="6475578" cy="1527968"/>
          </a:xfrm>
          <a:prstGeom prst="rect">
            <a:avLst/>
          </a:prstGeom>
          <a:ln>
            <a:noFill/>
          </a:ln>
        </p:spPr>
        <p:txBody>
          <a:bodyPr vert="horz" lIns="0" tIns="0" rIns="0" bIns="0"/>
          <a:lstStyle>
            <a:lvl1pPr marL="0" indent="0">
              <a:spcBef>
                <a:spcPts val="0"/>
              </a:spcBef>
              <a:buFontTx/>
              <a:buNone/>
              <a:defRPr sz="4400" b="1">
                <a:solidFill>
                  <a:schemeClr val="bg1"/>
                </a:solidFill>
              </a:defRPr>
            </a:lvl1pPr>
          </a:lstStyle>
          <a:p>
            <a:r>
              <a:rPr lang="fr-FR" noProof="0"/>
              <a:t>Title</a:t>
            </a:r>
          </a:p>
          <a:p>
            <a:endParaRPr lang="fr-FR" noProof="0"/>
          </a:p>
          <a:p>
            <a:endParaRPr lang="fr-FR" noProof="0"/>
          </a:p>
        </p:txBody>
      </p:sp>
      <p:sp>
        <p:nvSpPr>
          <p:cNvPr id="11" name="Text Placeholder 2"/>
          <p:cNvSpPr>
            <a:spLocks noGrp="1"/>
          </p:cNvSpPr>
          <p:nvPr>
            <p:ph type="body" sz="quarter" idx="11" hasCustomPrompt="1"/>
          </p:nvPr>
        </p:nvSpPr>
        <p:spPr>
          <a:xfrm>
            <a:off x="611022" y="3555331"/>
            <a:ext cx="6475578" cy="360000"/>
          </a:xfrm>
          <a:prstGeom prst="rect">
            <a:avLst/>
          </a:prstGeom>
          <a:ln>
            <a:noFill/>
          </a:ln>
        </p:spPr>
        <p:txBody>
          <a:bodyPr vert="horz" lIns="0" tIns="0" rIns="0" bIns="0"/>
          <a:lstStyle>
            <a:lvl1pPr marL="0" indent="0">
              <a:spcBef>
                <a:spcPts val="0"/>
              </a:spcBef>
              <a:buFontTx/>
              <a:buNone/>
              <a:defRPr sz="1400">
                <a:solidFill>
                  <a:schemeClr val="bg1"/>
                </a:solidFill>
              </a:defRPr>
            </a:lvl1pPr>
          </a:lstStyle>
          <a:p>
            <a:r>
              <a:rPr lang="fr-FR" noProof="0"/>
              <a:t>Prepared by First name Surname, Job title / Prepared for</a:t>
            </a:r>
          </a:p>
        </p:txBody>
      </p:sp>
      <p:sp>
        <p:nvSpPr>
          <p:cNvPr id="12" name="Text Placeholder 2"/>
          <p:cNvSpPr>
            <a:spLocks noGrp="1"/>
          </p:cNvSpPr>
          <p:nvPr>
            <p:ph type="body" sz="quarter" idx="12" hasCustomPrompt="1"/>
          </p:nvPr>
        </p:nvSpPr>
        <p:spPr>
          <a:xfrm>
            <a:off x="611023" y="3915329"/>
            <a:ext cx="6474161" cy="360000"/>
          </a:xfrm>
          <a:prstGeom prst="rect">
            <a:avLst/>
          </a:prstGeom>
          <a:ln>
            <a:noFill/>
          </a:ln>
        </p:spPr>
        <p:txBody>
          <a:bodyPr vert="horz" lIns="0" tIns="0" rIns="0" bIns="0"/>
          <a:lstStyle>
            <a:lvl1pPr marL="0" indent="0">
              <a:spcBef>
                <a:spcPts val="0"/>
              </a:spcBef>
              <a:buFontTx/>
              <a:buNone/>
              <a:defRPr sz="1400">
                <a:solidFill>
                  <a:schemeClr val="bg1"/>
                </a:solidFill>
              </a:defRPr>
            </a:lvl1pPr>
          </a:lstStyle>
          <a:p>
            <a:r>
              <a:rPr lang="fr-FR" noProof="0"/>
              <a:t>Date</a:t>
            </a:r>
          </a:p>
        </p:txBody>
      </p:sp>
      <p:sp>
        <p:nvSpPr>
          <p:cNvPr id="4" name="Picture Placeholder 3"/>
          <p:cNvSpPr>
            <a:spLocks noGrp="1"/>
          </p:cNvSpPr>
          <p:nvPr>
            <p:ph type="pic" sz="quarter" idx="13" hasCustomPrompt="1"/>
          </p:nvPr>
        </p:nvSpPr>
        <p:spPr>
          <a:xfrm>
            <a:off x="621174" y="4939229"/>
            <a:ext cx="1897458" cy="1336675"/>
          </a:xfrm>
          <a:prstGeom prst="rect">
            <a:avLst/>
          </a:prstGeom>
        </p:spPr>
        <p:txBody>
          <a:bodyPr/>
          <a:lstStyle>
            <a:lvl1pPr marL="0" indent="0">
              <a:buNone/>
              <a:defRPr sz="1733">
                <a:solidFill>
                  <a:schemeClr val="bg1"/>
                </a:solidFill>
              </a:defRPr>
            </a:lvl1pPr>
          </a:lstStyle>
          <a:p>
            <a:r>
              <a:rPr lang="fr-FR" noProof="0"/>
              <a:t>Client/partner logo in white here</a:t>
            </a:r>
          </a:p>
        </p:txBody>
      </p:sp>
      <p:sp>
        <p:nvSpPr>
          <p:cNvPr id="3" name="Text Placeholder 2"/>
          <p:cNvSpPr>
            <a:spLocks noGrp="1"/>
          </p:cNvSpPr>
          <p:nvPr>
            <p:ph type="body" sz="quarter" idx="14" hasCustomPrompt="1"/>
          </p:nvPr>
        </p:nvSpPr>
        <p:spPr>
          <a:xfrm>
            <a:off x="611023" y="2766470"/>
            <a:ext cx="6475577" cy="656341"/>
          </a:xfrm>
          <a:ln>
            <a:noFill/>
          </a:ln>
        </p:spPr>
        <p:txBody>
          <a:bodyPr vert="horz" lIns="0" tIns="0" rIns="0" bIns="0" rtlCol="0">
            <a:noAutofit/>
          </a:bodyPr>
          <a:lstStyle>
            <a:lvl1pPr>
              <a:defRPr lang="en-US" sz="2800" smtClean="0">
                <a:solidFill>
                  <a:schemeClr val="bg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spcBef>
                <a:spcPts val="0"/>
              </a:spcBef>
              <a:buFontTx/>
            </a:pPr>
            <a:r>
              <a:rPr lang="fr-FR" noProof="0"/>
              <a:t>Subtitle</a:t>
            </a:r>
          </a:p>
        </p:txBody>
      </p:sp>
    </p:spTree>
    <p:extLst>
      <p:ext uri="{BB962C8B-B14F-4D97-AF65-F5344CB8AC3E}">
        <p14:creationId xmlns:p14="http://schemas.microsoft.com/office/powerpoint/2010/main" val="72892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349119" y="1009256"/>
            <a:ext cx="9206044"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1600" b="1">
                <a:solidFill>
                  <a:schemeClr val="accent5"/>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a:t>Click to edit Master text styles</a:t>
            </a:r>
          </a:p>
        </p:txBody>
      </p:sp>
      <p:sp>
        <p:nvSpPr>
          <p:cNvPr id="4" name="Title 1"/>
          <p:cNvSpPr>
            <a:spLocks noGrp="1"/>
          </p:cNvSpPr>
          <p:nvPr>
            <p:ph type="title"/>
          </p:nvPr>
        </p:nvSpPr>
        <p:spPr>
          <a:xfrm>
            <a:off x="349119" y="188079"/>
            <a:ext cx="9206044" cy="650264"/>
          </a:xfrm>
        </p:spPr>
        <p:txBody>
          <a:bodyPr>
            <a:noAutofit/>
          </a:bodyPr>
          <a:lstStyle>
            <a:lvl1pPr>
              <a:spcAft>
                <a:spcPts val="0"/>
              </a:spcAft>
              <a:defRPr sz="2200"/>
            </a:lvl1pPr>
          </a:lstStyle>
          <a:p>
            <a:r>
              <a:rPr lang="fr-FR" noProof="0"/>
              <a:t>Click to edit Master title style</a:t>
            </a:r>
          </a:p>
        </p:txBody>
      </p:sp>
      <p:sp>
        <p:nvSpPr>
          <p:cNvPr id="5" name="Text Placeholder 2"/>
          <p:cNvSpPr>
            <a:spLocks noGrp="1"/>
          </p:cNvSpPr>
          <p:nvPr>
            <p:ph type="body" sz="quarter" idx="12" hasCustomPrompt="1"/>
          </p:nvPr>
        </p:nvSpPr>
        <p:spPr>
          <a:xfrm>
            <a:off x="349119" y="6029739"/>
            <a:ext cx="7310569" cy="418641"/>
          </a:xfrm>
        </p:spPr>
        <p:txBody>
          <a:bodyPr anchor="b"/>
          <a:lstStyle>
            <a:lvl1pPr>
              <a:spcBef>
                <a:spcPts val="0"/>
              </a:spcBef>
              <a:spcAft>
                <a:spcPts val="0"/>
              </a:spcAft>
              <a:defRPr sz="900" baseline="0">
                <a:solidFill>
                  <a:schemeClr val="accent5">
                    <a:lumMod val="50000"/>
                  </a:schemeClr>
                </a:solidFill>
              </a:defRPr>
            </a:lvl1pPr>
          </a:lstStyle>
          <a:p>
            <a:pPr lvl="0"/>
            <a:r>
              <a:rPr lang="fr-FR" noProof="0"/>
              <a:t>(1)</a:t>
            </a:r>
          </a:p>
          <a:p>
            <a:pPr lvl="0"/>
            <a:r>
              <a:rPr lang="fr-FR" noProof="0"/>
              <a:t>(2)</a:t>
            </a:r>
          </a:p>
          <a:p>
            <a:pPr lvl="0"/>
            <a:r>
              <a:rPr lang="fr-FR" noProof="0"/>
              <a:t>Source / Footnote: calibri 9pt</a:t>
            </a:r>
          </a:p>
        </p:txBody>
      </p:sp>
    </p:spTree>
    <p:extLst>
      <p:ext uri="{BB962C8B-B14F-4D97-AF65-F5344CB8AC3E}">
        <p14:creationId xmlns:p14="http://schemas.microsoft.com/office/powerpoint/2010/main" val="308938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349119" y="1513040"/>
            <a:ext cx="4442400" cy="4295623"/>
          </a:xfrm>
        </p:spPr>
        <p:txBody>
          <a:bodyPr/>
          <a:lstStyle/>
          <a:p>
            <a:r>
              <a:rPr lang="fr-FR" noProof="0"/>
              <a:t>Click icon to add chart</a:t>
            </a:r>
          </a:p>
        </p:txBody>
      </p:sp>
      <p:sp>
        <p:nvSpPr>
          <p:cNvPr id="5" name="Text Placeholder 4"/>
          <p:cNvSpPr>
            <a:spLocks noGrp="1"/>
          </p:cNvSpPr>
          <p:nvPr>
            <p:ph type="body" sz="quarter" idx="12" hasCustomPrompt="1"/>
          </p:nvPr>
        </p:nvSpPr>
        <p:spPr>
          <a:xfrm>
            <a:off x="5115635" y="1513042"/>
            <a:ext cx="4442400" cy="4295622"/>
          </a:xfrm>
        </p:spPr>
        <p:txBody>
          <a:bodyPr/>
          <a:lstStyle>
            <a:lvl5pPr marL="647700" indent="0">
              <a:buNone/>
              <a:defRPr/>
            </a:lvl5p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p:txBody>
      </p:sp>
      <p:sp>
        <p:nvSpPr>
          <p:cNvPr id="6" name="Text Placeholder 4"/>
          <p:cNvSpPr>
            <a:spLocks noGrp="1"/>
          </p:cNvSpPr>
          <p:nvPr>
            <p:ph type="body" sz="quarter" idx="10" hasCustomPrompt="1"/>
          </p:nvPr>
        </p:nvSpPr>
        <p:spPr>
          <a:xfrm>
            <a:off x="349119" y="1009256"/>
            <a:ext cx="9206044"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1600" b="1">
                <a:solidFill>
                  <a:schemeClr val="accent5"/>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a:t>Click to edit Master text styles</a:t>
            </a:r>
          </a:p>
        </p:txBody>
      </p:sp>
      <p:sp>
        <p:nvSpPr>
          <p:cNvPr id="7" name="Title 1"/>
          <p:cNvSpPr>
            <a:spLocks noGrp="1"/>
          </p:cNvSpPr>
          <p:nvPr>
            <p:ph type="title"/>
          </p:nvPr>
        </p:nvSpPr>
        <p:spPr>
          <a:xfrm>
            <a:off x="349119" y="188079"/>
            <a:ext cx="9206044" cy="650264"/>
          </a:xfrm>
        </p:spPr>
        <p:txBody>
          <a:bodyPr>
            <a:noAutofit/>
          </a:bodyPr>
          <a:lstStyle>
            <a:lvl1pPr>
              <a:spcAft>
                <a:spcPts val="0"/>
              </a:spcAft>
              <a:defRPr sz="2200"/>
            </a:lvl1pPr>
          </a:lstStyle>
          <a:p>
            <a:r>
              <a:rPr lang="fr-FR" noProof="0"/>
              <a:t>Click to edit Master title style</a:t>
            </a:r>
          </a:p>
        </p:txBody>
      </p:sp>
      <p:sp>
        <p:nvSpPr>
          <p:cNvPr id="9" name="Text Placeholder 2"/>
          <p:cNvSpPr>
            <a:spLocks noGrp="1"/>
          </p:cNvSpPr>
          <p:nvPr>
            <p:ph type="body" sz="quarter" idx="13" hasCustomPrompt="1"/>
          </p:nvPr>
        </p:nvSpPr>
        <p:spPr>
          <a:xfrm>
            <a:off x="349119" y="6037088"/>
            <a:ext cx="7310569" cy="411293"/>
          </a:xfrm>
        </p:spPr>
        <p:txBody>
          <a:bodyPr anchor="b"/>
          <a:lstStyle>
            <a:lvl1pPr>
              <a:spcBef>
                <a:spcPts val="0"/>
              </a:spcBef>
              <a:spcAft>
                <a:spcPts val="0"/>
              </a:spcAft>
              <a:defRPr sz="900" baseline="0">
                <a:solidFill>
                  <a:schemeClr val="accent5">
                    <a:lumMod val="50000"/>
                  </a:schemeClr>
                </a:solidFill>
              </a:defRPr>
            </a:lvl1pPr>
          </a:lstStyle>
          <a:p>
            <a:pPr lvl="0"/>
            <a:r>
              <a:rPr lang="fr-FR" noProof="0"/>
              <a:t>(1)</a:t>
            </a:r>
          </a:p>
          <a:p>
            <a:pPr lvl="0"/>
            <a:r>
              <a:rPr lang="fr-FR" noProof="0"/>
              <a:t>(2)</a:t>
            </a:r>
          </a:p>
          <a:p>
            <a:pPr lvl="0"/>
            <a:r>
              <a:rPr lang="fr-FR" noProof="0"/>
              <a:t>Source / Footnote: calibri 9pt</a:t>
            </a:r>
          </a:p>
        </p:txBody>
      </p:sp>
    </p:spTree>
    <p:extLst>
      <p:ext uri="{BB962C8B-B14F-4D97-AF65-F5344CB8AC3E}">
        <p14:creationId xmlns:p14="http://schemas.microsoft.com/office/powerpoint/2010/main" val="1484661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49119" y="1509102"/>
            <a:ext cx="4442400" cy="4299561"/>
          </a:xfrm>
        </p:spPr>
        <p:txBody>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p:txBody>
      </p:sp>
      <p:sp>
        <p:nvSpPr>
          <p:cNvPr id="4" name="Picture Placeholder 3"/>
          <p:cNvSpPr>
            <a:spLocks noGrp="1"/>
          </p:cNvSpPr>
          <p:nvPr>
            <p:ph type="pic" sz="quarter" idx="13"/>
          </p:nvPr>
        </p:nvSpPr>
        <p:spPr>
          <a:xfrm>
            <a:off x="5112573" y="1509102"/>
            <a:ext cx="4442589" cy="4299561"/>
          </a:xfrm>
        </p:spPr>
        <p:txBody>
          <a:bodyPr/>
          <a:lstStyle/>
          <a:p>
            <a:r>
              <a:rPr lang="fr-FR" noProof="0"/>
              <a:t>Click icon to add picture</a:t>
            </a:r>
          </a:p>
        </p:txBody>
      </p:sp>
      <p:sp>
        <p:nvSpPr>
          <p:cNvPr id="6" name="Text Placeholder 4"/>
          <p:cNvSpPr>
            <a:spLocks noGrp="1"/>
          </p:cNvSpPr>
          <p:nvPr>
            <p:ph type="body" sz="quarter" idx="10" hasCustomPrompt="1"/>
          </p:nvPr>
        </p:nvSpPr>
        <p:spPr>
          <a:xfrm>
            <a:off x="349119" y="1009256"/>
            <a:ext cx="9206044"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1600" b="1">
                <a:solidFill>
                  <a:schemeClr val="accent5"/>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a:t>Click to edit Master text styles</a:t>
            </a:r>
          </a:p>
        </p:txBody>
      </p:sp>
      <p:sp>
        <p:nvSpPr>
          <p:cNvPr id="7" name="Title 1"/>
          <p:cNvSpPr>
            <a:spLocks noGrp="1"/>
          </p:cNvSpPr>
          <p:nvPr>
            <p:ph type="title"/>
          </p:nvPr>
        </p:nvSpPr>
        <p:spPr>
          <a:xfrm>
            <a:off x="349119" y="188079"/>
            <a:ext cx="9206044" cy="650121"/>
          </a:xfrm>
        </p:spPr>
        <p:txBody>
          <a:bodyPr>
            <a:noAutofit/>
          </a:bodyPr>
          <a:lstStyle>
            <a:lvl1pPr>
              <a:spcAft>
                <a:spcPts val="0"/>
              </a:spcAft>
              <a:defRPr sz="2200"/>
            </a:lvl1pPr>
          </a:lstStyle>
          <a:p>
            <a:r>
              <a:rPr lang="fr-FR" noProof="0"/>
              <a:t>Click to edit Master title style</a:t>
            </a:r>
          </a:p>
        </p:txBody>
      </p:sp>
      <p:sp>
        <p:nvSpPr>
          <p:cNvPr id="8" name="Text Placeholder 2"/>
          <p:cNvSpPr>
            <a:spLocks noGrp="1"/>
          </p:cNvSpPr>
          <p:nvPr>
            <p:ph type="body" sz="quarter" idx="11" hasCustomPrompt="1"/>
          </p:nvPr>
        </p:nvSpPr>
        <p:spPr>
          <a:xfrm>
            <a:off x="349119" y="6029739"/>
            <a:ext cx="7310569" cy="418641"/>
          </a:xfrm>
        </p:spPr>
        <p:txBody>
          <a:bodyPr anchor="b"/>
          <a:lstStyle>
            <a:lvl1pPr>
              <a:spcBef>
                <a:spcPts val="0"/>
              </a:spcBef>
              <a:spcAft>
                <a:spcPts val="0"/>
              </a:spcAft>
              <a:defRPr sz="900" baseline="0">
                <a:solidFill>
                  <a:schemeClr val="accent5">
                    <a:lumMod val="50000"/>
                  </a:schemeClr>
                </a:solidFill>
              </a:defRPr>
            </a:lvl1pPr>
          </a:lstStyle>
          <a:p>
            <a:pPr lvl="0"/>
            <a:r>
              <a:rPr lang="fr-FR" noProof="0"/>
              <a:t>(1)</a:t>
            </a:r>
          </a:p>
          <a:p>
            <a:pPr lvl="0"/>
            <a:r>
              <a:rPr lang="fr-FR" noProof="0"/>
              <a:t>(2)</a:t>
            </a:r>
          </a:p>
          <a:p>
            <a:pPr lvl="0"/>
            <a:r>
              <a:rPr lang="fr-FR" noProof="0"/>
              <a:t>Source / Footnote: calibri 9pt</a:t>
            </a:r>
          </a:p>
        </p:txBody>
      </p:sp>
    </p:spTree>
    <p:extLst>
      <p:ext uri="{BB962C8B-B14F-4D97-AF65-F5344CB8AC3E}">
        <p14:creationId xmlns:p14="http://schemas.microsoft.com/office/powerpoint/2010/main" val="66544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49119" y="1506577"/>
            <a:ext cx="4445960" cy="4302086"/>
          </a:xfrm>
        </p:spPr>
        <p:txBody>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p:txBody>
      </p:sp>
      <p:sp>
        <p:nvSpPr>
          <p:cNvPr id="5" name="Text Placeholder 4"/>
          <p:cNvSpPr>
            <a:spLocks noGrp="1"/>
          </p:cNvSpPr>
          <p:nvPr>
            <p:ph type="body" sz="quarter" idx="10" hasCustomPrompt="1"/>
          </p:nvPr>
        </p:nvSpPr>
        <p:spPr>
          <a:xfrm>
            <a:off x="349119" y="1009256"/>
            <a:ext cx="9206044"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1600" b="1">
                <a:solidFill>
                  <a:schemeClr val="accent5"/>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a:t>Click to edit Master text styles</a:t>
            </a:r>
          </a:p>
        </p:txBody>
      </p:sp>
      <p:sp>
        <p:nvSpPr>
          <p:cNvPr id="7" name="Title 1"/>
          <p:cNvSpPr>
            <a:spLocks noGrp="1"/>
          </p:cNvSpPr>
          <p:nvPr>
            <p:ph type="title"/>
          </p:nvPr>
        </p:nvSpPr>
        <p:spPr>
          <a:xfrm>
            <a:off x="349119" y="188079"/>
            <a:ext cx="9206044" cy="650121"/>
          </a:xfrm>
        </p:spPr>
        <p:txBody>
          <a:bodyPr>
            <a:noAutofit/>
          </a:bodyPr>
          <a:lstStyle>
            <a:lvl1pPr>
              <a:spcAft>
                <a:spcPts val="0"/>
              </a:spcAft>
              <a:defRPr sz="2200"/>
            </a:lvl1pPr>
          </a:lstStyle>
          <a:p>
            <a:r>
              <a:rPr lang="fr-FR" noProof="0"/>
              <a:t>Click to edit Master title style</a:t>
            </a:r>
          </a:p>
        </p:txBody>
      </p:sp>
      <p:sp>
        <p:nvSpPr>
          <p:cNvPr id="8" name="Text Placeholder 2"/>
          <p:cNvSpPr>
            <a:spLocks noGrp="1"/>
          </p:cNvSpPr>
          <p:nvPr>
            <p:ph type="body" sz="quarter" idx="13" hasCustomPrompt="1"/>
          </p:nvPr>
        </p:nvSpPr>
        <p:spPr>
          <a:xfrm>
            <a:off x="349119" y="6029739"/>
            <a:ext cx="7310569" cy="418641"/>
          </a:xfrm>
        </p:spPr>
        <p:txBody>
          <a:bodyPr anchor="b"/>
          <a:lstStyle>
            <a:lvl1pPr>
              <a:spcBef>
                <a:spcPts val="0"/>
              </a:spcBef>
              <a:spcAft>
                <a:spcPts val="0"/>
              </a:spcAft>
              <a:defRPr sz="900" baseline="0">
                <a:solidFill>
                  <a:schemeClr val="accent5">
                    <a:lumMod val="50000"/>
                  </a:schemeClr>
                </a:solidFill>
              </a:defRPr>
            </a:lvl1pPr>
          </a:lstStyle>
          <a:p>
            <a:pPr lvl="0"/>
            <a:r>
              <a:rPr lang="fr-FR" noProof="0"/>
              <a:t>(1)</a:t>
            </a:r>
          </a:p>
          <a:p>
            <a:pPr lvl="0"/>
            <a:r>
              <a:rPr lang="fr-FR" noProof="0"/>
              <a:t>(2)</a:t>
            </a:r>
          </a:p>
          <a:p>
            <a:pPr lvl="0"/>
            <a:r>
              <a:rPr lang="fr-FR" noProof="0"/>
              <a:t>Source / Footnote: calibri 9pt</a:t>
            </a:r>
          </a:p>
        </p:txBody>
      </p:sp>
      <p:sp>
        <p:nvSpPr>
          <p:cNvPr id="10" name="Text Placeholder 5"/>
          <p:cNvSpPr>
            <a:spLocks noGrp="1"/>
          </p:cNvSpPr>
          <p:nvPr>
            <p:ph type="body" sz="quarter" idx="14" hasCustomPrompt="1"/>
          </p:nvPr>
        </p:nvSpPr>
        <p:spPr>
          <a:xfrm>
            <a:off x="5109203" y="1509102"/>
            <a:ext cx="4445960" cy="4299561"/>
          </a:xfrm>
        </p:spPr>
        <p:txBody>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p:txBody>
      </p:sp>
    </p:spTree>
    <p:extLst>
      <p:ext uri="{BB962C8B-B14F-4D97-AF65-F5344CB8AC3E}">
        <p14:creationId xmlns:p14="http://schemas.microsoft.com/office/powerpoint/2010/main" val="876285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349119" y="6029739"/>
            <a:ext cx="7310569" cy="418641"/>
          </a:xfrm>
        </p:spPr>
        <p:txBody>
          <a:bodyPr anchor="b"/>
          <a:lstStyle>
            <a:lvl1pPr>
              <a:spcBef>
                <a:spcPts val="0"/>
              </a:spcBef>
              <a:spcAft>
                <a:spcPts val="0"/>
              </a:spcAft>
              <a:defRPr sz="900" baseline="0">
                <a:solidFill>
                  <a:schemeClr val="accent5">
                    <a:lumMod val="50000"/>
                  </a:schemeClr>
                </a:solidFill>
              </a:defRPr>
            </a:lvl1pPr>
          </a:lstStyle>
          <a:p>
            <a:pPr lvl="0"/>
            <a:r>
              <a:rPr lang="fr-FR" noProof="0"/>
              <a:t>(1)</a:t>
            </a:r>
          </a:p>
          <a:p>
            <a:pPr lvl="0"/>
            <a:r>
              <a:rPr lang="fr-FR" noProof="0"/>
              <a:t>(2)</a:t>
            </a:r>
          </a:p>
          <a:p>
            <a:pPr lvl="0"/>
            <a:r>
              <a:rPr lang="fr-FR" noProof="0"/>
              <a:t>Source / Footnote: calibri 9pt</a:t>
            </a:r>
          </a:p>
        </p:txBody>
      </p:sp>
    </p:spTree>
    <p:extLst>
      <p:ext uri="{BB962C8B-B14F-4D97-AF65-F5344CB8AC3E}">
        <p14:creationId xmlns:p14="http://schemas.microsoft.com/office/powerpoint/2010/main" val="1377661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16" name="Text Placeholder 2"/>
          <p:cNvSpPr>
            <a:spLocks noGrp="1"/>
          </p:cNvSpPr>
          <p:nvPr>
            <p:ph type="body" sz="quarter" idx="11" hasCustomPrompt="1"/>
          </p:nvPr>
        </p:nvSpPr>
        <p:spPr>
          <a:xfrm>
            <a:off x="347782" y="5193452"/>
            <a:ext cx="2161180" cy="742495"/>
          </a:xfrm>
          <a:prstGeom prst="rect">
            <a:avLst/>
          </a:prstGeom>
          <a:ln>
            <a:noFill/>
          </a:ln>
        </p:spPr>
        <p:txBody>
          <a:bodyPr vert="horz" lIns="0" tIns="0" rIns="0" bIns="0"/>
          <a:lstStyle>
            <a:lvl1pPr marL="0" indent="0">
              <a:spcBef>
                <a:spcPts val="0"/>
              </a:spcBef>
              <a:buFontTx/>
              <a:buNone/>
              <a:defRPr sz="900" b="1">
                <a:solidFill>
                  <a:schemeClr val="tx1"/>
                </a:solidFill>
              </a:defRPr>
            </a:lvl1pPr>
          </a:lstStyle>
          <a:p>
            <a:r>
              <a:rPr lang="fr-FR" noProof="0"/>
              <a:t>BearingPoint Country</a:t>
            </a:r>
          </a:p>
        </p:txBody>
      </p:sp>
      <p:sp>
        <p:nvSpPr>
          <p:cNvPr id="17" name="Text Placeholder 2"/>
          <p:cNvSpPr>
            <a:spLocks noGrp="1"/>
          </p:cNvSpPr>
          <p:nvPr>
            <p:ph type="body" sz="quarter" idx="12" hasCustomPrompt="1"/>
          </p:nvPr>
        </p:nvSpPr>
        <p:spPr>
          <a:xfrm>
            <a:off x="2563909" y="5193452"/>
            <a:ext cx="2240643" cy="742495"/>
          </a:xfrm>
          <a:prstGeom prst="rect">
            <a:avLst/>
          </a:prstGeom>
          <a:ln>
            <a:noFill/>
          </a:ln>
        </p:spPr>
        <p:txBody>
          <a:bodyPr vert="horz" lIns="0" tIns="0" rIns="0" bIns="0"/>
          <a:lstStyle>
            <a:lvl1pPr marL="0" indent="0">
              <a:spcBef>
                <a:spcPts val="0"/>
              </a:spcBef>
              <a:buFontTx/>
              <a:buNone/>
              <a:defRPr sz="900">
                <a:solidFill>
                  <a:schemeClr val="tx1"/>
                </a:solidFill>
                <a:latin typeface="+mn-lt"/>
              </a:defRPr>
            </a:lvl1pPr>
          </a:lstStyle>
          <a:p>
            <a:r>
              <a:rPr lang="fr-FR" noProof="0"/>
              <a:t>Building Name</a:t>
            </a:r>
          </a:p>
          <a:p>
            <a:r>
              <a:rPr lang="fr-FR" noProof="0"/>
              <a:t>Street name</a:t>
            </a:r>
          </a:p>
          <a:p>
            <a:r>
              <a:rPr lang="fr-FR" noProof="0"/>
              <a:t>Postcode</a:t>
            </a:r>
          </a:p>
          <a:p>
            <a:r>
              <a:rPr lang="fr-FR" noProof="0"/>
              <a:t>Country</a:t>
            </a:r>
          </a:p>
        </p:txBody>
      </p:sp>
      <p:sp>
        <p:nvSpPr>
          <p:cNvPr id="18" name="Text Placeholder 2"/>
          <p:cNvSpPr>
            <a:spLocks noGrp="1"/>
          </p:cNvSpPr>
          <p:nvPr>
            <p:ph type="body" sz="quarter" idx="13" hasCustomPrompt="1"/>
          </p:nvPr>
        </p:nvSpPr>
        <p:spPr>
          <a:xfrm>
            <a:off x="4872573" y="5193452"/>
            <a:ext cx="2348683" cy="742495"/>
          </a:xfrm>
          <a:prstGeom prst="rect">
            <a:avLst/>
          </a:prstGeom>
          <a:ln>
            <a:noFill/>
          </a:ln>
        </p:spPr>
        <p:txBody>
          <a:bodyPr vert="horz" lIns="0" tIns="0" rIns="0" bIns="0"/>
          <a:lstStyle>
            <a:lvl1pPr marL="0" indent="0">
              <a:spcBef>
                <a:spcPts val="0"/>
              </a:spcBef>
              <a:buFontTx/>
              <a:buNone/>
              <a:defRPr sz="900">
                <a:solidFill>
                  <a:schemeClr val="tx1"/>
                </a:solidFill>
                <a:latin typeface="+mn-lt"/>
              </a:defRPr>
            </a:lvl1pPr>
          </a:lstStyle>
          <a:p>
            <a:r>
              <a:rPr lang="fr-FR" noProof="0"/>
              <a:t>T +12 3456 7890</a:t>
            </a:r>
          </a:p>
          <a:p>
            <a:r>
              <a:rPr lang="fr-FR" noProof="0"/>
              <a:t>E info@bearingpoint.com</a:t>
            </a:r>
          </a:p>
          <a:p>
            <a:endParaRPr lang="fr-FR" noProof="0"/>
          </a:p>
          <a:p>
            <a:r>
              <a:rPr lang="fr-FR" noProof="0"/>
              <a:t>www.bearingpoint.com</a:t>
            </a:r>
          </a:p>
        </p:txBody>
      </p:sp>
      <p:sp>
        <p:nvSpPr>
          <p:cNvPr id="13" name="Text Placeholder 2"/>
          <p:cNvSpPr>
            <a:spLocks noGrp="1"/>
          </p:cNvSpPr>
          <p:nvPr>
            <p:ph type="body" sz="quarter" idx="10" hasCustomPrompt="1"/>
          </p:nvPr>
        </p:nvSpPr>
        <p:spPr>
          <a:xfrm>
            <a:off x="349119" y="1089024"/>
            <a:ext cx="4830894" cy="1604919"/>
          </a:xfrm>
          <a:prstGeom prst="rect">
            <a:avLst/>
          </a:prstGeom>
          <a:ln>
            <a:noFill/>
          </a:ln>
        </p:spPr>
        <p:txBody>
          <a:bodyPr vert="horz" lIns="0" tIns="0" rIns="0" bIns="0"/>
          <a:lstStyle>
            <a:lvl1pPr marL="0" indent="0">
              <a:spcBef>
                <a:spcPts val="0"/>
              </a:spcBef>
              <a:buFontTx/>
              <a:buNone/>
              <a:defRPr sz="3000">
                <a:solidFill>
                  <a:schemeClr val="accent5"/>
                </a:solidFill>
              </a:defRPr>
            </a:lvl1pPr>
          </a:lstStyle>
          <a:p>
            <a:r>
              <a:rPr lang="fr-FR" noProof="0"/>
              <a:t>Thank you</a:t>
            </a:r>
          </a:p>
        </p:txBody>
      </p:sp>
      <p:pic>
        <p:nvPicPr>
          <p:cNvPr id="47" name="Picture 4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7443" y="6256177"/>
            <a:ext cx="2490576" cy="396000"/>
          </a:xfrm>
          <a:prstGeom prst="rect">
            <a:avLst/>
          </a:prstGeom>
        </p:spPr>
      </p:pic>
    </p:spTree>
    <p:extLst>
      <p:ext uri="{BB962C8B-B14F-4D97-AF65-F5344CB8AC3E}">
        <p14:creationId xmlns:p14="http://schemas.microsoft.com/office/powerpoint/2010/main" val="1264525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nal Page whit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2048" y="3087000"/>
            <a:ext cx="4301904" cy="684000"/>
          </a:xfrm>
          <a:prstGeom prst="rect">
            <a:avLst/>
          </a:prstGeom>
        </p:spPr>
      </p:pic>
    </p:spTree>
    <p:extLst>
      <p:ext uri="{BB962C8B-B14F-4D97-AF65-F5344CB8AC3E}">
        <p14:creationId xmlns:p14="http://schemas.microsoft.com/office/powerpoint/2010/main" val="2814596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Final page gradient Turquois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FA0419-0896-4A9B-BC96-974A2EFB6B84}"/>
              </a:ext>
            </a:extLst>
          </p:cNvPr>
          <p:cNvSpPr/>
          <p:nvPr userDrawn="1"/>
        </p:nvSpPr>
        <p:spPr>
          <a:xfrm>
            <a:off x="-860" y="0"/>
            <a:ext cx="9906000" cy="6858000"/>
          </a:xfrm>
          <a:prstGeom prst="rect">
            <a:avLst/>
          </a:prstGeom>
          <a:gradFill flip="none" rotWithShape="1">
            <a:gsLst>
              <a:gs pos="0">
                <a:schemeClr val="tx2"/>
              </a:gs>
              <a:gs pos="93000">
                <a:schemeClr val="bg2"/>
              </a:gs>
            </a:gsLst>
            <a:lin ang="2700000" scaled="0"/>
            <a:tileRect/>
          </a:gra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endParaRPr>
          </a:p>
        </p:txBody>
      </p:sp>
      <p:pic>
        <p:nvPicPr>
          <p:cNvPr id="4" name="Picture 3">
            <a:extLst>
              <a:ext uri="{FF2B5EF4-FFF2-40B4-BE49-F238E27FC236}">
                <a16:creationId xmlns:a16="http://schemas.microsoft.com/office/drawing/2014/main" id="{3F32CC86-5B11-4761-A5FF-504251E068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2641" y="2551671"/>
            <a:ext cx="5419952" cy="1607582"/>
          </a:xfrm>
          <a:prstGeom prst="rect">
            <a:avLst/>
          </a:prstGeom>
        </p:spPr>
      </p:pic>
    </p:spTree>
    <p:extLst>
      <p:ext uri="{BB962C8B-B14F-4D97-AF65-F5344CB8AC3E}">
        <p14:creationId xmlns:p14="http://schemas.microsoft.com/office/powerpoint/2010/main" val="4215124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Final page gradient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C1AB1F-72DD-44A0-AB47-30744A8DE7BF}"/>
              </a:ext>
            </a:extLst>
          </p:cNvPr>
          <p:cNvSpPr/>
          <p:nvPr userDrawn="1"/>
        </p:nvSpPr>
        <p:spPr>
          <a:xfrm>
            <a:off x="-860" y="0"/>
            <a:ext cx="9906000" cy="6858000"/>
          </a:xfrm>
          <a:prstGeom prst="rect">
            <a:avLst/>
          </a:prstGeom>
          <a:gradFill flip="none" rotWithShape="1">
            <a:gsLst>
              <a:gs pos="0">
                <a:schemeClr val="accent4"/>
              </a:gs>
              <a:gs pos="93000">
                <a:schemeClr val="accent3">
                  <a:alpha val="98000"/>
                </a:schemeClr>
              </a:gs>
            </a:gsLst>
            <a:lin ang="2700000" scaled="0"/>
            <a:tileRect/>
          </a:gra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endParaRPr>
          </a:p>
        </p:txBody>
      </p:sp>
      <p:pic>
        <p:nvPicPr>
          <p:cNvPr id="4" name="Picture 3">
            <a:extLst>
              <a:ext uri="{FF2B5EF4-FFF2-40B4-BE49-F238E27FC236}">
                <a16:creationId xmlns:a16="http://schemas.microsoft.com/office/drawing/2014/main" id="{3F32CC86-5B11-4761-A5FF-504251E068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2641" y="2551671"/>
            <a:ext cx="5419952" cy="1607582"/>
          </a:xfrm>
          <a:prstGeom prst="rect">
            <a:avLst/>
          </a:prstGeom>
        </p:spPr>
      </p:pic>
    </p:spTree>
    <p:extLst>
      <p:ext uri="{BB962C8B-B14F-4D97-AF65-F5344CB8AC3E}">
        <p14:creationId xmlns:p14="http://schemas.microsoft.com/office/powerpoint/2010/main" val="559798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Final page gradient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6D7292-EE24-44BC-A772-0CEFE4AE116B}"/>
              </a:ext>
            </a:extLst>
          </p:cNvPr>
          <p:cNvSpPr/>
          <p:nvPr userDrawn="1"/>
        </p:nvSpPr>
        <p:spPr>
          <a:xfrm>
            <a:off x="-22226" y="0"/>
            <a:ext cx="9928225" cy="6875402"/>
          </a:xfrm>
          <a:prstGeom prst="rect">
            <a:avLst/>
          </a:prstGeom>
          <a:gradFill flip="none" rotWithShape="1">
            <a:gsLst>
              <a:gs pos="0">
                <a:schemeClr val="accent2"/>
              </a:gs>
              <a:gs pos="93000">
                <a:schemeClr val="accent1"/>
              </a:gs>
            </a:gsLst>
            <a:lin ang="2700000" scaled="0"/>
            <a:tileRect/>
          </a:gra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endParaRPr>
          </a:p>
        </p:txBody>
      </p:sp>
      <p:pic>
        <p:nvPicPr>
          <p:cNvPr id="4" name="Picture 3">
            <a:extLst>
              <a:ext uri="{FF2B5EF4-FFF2-40B4-BE49-F238E27FC236}">
                <a16:creationId xmlns:a16="http://schemas.microsoft.com/office/drawing/2014/main" id="{3F32CC86-5B11-4761-A5FF-504251E068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2641" y="2551671"/>
            <a:ext cx="5419952" cy="1607582"/>
          </a:xfrm>
          <a:prstGeom prst="rect">
            <a:avLst/>
          </a:prstGeom>
        </p:spPr>
      </p:pic>
    </p:spTree>
    <p:extLst>
      <p:ext uri="{BB962C8B-B14F-4D97-AF65-F5344CB8AC3E}">
        <p14:creationId xmlns:p14="http://schemas.microsoft.com/office/powerpoint/2010/main" val="19626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gradient Green/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10C51FB-88CF-4096-BD69-06CEE1A553BE}"/>
              </a:ext>
            </a:extLst>
          </p:cNvPr>
          <p:cNvSpPr/>
          <p:nvPr userDrawn="1"/>
        </p:nvSpPr>
        <p:spPr>
          <a:xfrm>
            <a:off x="-22226" y="0"/>
            <a:ext cx="9928225" cy="6875402"/>
          </a:xfrm>
          <a:prstGeom prst="rect">
            <a:avLst/>
          </a:prstGeom>
          <a:gradFill flip="none" rotWithShape="1">
            <a:gsLst>
              <a:gs pos="0">
                <a:schemeClr val="accent2"/>
              </a:gs>
              <a:gs pos="93000">
                <a:schemeClr val="accent1"/>
              </a:gs>
            </a:gsLst>
            <a:lin ang="2700000" scaled="0"/>
            <a:tileRect/>
          </a:gra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endParaRPr>
          </a:p>
        </p:txBody>
      </p:sp>
      <p:sp>
        <p:nvSpPr>
          <p:cNvPr id="10" name="Text Placeholder 2"/>
          <p:cNvSpPr>
            <a:spLocks noGrp="1"/>
          </p:cNvSpPr>
          <p:nvPr>
            <p:ph type="body" sz="quarter" idx="10" hasCustomPrompt="1"/>
          </p:nvPr>
        </p:nvSpPr>
        <p:spPr>
          <a:xfrm>
            <a:off x="611021" y="1087067"/>
            <a:ext cx="6573549" cy="1527968"/>
          </a:xfrm>
          <a:prstGeom prst="rect">
            <a:avLst/>
          </a:prstGeom>
          <a:ln>
            <a:noFill/>
          </a:ln>
        </p:spPr>
        <p:txBody>
          <a:bodyPr vert="horz" lIns="0" tIns="0" rIns="0" bIns="0"/>
          <a:lstStyle>
            <a:lvl1pPr marL="0" indent="0">
              <a:spcBef>
                <a:spcPts val="0"/>
              </a:spcBef>
              <a:buFontTx/>
              <a:buNone/>
              <a:defRPr sz="4400" b="1">
                <a:solidFill>
                  <a:schemeClr val="bg1"/>
                </a:solidFill>
              </a:defRPr>
            </a:lvl1pPr>
          </a:lstStyle>
          <a:p>
            <a:r>
              <a:rPr lang="fr-FR" noProof="0"/>
              <a:t>Title</a:t>
            </a:r>
          </a:p>
          <a:p>
            <a:endParaRPr lang="fr-FR" noProof="0"/>
          </a:p>
          <a:p>
            <a:endParaRPr lang="fr-FR" noProof="0"/>
          </a:p>
        </p:txBody>
      </p:sp>
      <p:sp>
        <p:nvSpPr>
          <p:cNvPr id="11" name="Text Placeholder 2"/>
          <p:cNvSpPr>
            <a:spLocks noGrp="1"/>
          </p:cNvSpPr>
          <p:nvPr>
            <p:ph type="body" sz="quarter" idx="11" hasCustomPrompt="1"/>
          </p:nvPr>
        </p:nvSpPr>
        <p:spPr>
          <a:xfrm>
            <a:off x="611021" y="3555331"/>
            <a:ext cx="6573549" cy="360000"/>
          </a:xfrm>
          <a:prstGeom prst="rect">
            <a:avLst/>
          </a:prstGeom>
          <a:ln>
            <a:noFill/>
          </a:ln>
        </p:spPr>
        <p:txBody>
          <a:bodyPr vert="horz" lIns="0" tIns="0" rIns="0" bIns="0"/>
          <a:lstStyle>
            <a:lvl1pPr marL="0" indent="0">
              <a:spcBef>
                <a:spcPts val="0"/>
              </a:spcBef>
              <a:buFontTx/>
              <a:buNone/>
              <a:defRPr sz="1400">
                <a:solidFill>
                  <a:schemeClr val="bg1"/>
                </a:solidFill>
              </a:defRPr>
            </a:lvl1pPr>
          </a:lstStyle>
          <a:p>
            <a:r>
              <a:rPr lang="fr-FR" noProof="0"/>
              <a:t>Prepared by First name Surname, Job title / Prepared for</a:t>
            </a:r>
          </a:p>
        </p:txBody>
      </p:sp>
      <p:sp>
        <p:nvSpPr>
          <p:cNvPr id="12" name="Text Placeholder 2"/>
          <p:cNvSpPr>
            <a:spLocks noGrp="1"/>
          </p:cNvSpPr>
          <p:nvPr>
            <p:ph type="body" sz="quarter" idx="12" hasCustomPrompt="1"/>
          </p:nvPr>
        </p:nvSpPr>
        <p:spPr>
          <a:xfrm>
            <a:off x="611023" y="3915329"/>
            <a:ext cx="6572111" cy="360000"/>
          </a:xfrm>
          <a:prstGeom prst="rect">
            <a:avLst/>
          </a:prstGeom>
          <a:ln>
            <a:noFill/>
          </a:ln>
        </p:spPr>
        <p:txBody>
          <a:bodyPr vert="horz" lIns="0" tIns="0" rIns="0" bIns="0"/>
          <a:lstStyle>
            <a:lvl1pPr marL="0" indent="0">
              <a:spcBef>
                <a:spcPts val="0"/>
              </a:spcBef>
              <a:buFontTx/>
              <a:buNone/>
              <a:defRPr sz="1400">
                <a:solidFill>
                  <a:schemeClr val="bg1"/>
                </a:solidFill>
              </a:defRPr>
            </a:lvl1pPr>
          </a:lstStyle>
          <a:p>
            <a:r>
              <a:rPr lang="fr-FR" noProof="0"/>
              <a:t>Date</a:t>
            </a:r>
          </a:p>
        </p:txBody>
      </p:sp>
      <p:sp>
        <p:nvSpPr>
          <p:cNvPr id="4" name="Picture Placeholder 3"/>
          <p:cNvSpPr>
            <a:spLocks noGrp="1"/>
          </p:cNvSpPr>
          <p:nvPr>
            <p:ph type="pic" sz="quarter" idx="13" hasCustomPrompt="1"/>
          </p:nvPr>
        </p:nvSpPr>
        <p:spPr>
          <a:xfrm>
            <a:off x="621174" y="4939229"/>
            <a:ext cx="1897458" cy="1336675"/>
          </a:xfrm>
          <a:prstGeom prst="rect">
            <a:avLst/>
          </a:prstGeom>
        </p:spPr>
        <p:txBody>
          <a:bodyPr/>
          <a:lstStyle>
            <a:lvl1pPr marL="0" indent="0">
              <a:buNone/>
              <a:defRPr sz="1733">
                <a:solidFill>
                  <a:schemeClr val="bg1"/>
                </a:solidFill>
              </a:defRPr>
            </a:lvl1pPr>
          </a:lstStyle>
          <a:p>
            <a:r>
              <a:rPr lang="fr-FR" noProof="0"/>
              <a:t>Client/partner logo in white here</a:t>
            </a:r>
          </a:p>
        </p:txBody>
      </p:sp>
      <p:sp>
        <p:nvSpPr>
          <p:cNvPr id="3" name="Text Placeholder 2"/>
          <p:cNvSpPr>
            <a:spLocks noGrp="1"/>
          </p:cNvSpPr>
          <p:nvPr>
            <p:ph type="body" sz="quarter" idx="14" hasCustomPrompt="1"/>
          </p:nvPr>
        </p:nvSpPr>
        <p:spPr>
          <a:xfrm>
            <a:off x="611023" y="2766470"/>
            <a:ext cx="6573548" cy="656341"/>
          </a:xfrm>
          <a:ln>
            <a:noFill/>
          </a:ln>
        </p:spPr>
        <p:txBody>
          <a:bodyPr vert="horz" lIns="0" tIns="0" rIns="0" bIns="0" rtlCol="0">
            <a:noAutofit/>
          </a:bodyPr>
          <a:lstStyle>
            <a:lvl1pPr>
              <a:defRPr lang="en-US" sz="2800" smtClean="0">
                <a:solidFill>
                  <a:schemeClr val="bg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spcBef>
                <a:spcPts val="0"/>
              </a:spcBef>
              <a:buFontTx/>
            </a:pPr>
            <a:r>
              <a:rPr lang="fr-FR" noProof="0"/>
              <a:t>Subtitle</a:t>
            </a:r>
          </a:p>
        </p:txBody>
      </p:sp>
      <p:pic>
        <p:nvPicPr>
          <p:cNvPr id="9" name="Picture 8">
            <a:extLst>
              <a:ext uri="{FF2B5EF4-FFF2-40B4-BE49-F238E27FC236}">
                <a16:creationId xmlns:a16="http://schemas.microsoft.com/office/drawing/2014/main" id="{77CBC369-D683-41EB-8938-07515E0FB7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61162" y="5949221"/>
            <a:ext cx="3122613" cy="926181"/>
          </a:xfrm>
          <a:prstGeom prst="rect">
            <a:avLst/>
          </a:prstGeom>
        </p:spPr>
      </p:pic>
    </p:spTree>
    <p:extLst>
      <p:ext uri="{BB962C8B-B14F-4D97-AF65-F5344CB8AC3E}">
        <p14:creationId xmlns:p14="http://schemas.microsoft.com/office/powerpoint/2010/main" val="398723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gradient Green/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5" name="Rectangle 14">
            <a:extLst>
              <a:ext uri="{FF2B5EF4-FFF2-40B4-BE49-F238E27FC236}">
                <a16:creationId xmlns:a16="http://schemas.microsoft.com/office/drawing/2014/main" id="{9DED2964-2C2B-41BA-A943-88CC166AC2A8}"/>
              </a:ext>
            </a:extLst>
          </p:cNvPr>
          <p:cNvSpPr/>
          <p:nvPr userDrawn="1"/>
        </p:nvSpPr>
        <p:spPr>
          <a:xfrm>
            <a:off x="0" y="0"/>
            <a:ext cx="9906000" cy="6858000"/>
          </a:xfrm>
          <a:prstGeom prst="rect">
            <a:avLst/>
          </a:prstGeom>
          <a:gradFill flip="none" rotWithShape="1">
            <a:gsLst>
              <a:gs pos="0">
                <a:schemeClr val="accent2">
                  <a:alpha val="80000"/>
                </a:schemeClr>
              </a:gs>
              <a:gs pos="93000">
                <a:schemeClr val="accent1">
                  <a:alpha val="85000"/>
                </a:schemeClr>
              </a:gs>
            </a:gsLst>
            <a:lin ang="2700000" scaled="0"/>
            <a:tileRect/>
          </a:gra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endParaRPr>
          </a:p>
        </p:txBody>
      </p:sp>
      <p:sp>
        <p:nvSpPr>
          <p:cNvPr id="11" name="Text Placeholder 2"/>
          <p:cNvSpPr>
            <a:spLocks noGrp="1"/>
          </p:cNvSpPr>
          <p:nvPr>
            <p:ph type="body" sz="quarter" idx="11" hasCustomPrompt="1"/>
          </p:nvPr>
        </p:nvSpPr>
        <p:spPr>
          <a:xfrm>
            <a:off x="611021" y="3555331"/>
            <a:ext cx="6557221" cy="360000"/>
          </a:xfrm>
          <a:prstGeom prst="rect">
            <a:avLst/>
          </a:prstGeom>
          <a:ln>
            <a:noFill/>
          </a:ln>
        </p:spPr>
        <p:txBody>
          <a:bodyPr vert="horz" lIns="0" tIns="0" rIns="0" bIns="0"/>
          <a:lstStyle>
            <a:lvl1pPr marL="0" indent="0">
              <a:spcBef>
                <a:spcPts val="0"/>
              </a:spcBef>
              <a:buFontTx/>
              <a:buNone/>
              <a:defRPr sz="1400">
                <a:solidFill>
                  <a:schemeClr val="bg1"/>
                </a:solidFill>
              </a:defRPr>
            </a:lvl1pPr>
          </a:lstStyle>
          <a:p>
            <a:r>
              <a:rPr lang="fr-FR" noProof="0"/>
              <a:t>Prepared by First name Surname, Job title / Prepared for</a:t>
            </a:r>
          </a:p>
        </p:txBody>
      </p:sp>
      <p:sp>
        <p:nvSpPr>
          <p:cNvPr id="12" name="Text Placeholder 2"/>
          <p:cNvSpPr>
            <a:spLocks noGrp="1"/>
          </p:cNvSpPr>
          <p:nvPr>
            <p:ph type="body" sz="quarter" idx="12" hasCustomPrompt="1"/>
          </p:nvPr>
        </p:nvSpPr>
        <p:spPr>
          <a:xfrm>
            <a:off x="611023" y="3915329"/>
            <a:ext cx="6555787" cy="360000"/>
          </a:xfrm>
          <a:prstGeom prst="rect">
            <a:avLst/>
          </a:prstGeom>
          <a:ln>
            <a:noFill/>
          </a:ln>
        </p:spPr>
        <p:txBody>
          <a:bodyPr vert="horz" lIns="0" tIns="0" rIns="0" bIns="0"/>
          <a:lstStyle>
            <a:lvl1pPr marL="0" indent="0">
              <a:spcBef>
                <a:spcPts val="0"/>
              </a:spcBef>
              <a:buFontTx/>
              <a:buNone/>
              <a:defRPr sz="1400">
                <a:solidFill>
                  <a:schemeClr val="bg1"/>
                </a:solidFill>
              </a:defRPr>
            </a:lvl1pPr>
          </a:lstStyle>
          <a:p>
            <a:r>
              <a:rPr lang="fr-FR" noProof="0"/>
              <a:t>Date</a:t>
            </a:r>
          </a:p>
        </p:txBody>
      </p:sp>
      <p:sp>
        <p:nvSpPr>
          <p:cNvPr id="4" name="Picture Placeholder 3"/>
          <p:cNvSpPr>
            <a:spLocks noGrp="1"/>
          </p:cNvSpPr>
          <p:nvPr>
            <p:ph type="pic" sz="quarter" idx="13" hasCustomPrompt="1"/>
          </p:nvPr>
        </p:nvSpPr>
        <p:spPr>
          <a:xfrm>
            <a:off x="621174" y="4939229"/>
            <a:ext cx="1897458" cy="1336675"/>
          </a:xfrm>
          <a:prstGeom prst="rect">
            <a:avLst/>
          </a:prstGeom>
        </p:spPr>
        <p:txBody>
          <a:bodyPr/>
          <a:lstStyle>
            <a:lvl1pPr marL="0" indent="0">
              <a:buNone/>
              <a:defRPr sz="1733">
                <a:solidFill>
                  <a:schemeClr val="bg1"/>
                </a:solidFill>
              </a:defRPr>
            </a:lvl1pPr>
          </a:lstStyle>
          <a:p>
            <a:r>
              <a:rPr lang="fr-FR" noProof="0"/>
              <a:t>Client/partner logo in white here</a:t>
            </a:r>
          </a:p>
        </p:txBody>
      </p:sp>
      <p:sp>
        <p:nvSpPr>
          <p:cNvPr id="3" name="Text Placeholder 2"/>
          <p:cNvSpPr>
            <a:spLocks noGrp="1"/>
          </p:cNvSpPr>
          <p:nvPr>
            <p:ph type="body" sz="quarter" idx="14" hasCustomPrompt="1"/>
          </p:nvPr>
        </p:nvSpPr>
        <p:spPr>
          <a:xfrm>
            <a:off x="611023" y="2766470"/>
            <a:ext cx="6557220" cy="656341"/>
          </a:xfrm>
          <a:ln>
            <a:noFill/>
          </a:ln>
        </p:spPr>
        <p:txBody>
          <a:bodyPr vert="horz" lIns="0" tIns="0" rIns="0" bIns="0" rtlCol="0">
            <a:noAutofit/>
          </a:bodyPr>
          <a:lstStyle>
            <a:lvl1pPr>
              <a:defRPr lang="en-US" sz="2800" smtClean="0">
                <a:solidFill>
                  <a:schemeClr val="bg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spcBef>
                <a:spcPts val="0"/>
              </a:spcBef>
              <a:buFontTx/>
            </a:pPr>
            <a:r>
              <a:rPr lang="fr-FR" noProof="0"/>
              <a:t>Subtitle</a:t>
            </a:r>
          </a:p>
        </p:txBody>
      </p:sp>
      <p:pic>
        <p:nvPicPr>
          <p:cNvPr id="13" name="Picture 12">
            <a:extLst>
              <a:ext uri="{FF2B5EF4-FFF2-40B4-BE49-F238E27FC236}">
                <a16:creationId xmlns:a16="http://schemas.microsoft.com/office/drawing/2014/main" id="{069FFBF5-A9C5-4027-A5D7-409BDCCFC9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61162" y="5949221"/>
            <a:ext cx="3122613" cy="926181"/>
          </a:xfrm>
          <a:prstGeom prst="rect">
            <a:avLst/>
          </a:prstGeom>
        </p:spPr>
      </p:pic>
      <p:sp>
        <p:nvSpPr>
          <p:cNvPr id="10" name="Text Placeholder 2"/>
          <p:cNvSpPr>
            <a:spLocks noGrp="1"/>
          </p:cNvSpPr>
          <p:nvPr>
            <p:ph type="body" sz="quarter" idx="10" hasCustomPrompt="1"/>
          </p:nvPr>
        </p:nvSpPr>
        <p:spPr>
          <a:xfrm>
            <a:off x="611021" y="1087067"/>
            <a:ext cx="6614371" cy="1527968"/>
          </a:xfrm>
          <a:prstGeom prst="rect">
            <a:avLst/>
          </a:prstGeom>
          <a:ln>
            <a:noFill/>
          </a:ln>
        </p:spPr>
        <p:txBody>
          <a:bodyPr vert="horz" lIns="0" tIns="0" rIns="0" bIns="0"/>
          <a:lstStyle>
            <a:lvl1pPr marL="0" indent="0">
              <a:spcBef>
                <a:spcPts val="0"/>
              </a:spcBef>
              <a:buFontTx/>
              <a:buNone/>
              <a:defRPr sz="4400" b="1">
                <a:solidFill>
                  <a:schemeClr val="bg1"/>
                </a:solidFill>
              </a:defRPr>
            </a:lvl1pPr>
          </a:lstStyle>
          <a:p>
            <a:r>
              <a:rPr lang="fr-FR" noProof="0"/>
              <a:t>Title</a:t>
            </a:r>
          </a:p>
          <a:p>
            <a:endParaRPr lang="fr-FR" noProof="0"/>
          </a:p>
        </p:txBody>
      </p:sp>
    </p:spTree>
    <p:extLst>
      <p:ext uri="{BB962C8B-B14F-4D97-AF65-F5344CB8AC3E}">
        <p14:creationId xmlns:p14="http://schemas.microsoft.com/office/powerpoint/2010/main" val="156986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Gradient Turquoise">
    <p:spTree>
      <p:nvGrpSpPr>
        <p:cNvPr id="1" name=""/>
        <p:cNvGrpSpPr/>
        <p:nvPr/>
      </p:nvGrpSpPr>
      <p:grpSpPr>
        <a:xfrm>
          <a:off x="0" y="0"/>
          <a:ext cx="0" cy="0"/>
          <a:chOff x="0" y="0"/>
          <a:chExt cx="0" cy="0"/>
        </a:xfrm>
      </p:grpSpPr>
      <p:sp>
        <p:nvSpPr>
          <p:cNvPr id="6" name="Rectangle 5">
            <a:extLst/>
          </p:cNvPr>
          <p:cNvSpPr/>
          <p:nvPr userDrawn="1"/>
        </p:nvSpPr>
        <p:spPr>
          <a:xfrm>
            <a:off x="-860" y="0"/>
            <a:ext cx="9906000" cy="6858000"/>
          </a:xfrm>
          <a:prstGeom prst="rect">
            <a:avLst/>
          </a:prstGeom>
          <a:gradFill flip="none" rotWithShape="1">
            <a:gsLst>
              <a:gs pos="0">
                <a:schemeClr val="tx2"/>
              </a:gs>
              <a:gs pos="93000">
                <a:schemeClr val="bg2"/>
              </a:gs>
            </a:gsLst>
            <a:lin ang="2700000" scaled="0"/>
            <a:tileRect/>
          </a:gra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latin typeface="Calibri"/>
              <a:ea typeface="+mn-ea"/>
              <a:cs typeface="+mn-cs"/>
            </a:endParaRPr>
          </a:p>
        </p:txBody>
      </p:sp>
      <p:sp>
        <p:nvSpPr>
          <p:cNvPr id="10" name="Text Placeholder 2"/>
          <p:cNvSpPr>
            <a:spLocks noGrp="1"/>
          </p:cNvSpPr>
          <p:nvPr>
            <p:ph type="body" sz="quarter" idx="10" hasCustomPrompt="1"/>
          </p:nvPr>
        </p:nvSpPr>
        <p:spPr>
          <a:xfrm>
            <a:off x="611022" y="1921299"/>
            <a:ext cx="8642757" cy="1527968"/>
          </a:xfrm>
          <a:prstGeom prst="rect">
            <a:avLst/>
          </a:prstGeom>
          <a:ln>
            <a:noFill/>
          </a:ln>
        </p:spPr>
        <p:txBody>
          <a:bodyPr vert="horz" lIns="0" tIns="0" rIns="0" bIns="0" anchor="ctr" anchorCtr="0"/>
          <a:lstStyle>
            <a:lvl1pPr marL="0" indent="0" algn="l">
              <a:spcBef>
                <a:spcPts val="0"/>
              </a:spcBef>
              <a:buFontTx/>
              <a:buNone/>
              <a:defRPr sz="4400" b="1">
                <a:solidFill>
                  <a:schemeClr val="bg1"/>
                </a:solidFill>
              </a:defRPr>
            </a:lvl1pPr>
          </a:lstStyle>
          <a:p>
            <a:r>
              <a:rPr lang="fr-FR" noProof="0"/>
              <a:t>Title</a:t>
            </a:r>
          </a:p>
        </p:txBody>
      </p:sp>
      <p:pic>
        <p:nvPicPr>
          <p:cNvPr id="7" name="Picture 6">
            <a:extLst>
              <a:ext uri="{FF2B5EF4-FFF2-40B4-BE49-F238E27FC236}">
                <a16:creationId xmlns:a16="http://schemas.microsoft.com/office/drawing/2014/main" id="{26E98900-9E8B-4251-856B-172C629542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9576" y="6339798"/>
            <a:ext cx="1697830" cy="503583"/>
          </a:xfrm>
          <a:prstGeom prst="rect">
            <a:avLst/>
          </a:prstGeom>
        </p:spPr>
      </p:pic>
    </p:spTree>
    <p:extLst>
      <p:ext uri="{BB962C8B-B14F-4D97-AF65-F5344CB8AC3E}">
        <p14:creationId xmlns:p14="http://schemas.microsoft.com/office/powerpoint/2010/main" val="122887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Turquoise text with B&amp;W pictur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9906001" cy="6858000"/>
          </a:xfrm>
          <a:prstGeom prst="rect">
            <a:avLst/>
          </a:prstGeom>
        </p:spPr>
      </p:pic>
      <p:sp>
        <p:nvSpPr>
          <p:cNvPr id="8" name="Rectangle 7">
            <a:extLst>
              <a:ext uri="{FF2B5EF4-FFF2-40B4-BE49-F238E27FC236}">
                <a16:creationId xmlns:a16="http://schemas.microsoft.com/office/drawing/2014/main" id="{7D04AA49-BB5F-4E3D-B432-9E048971A365}"/>
              </a:ext>
            </a:extLst>
          </p:cNvPr>
          <p:cNvSpPr/>
          <p:nvPr userDrawn="1"/>
        </p:nvSpPr>
        <p:spPr>
          <a:xfrm>
            <a:off x="-1" y="0"/>
            <a:ext cx="9906001" cy="6858000"/>
          </a:xfrm>
          <a:prstGeom prst="rect">
            <a:avLst/>
          </a:prstGeom>
          <a:solidFill>
            <a:sysClr val="windowText" lastClr="000000">
              <a:lumMod val="85000"/>
              <a:lumOff val="15000"/>
              <a:alpha val="54000"/>
            </a:sysClr>
          </a:soli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6E98900-9E8B-4251-856B-172C629542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9576" y="6339798"/>
            <a:ext cx="1697830" cy="503583"/>
          </a:xfrm>
          <a:prstGeom prst="rect">
            <a:avLst/>
          </a:prstGeom>
        </p:spPr>
      </p:pic>
      <p:sp>
        <p:nvSpPr>
          <p:cNvPr id="10" name="Text Placeholder 2"/>
          <p:cNvSpPr>
            <a:spLocks noGrp="1"/>
          </p:cNvSpPr>
          <p:nvPr>
            <p:ph type="body" sz="quarter" idx="10" hasCustomPrompt="1"/>
          </p:nvPr>
        </p:nvSpPr>
        <p:spPr>
          <a:xfrm>
            <a:off x="611021" y="1921299"/>
            <a:ext cx="7700222" cy="1527968"/>
          </a:xfrm>
          <a:prstGeom prst="rect">
            <a:avLst/>
          </a:prstGeom>
          <a:ln>
            <a:noFill/>
          </a:ln>
        </p:spPr>
        <p:txBody>
          <a:bodyPr vert="horz" lIns="0" tIns="0" rIns="0" bIns="0" anchor="ctr" anchorCtr="0"/>
          <a:lstStyle>
            <a:lvl1pPr marL="0" indent="0" algn="l">
              <a:spcBef>
                <a:spcPts val="0"/>
              </a:spcBef>
              <a:buFontTx/>
              <a:buNone/>
              <a:defRPr sz="4400" b="1">
                <a:solidFill>
                  <a:schemeClr val="tx2"/>
                </a:solidFill>
              </a:defRPr>
            </a:lvl1pPr>
          </a:lstStyle>
          <a:p>
            <a:r>
              <a:rPr lang="fr-FR" noProof="0"/>
              <a:t>Title</a:t>
            </a:r>
          </a:p>
        </p:txBody>
      </p:sp>
    </p:spTree>
    <p:extLst>
      <p:ext uri="{BB962C8B-B14F-4D97-AF65-F5344CB8AC3E}">
        <p14:creationId xmlns:p14="http://schemas.microsoft.com/office/powerpoint/2010/main" val="37457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Gradient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9DFB1-7EF4-4BBD-8E1F-1510D4D634BB}"/>
              </a:ext>
            </a:extLst>
          </p:cNvPr>
          <p:cNvSpPr/>
          <p:nvPr userDrawn="1"/>
        </p:nvSpPr>
        <p:spPr>
          <a:xfrm>
            <a:off x="0" y="-14620"/>
            <a:ext cx="9906000" cy="6872619"/>
          </a:xfrm>
          <a:prstGeom prst="rect">
            <a:avLst/>
          </a:prstGeom>
          <a:gradFill flip="none" rotWithShape="1">
            <a:gsLst>
              <a:gs pos="0">
                <a:schemeClr val="accent4"/>
              </a:gs>
              <a:gs pos="93000">
                <a:schemeClr val="accent3"/>
              </a:gs>
            </a:gsLst>
            <a:lin ang="2700000" scaled="0"/>
            <a:tileRect/>
          </a:gra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endParaRPr>
          </a:p>
        </p:txBody>
      </p:sp>
      <p:sp>
        <p:nvSpPr>
          <p:cNvPr id="10" name="Text Placeholder 2"/>
          <p:cNvSpPr>
            <a:spLocks noGrp="1"/>
          </p:cNvSpPr>
          <p:nvPr>
            <p:ph type="body" sz="quarter" idx="10" hasCustomPrompt="1"/>
          </p:nvPr>
        </p:nvSpPr>
        <p:spPr>
          <a:xfrm>
            <a:off x="611022" y="1921299"/>
            <a:ext cx="7708385" cy="1527968"/>
          </a:xfrm>
          <a:prstGeom prst="rect">
            <a:avLst/>
          </a:prstGeom>
          <a:ln>
            <a:noFill/>
          </a:ln>
        </p:spPr>
        <p:txBody>
          <a:bodyPr vert="horz" lIns="0" tIns="0" rIns="0" bIns="0" anchor="ctr" anchorCtr="0"/>
          <a:lstStyle>
            <a:lvl1pPr marL="0" indent="0" algn="l">
              <a:spcBef>
                <a:spcPts val="0"/>
              </a:spcBef>
              <a:buFontTx/>
              <a:buNone/>
              <a:defRPr sz="4400" b="1">
                <a:solidFill>
                  <a:schemeClr val="bg1"/>
                </a:solidFill>
              </a:defRPr>
            </a:lvl1pPr>
          </a:lstStyle>
          <a:p>
            <a:r>
              <a:rPr lang="fr-FR" noProof="0"/>
              <a:t>Title</a:t>
            </a:r>
          </a:p>
        </p:txBody>
      </p:sp>
      <p:pic>
        <p:nvPicPr>
          <p:cNvPr id="7" name="Picture 6">
            <a:extLst>
              <a:ext uri="{FF2B5EF4-FFF2-40B4-BE49-F238E27FC236}">
                <a16:creationId xmlns:a16="http://schemas.microsoft.com/office/drawing/2014/main" id="{26E98900-9E8B-4251-856B-172C629542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9576" y="6339798"/>
            <a:ext cx="1697830" cy="503583"/>
          </a:xfrm>
          <a:prstGeom prst="rect">
            <a:avLst/>
          </a:prstGeom>
        </p:spPr>
      </p:pic>
    </p:spTree>
    <p:extLst>
      <p:ext uri="{BB962C8B-B14F-4D97-AF65-F5344CB8AC3E}">
        <p14:creationId xmlns:p14="http://schemas.microsoft.com/office/powerpoint/2010/main" val="393468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ink text with B&amp;W picture">
    <p:spTree>
      <p:nvGrpSpPr>
        <p:cNvPr id="1" name=""/>
        <p:cNvGrpSpPr/>
        <p:nvPr/>
      </p:nvGrpSpPr>
      <p:grpSpPr>
        <a:xfrm>
          <a:off x="0" y="0"/>
          <a:ext cx="0" cy="0"/>
          <a:chOff x="0" y="0"/>
          <a:chExt cx="0" cy="0"/>
        </a:xfrm>
      </p:grpSpPr>
      <p:pic>
        <p:nvPicPr>
          <p:cNvPr id="4" name="Picture 3" descr="A person wearing a suit and tie&#10;&#10;Description generated with very high confidence">
            <a:extLst>
              <a:ext uri="{FF2B5EF4-FFF2-40B4-BE49-F238E27FC236}">
                <a16:creationId xmlns:a16="http://schemas.microsoft.com/office/drawing/2014/main" id="{AAE28C6E-07A8-4932-8DCF-8AA9EC0878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51"/>
            <a:ext cx="9906000" cy="6856549"/>
          </a:xfrm>
          <a:prstGeom prst="rect">
            <a:avLst/>
          </a:prstGeom>
        </p:spPr>
      </p:pic>
      <p:sp>
        <p:nvSpPr>
          <p:cNvPr id="8" name="Rectangle 7">
            <a:extLst>
              <a:ext uri="{FF2B5EF4-FFF2-40B4-BE49-F238E27FC236}">
                <a16:creationId xmlns:a16="http://schemas.microsoft.com/office/drawing/2014/main" id="{7D04AA49-BB5F-4E3D-B432-9E048971A365}"/>
              </a:ext>
            </a:extLst>
          </p:cNvPr>
          <p:cNvSpPr/>
          <p:nvPr userDrawn="1"/>
        </p:nvSpPr>
        <p:spPr>
          <a:xfrm>
            <a:off x="-1" y="0"/>
            <a:ext cx="9906001" cy="6858000"/>
          </a:xfrm>
          <a:prstGeom prst="rect">
            <a:avLst/>
          </a:prstGeom>
          <a:solidFill>
            <a:sysClr val="windowText" lastClr="000000">
              <a:lumMod val="85000"/>
              <a:lumOff val="15000"/>
              <a:alpha val="54000"/>
            </a:sysClr>
          </a:soli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latin typeface="Calibri"/>
              <a:ea typeface="+mn-ea"/>
              <a:cs typeface="+mn-cs"/>
            </a:endParaRPr>
          </a:p>
        </p:txBody>
      </p:sp>
      <p:sp>
        <p:nvSpPr>
          <p:cNvPr id="10" name="Text Placeholder 2"/>
          <p:cNvSpPr>
            <a:spLocks noGrp="1"/>
          </p:cNvSpPr>
          <p:nvPr>
            <p:ph type="body" sz="quarter" idx="10" hasCustomPrompt="1"/>
          </p:nvPr>
        </p:nvSpPr>
        <p:spPr>
          <a:xfrm>
            <a:off x="611021" y="1921299"/>
            <a:ext cx="7626743" cy="1527968"/>
          </a:xfrm>
          <a:prstGeom prst="rect">
            <a:avLst/>
          </a:prstGeom>
          <a:ln>
            <a:noFill/>
          </a:ln>
        </p:spPr>
        <p:txBody>
          <a:bodyPr vert="horz" lIns="0" tIns="0" rIns="0" bIns="0" anchor="ctr" anchorCtr="0"/>
          <a:lstStyle>
            <a:lvl1pPr marL="0" indent="0" algn="l">
              <a:spcBef>
                <a:spcPts val="0"/>
              </a:spcBef>
              <a:buFontTx/>
              <a:buNone/>
              <a:defRPr sz="4400" b="1">
                <a:solidFill>
                  <a:schemeClr val="accent4"/>
                </a:solidFill>
              </a:defRPr>
            </a:lvl1pPr>
          </a:lstStyle>
          <a:p>
            <a:r>
              <a:rPr lang="fr-FR" noProof="0"/>
              <a:t>Title</a:t>
            </a:r>
          </a:p>
        </p:txBody>
      </p:sp>
      <p:pic>
        <p:nvPicPr>
          <p:cNvPr id="6" name="Picture 5">
            <a:extLst>
              <a:ext uri="{FF2B5EF4-FFF2-40B4-BE49-F238E27FC236}">
                <a16:creationId xmlns:a16="http://schemas.microsoft.com/office/drawing/2014/main" id="{5F5D016E-5709-4EBE-A344-DBB163BAA8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9576" y="6339798"/>
            <a:ext cx="1697830" cy="503583"/>
          </a:xfrm>
          <a:prstGeom prst="rect">
            <a:avLst/>
          </a:prstGeom>
        </p:spPr>
      </p:pic>
    </p:spTree>
    <p:extLst>
      <p:ext uri="{BB962C8B-B14F-4D97-AF65-F5344CB8AC3E}">
        <p14:creationId xmlns:p14="http://schemas.microsoft.com/office/powerpoint/2010/main" val="125885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Gradient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2DA7DD-6ABC-45C7-80D4-3FF2383F5F1A}"/>
              </a:ext>
            </a:extLst>
          </p:cNvPr>
          <p:cNvSpPr/>
          <p:nvPr userDrawn="1"/>
        </p:nvSpPr>
        <p:spPr>
          <a:xfrm>
            <a:off x="-22226" y="0"/>
            <a:ext cx="9928225" cy="6875402"/>
          </a:xfrm>
          <a:prstGeom prst="rect">
            <a:avLst/>
          </a:prstGeom>
          <a:gradFill flip="none" rotWithShape="1">
            <a:gsLst>
              <a:gs pos="0">
                <a:schemeClr val="accent2"/>
              </a:gs>
              <a:gs pos="93000">
                <a:schemeClr val="accent1"/>
              </a:gs>
            </a:gsLst>
            <a:lin ang="2700000" scaled="0"/>
            <a:tileRect/>
          </a:gradFill>
          <a:ln w="12700" cap="flat" cmpd="sng" algn="ctr">
            <a:noFill/>
            <a:prstDash val="solid"/>
            <a:miter lim="800000"/>
          </a:ln>
          <a:effectLst/>
        </p:spPr>
        <p:txBody>
          <a:bodyPr rtlCol="0" anchor="ctr"/>
          <a:lstStyle/>
          <a:p>
            <a:pPr marL="0" marR="0" lvl="0" indent="0" algn="ctr" defTabSz="99057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prstClr val="white"/>
              </a:solidFill>
              <a:effectLst/>
              <a:uLnTx/>
              <a:uFillTx/>
            </a:endParaRPr>
          </a:p>
        </p:txBody>
      </p:sp>
      <p:sp>
        <p:nvSpPr>
          <p:cNvPr id="10" name="Text Placeholder 2"/>
          <p:cNvSpPr>
            <a:spLocks noGrp="1"/>
          </p:cNvSpPr>
          <p:nvPr>
            <p:ph type="body" sz="quarter" idx="10" hasCustomPrompt="1"/>
          </p:nvPr>
        </p:nvSpPr>
        <p:spPr>
          <a:xfrm>
            <a:off x="611023" y="1921299"/>
            <a:ext cx="7418554" cy="1527968"/>
          </a:xfrm>
          <a:prstGeom prst="rect">
            <a:avLst/>
          </a:prstGeom>
          <a:ln>
            <a:noFill/>
          </a:ln>
        </p:spPr>
        <p:txBody>
          <a:bodyPr vert="horz" lIns="0" tIns="0" rIns="0" bIns="0" anchor="ctr" anchorCtr="0"/>
          <a:lstStyle>
            <a:lvl1pPr marL="0" indent="0" algn="l">
              <a:spcBef>
                <a:spcPts val="0"/>
              </a:spcBef>
              <a:buFontTx/>
              <a:buNone/>
              <a:defRPr sz="4400" b="1">
                <a:solidFill>
                  <a:schemeClr val="bg1"/>
                </a:solidFill>
              </a:defRPr>
            </a:lvl1pPr>
          </a:lstStyle>
          <a:p>
            <a:r>
              <a:rPr lang="fr-FR" noProof="0"/>
              <a:t>Title</a:t>
            </a:r>
          </a:p>
        </p:txBody>
      </p:sp>
      <p:pic>
        <p:nvPicPr>
          <p:cNvPr id="5" name="Picture 4">
            <a:extLst>
              <a:ext uri="{FF2B5EF4-FFF2-40B4-BE49-F238E27FC236}">
                <a16:creationId xmlns:a16="http://schemas.microsoft.com/office/drawing/2014/main" id="{2D21325B-114E-4FE0-B68B-90974B80B7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9576" y="6339798"/>
            <a:ext cx="1697830" cy="503583"/>
          </a:xfrm>
          <a:prstGeom prst="rect">
            <a:avLst/>
          </a:prstGeom>
        </p:spPr>
      </p:pic>
    </p:spTree>
    <p:extLst>
      <p:ext uri="{BB962C8B-B14F-4D97-AF65-F5344CB8AC3E}">
        <p14:creationId xmlns:p14="http://schemas.microsoft.com/office/powerpoint/2010/main" val="368688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49005" y="1536700"/>
            <a:ext cx="9206158" cy="4271963"/>
          </a:xfrm>
          <a:prstGeom prst="rect">
            <a:avLst/>
          </a:prstGeom>
        </p:spPr>
        <p:txBody>
          <a:bodyPr vert="horz" lIns="0" tIns="0" rIns="0" bIns="0" rtlCol="0">
            <a:noAutofit/>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p:txBody>
      </p:sp>
      <p:sp>
        <p:nvSpPr>
          <p:cNvPr id="14" name="Text Placeholder 2"/>
          <p:cNvSpPr txBox="1">
            <a:spLocks/>
          </p:cNvSpPr>
          <p:nvPr/>
        </p:nvSpPr>
        <p:spPr>
          <a:xfrm>
            <a:off x="349004" y="6482327"/>
            <a:ext cx="2267259" cy="227210"/>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fr-FR" sz="900" noProof="0">
                <a:solidFill>
                  <a:schemeClr val="accent5"/>
                </a:solidFill>
              </a:rPr>
              <a:t>Ministère de la Culture – Projet GAEC</a:t>
            </a:r>
          </a:p>
        </p:txBody>
      </p:sp>
      <p:sp>
        <p:nvSpPr>
          <p:cNvPr id="16" name="Text Placeholder 2"/>
          <p:cNvSpPr txBox="1">
            <a:spLocks/>
          </p:cNvSpPr>
          <p:nvPr/>
        </p:nvSpPr>
        <p:spPr>
          <a:xfrm>
            <a:off x="4729605" y="6498345"/>
            <a:ext cx="446792" cy="211193"/>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fr-FR" sz="900" noProof="0" smtClean="0">
                <a:solidFill>
                  <a:schemeClr val="accent5"/>
                </a:solidFill>
              </a:rPr>
              <a:pPr algn="ctr"/>
              <a:t>‹N°›</a:t>
            </a:fld>
            <a:endParaRPr lang="fr-FR" sz="900" noProof="0">
              <a:solidFill>
                <a:schemeClr val="accent5"/>
              </a:solidFill>
            </a:endParaRPr>
          </a:p>
        </p:txBody>
      </p:sp>
      <p:sp>
        <p:nvSpPr>
          <p:cNvPr id="3" name="Title Placeholder 2"/>
          <p:cNvSpPr>
            <a:spLocks noGrp="1"/>
          </p:cNvSpPr>
          <p:nvPr>
            <p:ph type="title"/>
          </p:nvPr>
        </p:nvSpPr>
        <p:spPr>
          <a:xfrm>
            <a:off x="349005" y="190332"/>
            <a:ext cx="9206157" cy="647868"/>
          </a:xfrm>
          <a:prstGeom prst="rect">
            <a:avLst/>
          </a:prstGeom>
        </p:spPr>
        <p:txBody>
          <a:bodyPr vert="horz" lIns="0" tIns="0" rIns="0" bIns="0" rtlCol="0" anchor="b" anchorCtr="0">
            <a:normAutofit/>
          </a:bodyPr>
          <a:lstStyle/>
          <a:p>
            <a:r>
              <a:rPr lang="fr-FR" noProof="0"/>
              <a:t>Click to edit Master title style</a:t>
            </a:r>
          </a:p>
        </p:txBody>
      </p:sp>
      <p:pic>
        <p:nvPicPr>
          <p:cNvPr id="7" name="Picture 6"/>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8196667" y="6506033"/>
            <a:ext cx="1358496" cy="216000"/>
          </a:xfrm>
          <a:prstGeom prst="rect">
            <a:avLst/>
          </a:prstGeom>
        </p:spPr>
      </p:pic>
    </p:spTree>
    <p:extLst>
      <p:ext uri="{BB962C8B-B14F-4D97-AF65-F5344CB8AC3E}">
        <p14:creationId xmlns:p14="http://schemas.microsoft.com/office/powerpoint/2010/main" val="394384575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1" r:id="rId5"/>
    <p:sldLayoutId id="2147483802" r:id="rId6"/>
    <p:sldLayoutId id="2147483807" r:id="rId7"/>
    <p:sldLayoutId id="2147483808" r:id="rId8"/>
    <p:sldLayoutId id="2147483810" r:id="rId9"/>
    <p:sldLayoutId id="2147483809" r:id="rId10"/>
    <p:sldLayoutId id="2147483756" r:id="rId11"/>
    <p:sldLayoutId id="2147483811" r:id="rId12"/>
    <p:sldLayoutId id="2147483813" r:id="rId13"/>
    <p:sldLayoutId id="2147483816" r:id="rId14"/>
    <p:sldLayoutId id="2147483815" r:id="rId15"/>
    <p:sldLayoutId id="2147483759" r:id="rId16"/>
    <p:sldLayoutId id="2147483812" r:id="rId17"/>
    <p:sldLayoutId id="2147483814"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87" r:id="rId27"/>
    <p:sldLayoutId id="2147483818" r:id="rId28"/>
    <p:sldLayoutId id="2147483819" r:id="rId29"/>
  </p:sldLayoutIdLst>
  <p:txStyles>
    <p:titleStyle>
      <a:lvl1pPr marL="0" indent="0" algn="l" defTabSz="457200" rtl="0" eaLnBrk="1" latinLnBrk="0" hangingPunct="1">
        <a:spcBef>
          <a:spcPct val="0"/>
        </a:spcBef>
        <a:spcAft>
          <a:spcPts val="0"/>
        </a:spcAft>
        <a:buFont typeface="Arial" pitchFamily="34" charset="0"/>
        <a:buNone/>
        <a:defRPr lang="fr-FR" sz="2200" b="0" kern="1200" baseline="0" smtClean="0">
          <a:solidFill>
            <a:schemeClr val="tx1"/>
          </a:solidFill>
          <a:latin typeface="+mj-lt"/>
          <a:ea typeface="+mn-ea"/>
          <a:cs typeface="+mn-cs"/>
        </a:defRPr>
      </a:lvl1pPr>
    </p:titleStyle>
    <p:bodyStyle>
      <a:lvl1pPr marL="0" indent="0" algn="l" defTabSz="457200" rtl="0" eaLnBrk="1" latinLnBrk="0" hangingPunct="1">
        <a:spcBef>
          <a:spcPts val="1200"/>
        </a:spcBef>
        <a:spcAft>
          <a:spcPts val="300"/>
        </a:spcAft>
        <a:buClr>
          <a:schemeClr val="bg1"/>
        </a:buClr>
        <a:buSzPct val="25000"/>
        <a:buFont typeface="Verdana" pitchFamily="34" charset="0"/>
        <a:buNone/>
        <a:defRPr lang="en-GB" sz="1400" b="0" kern="1200" noProof="0" smtClean="0">
          <a:solidFill>
            <a:schemeClr val="tx1"/>
          </a:solidFill>
          <a:latin typeface="+mn-lt"/>
          <a:ea typeface="+mn-ea"/>
          <a:cs typeface="+mn-cs"/>
        </a:defRPr>
      </a:lvl1pPr>
      <a:lvl2pPr marL="177800" indent="-177800" algn="l" defTabSz="457200" rtl="0" eaLnBrk="1" latinLnBrk="0" hangingPunct="1">
        <a:spcBef>
          <a:spcPts val="300"/>
        </a:spcBef>
        <a:spcAft>
          <a:spcPts val="300"/>
        </a:spcAft>
        <a:buClr>
          <a:schemeClr val="tx1"/>
        </a:buClr>
        <a:buFont typeface="Arial" pitchFamily="34" charset="0"/>
        <a:buChar char="•"/>
        <a:defRPr lang="en-GB" sz="1400" kern="1200" noProof="0" smtClean="0">
          <a:solidFill>
            <a:schemeClr val="tx1"/>
          </a:solidFill>
          <a:latin typeface="+mn-lt"/>
          <a:ea typeface="+mn-ea"/>
          <a:cs typeface="+mn-cs"/>
        </a:defRPr>
      </a:lvl2pPr>
      <a:lvl3pPr marL="361950" indent="-180975" algn="l" defTabSz="514350" rtl="0" eaLnBrk="1" latinLnBrk="0" hangingPunct="1">
        <a:spcBef>
          <a:spcPts val="300"/>
        </a:spcBef>
        <a:spcAft>
          <a:spcPts val="300"/>
        </a:spcAft>
        <a:buClr>
          <a:schemeClr val="tx1"/>
        </a:buClr>
        <a:buFont typeface="Calibri" pitchFamily="34" charset="0"/>
        <a:buChar char="−"/>
        <a:defRPr lang="en-GB" sz="1400" kern="1200" noProof="0" smtClean="0">
          <a:solidFill>
            <a:schemeClr val="tx1"/>
          </a:solidFill>
          <a:latin typeface="+mn-lt"/>
          <a:ea typeface="+mn-ea"/>
          <a:cs typeface="+mn-cs"/>
        </a:defRPr>
      </a:lvl3pPr>
      <a:lvl4pPr marL="536575" indent="-161925" algn="l" defTabSz="457200" rtl="0" eaLnBrk="1" latinLnBrk="0" hangingPunct="1">
        <a:spcBef>
          <a:spcPts val="300"/>
        </a:spcBef>
        <a:spcAft>
          <a:spcPts val="300"/>
        </a:spcAft>
        <a:buClr>
          <a:schemeClr val="tx1"/>
        </a:buClr>
        <a:buFont typeface="Courier New" pitchFamily="49" charset="0"/>
        <a:buChar char="o"/>
        <a:tabLst/>
        <a:defRPr lang="en-GB" sz="1200" kern="1200" noProof="0" smtClean="0">
          <a:solidFill>
            <a:schemeClr val="tx1"/>
          </a:solidFill>
          <a:latin typeface="+mn-lt"/>
          <a:ea typeface="+mn-ea"/>
          <a:cs typeface="+mn-cs"/>
        </a:defRPr>
      </a:lvl4pPr>
      <a:lvl5pPr marL="812800" indent="-165100" algn="l" defTabSz="457200"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image" Target="../media/image1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3.png"/><Relationship Id="rId10" Type="http://schemas.openxmlformats.org/officeDocument/2006/relationships/tags" Target="../tags/tag10.xml"/><Relationship Id="rId19" Type="http://schemas.openxmlformats.org/officeDocument/2006/relationships/image" Target="../media/image1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3FA05A-0265-4F43-96F6-7E71A9C0C46D}"/>
              </a:ext>
            </a:extLst>
          </p:cNvPr>
          <p:cNvSpPr>
            <a:spLocks noGrp="1"/>
          </p:cNvSpPr>
          <p:nvPr>
            <p:ph type="body" sz="quarter" idx="10"/>
          </p:nvPr>
        </p:nvSpPr>
        <p:spPr>
          <a:xfrm>
            <a:off x="697191" y="1008326"/>
            <a:ext cx="8191976" cy="1517696"/>
          </a:xfrm>
        </p:spPr>
        <p:txBody>
          <a:bodyPr/>
          <a:lstStyle/>
          <a:p>
            <a:r>
              <a:rPr lang="fr-FR" dirty="0"/>
              <a:t>Projet de Gestion Anticipée des Emplois et des compétences</a:t>
            </a:r>
          </a:p>
        </p:txBody>
      </p:sp>
      <p:pic>
        <p:nvPicPr>
          <p:cNvPr id="4" name="Image 3">
            <a:extLst>
              <a:ext uri="{FF2B5EF4-FFF2-40B4-BE49-F238E27FC236}">
                <a16:creationId xmlns:a16="http://schemas.microsoft.com/office/drawing/2014/main" id="{532DB8C5-65E8-A342-B538-DB69EB9CE7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028" y="5090826"/>
            <a:ext cx="1143000" cy="1473200"/>
          </a:xfrm>
          <a:prstGeom prst="rect">
            <a:avLst/>
          </a:prstGeom>
        </p:spPr>
      </p:pic>
      <p:sp>
        <p:nvSpPr>
          <p:cNvPr id="5" name="Text Placeholder 1">
            <a:extLst>
              <a:ext uri="{FF2B5EF4-FFF2-40B4-BE49-F238E27FC236}">
                <a16:creationId xmlns:a16="http://schemas.microsoft.com/office/drawing/2014/main" id="{1AB4CC19-5D9D-3545-9F0C-DE574EF843B0}"/>
              </a:ext>
            </a:extLst>
          </p:cNvPr>
          <p:cNvSpPr txBox="1">
            <a:spLocks/>
          </p:cNvSpPr>
          <p:nvPr/>
        </p:nvSpPr>
        <p:spPr>
          <a:xfrm>
            <a:off x="697191" y="3272255"/>
            <a:ext cx="6120000" cy="902978"/>
          </a:xfrm>
          <a:prstGeom prst="rect">
            <a:avLst/>
          </a:prstGeom>
          <a:ln>
            <a:noFill/>
          </a:ln>
        </p:spPr>
        <p:txBody>
          <a:bodyPr vert="horz" lIns="0" tIns="0" rIns="0" bIns="0" rtlCol="0" anchor="ctr">
            <a:noAutofit/>
          </a:bodyPr>
          <a:lstStyle>
            <a:lvl1pPr marL="0" indent="0" algn="l" defTabSz="457200" rtl="0" eaLnBrk="1" latinLnBrk="0" hangingPunct="1">
              <a:spcBef>
                <a:spcPts val="0"/>
              </a:spcBef>
              <a:spcAft>
                <a:spcPts val="300"/>
              </a:spcAft>
              <a:buClr>
                <a:schemeClr val="bg1"/>
              </a:buClr>
              <a:buSzPct val="25000"/>
              <a:buFontTx/>
              <a:buNone/>
              <a:defRPr lang="en-US" sz="4000" b="1" kern="1200" noProof="0" dirty="0">
                <a:gradFill>
                  <a:gsLst>
                    <a:gs pos="0">
                      <a:schemeClr val="accent2"/>
                    </a:gs>
                    <a:gs pos="86000">
                      <a:schemeClr val="accent1"/>
                    </a:gs>
                  </a:gsLst>
                  <a:lin ang="2700000" scaled="0"/>
                </a:gradFill>
                <a:latin typeface="+mn-lt"/>
                <a:ea typeface="+mn-ea"/>
                <a:cs typeface="+mn-cs"/>
              </a:defRPr>
            </a:lvl1pPr>
            <a:lvl2pPr marL="177800" indent="-177800" algn="l" defTabSz="457200" rtl="0" eaLnBrk="1" latinLnBrk="0" hangingPunct="1">
              <a:spcBef>
                <a:spcPts val="300"/>
              </a:spcBef>
              <a:spcAft>
                <a:spcPts val="300"/>
              </a:spcAft>
              <a:buClr>
                <a:schemeClr val="tx1"/>
              </a:buClr>
              <a:buFont typeface="Arial" pitchFamily="34" charset="0"/>
              <a:buChar char="•"/>
              <a:defRPr lang="en-GB" sz="1400" kern="1200" noProof="0" smtClean="0">
                <a:solidFill>
                  <a:schemeClr val="tx1"/>
                </a:solidFill>
                <a:latin typeface="+mn-lt"/>
                <a:ea typeface="+mn-ea"/>
                <a:cs typeface="+mn-cs"/>
              </a:defRPr>
            </a:lvl2pPr>
            <a:lvl3pPr marL="361950" indent="-180975" algn="l" defTabSz="514350" rtl="0" eaLnBrk="1" latinLnBrk="0" hangingPunct="1">
              <a:spcBef>
                <a:spcPts val="300"/>
              </a:spcBef>
              <a:spcAft>
                <a:spcPts val="300"/>
              </a:spcAft>
              <a:buClr>
                <a:schemeClr val="tx1"/>
              </a:buClr>
              <a:buFont typeface="Calibri" pitchFamily="34" charset="0"/>
              <a:buChar char="−"/>
              <a:defRPr lang="en-GB" sz="1400" kern="1200" noProof="0" smtClean="0">
                <a:solidFill>
                  <a:schemeClr val="tx1"/>
                </a:solidFill>
                <a:latin typeface="+mn-lt"/>
                <a:ea typeface="+mn-ea"/>
                <a:cs typeface="+mn-cs"/>
              </a:defRPr>
            </a:lvl3pPr>
            <a:lvl4pPr marL="536575" indent="-161925" algn="l" defTabSz="457200" rtl="0" eaLnBrk="1" latinLnBrk="0" hangingPunct="1">
              <a:spcBef>
                <a:spcPts val="300"/>
              </a:spcBef>
              <a:spcAft>
                <a:spcPts val="300"/>
              </a:spcAft>
              <a:buClr>
                <a:schemeClr val="tx1"/>
              </a:buClr>
              <a:buFont typeface="Courier New" pitchFamily="49" charset="0"/>
              <a:buChar char="o"/>
              <a:tabLst/>
              <a:defRPr lang="en-GB" sz="1200" kern="1200" noProof="0" smtClean="0">
                <a:solidFill>
                  <a:schemeClr val="tx1"/>
                </a:solidFill>
                <a:latin typeface="+mn-lt"/>
                <a:ea typeface="+mn-ea"/>
                <a:cs typeface="+mn-cs"/>
              </a:defRPr>
            </a:lvl4pPr>
            <a:lvl5pPr marL="812800" indent="-165100" algn="l" defTabSz="457200"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 b="0" dirty="0"/>
              <a:t>Présentation aux organisations syndicales</a:t>
            </a:r>
          </a:p>
          <a:p>
            <a:r>
              <a:rPr lang="fr-FR" sz="2400" b="0" dirty="0"/>
              <a:t>24 avril 2019</a:t>
            </a:r>
          </a:p>
        </p:txBody>
      </p:sp>
    </p:spTree>
    <p:extLst>
      <p:ext uri="{BB962C8B-B14F-4D97-AF65-F5344CB8AC3E}">
        <p14:creationId xmlns:p14="http://schemas.microsoft.com/office/powerpoint/2010/main" val="34066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fontAlgn="base">
              <a:spcBef>
                <a:spcPct val="0"/>
              </a:spcBef>
              <a:spcAft>
                <a:spcPct val="0"/>
              </a:spcAft>
              <a:buClrTx/>
              <a:buSzTx/>
              <a:defRPr/>
            </a:pPr>
            <a:r>
              <a:rPr lang="fr-FR" dirty="0"/>
              <a:t>Démarche GAEC en DRAC filière patrimoine (CRMH, UDAP et architecture) et anticipation de l’extension (3/5)</a:t>
            </a:r>
          </a:p>
        </p:txBody>
      </p:sp>
      <p:sp>
        <p:nvSpPr>
          <p:cNvPr id="4" name="Titre 3"/>
          <p:cNvSpPr>
            <a:spLocks noGrp="1"/>
          </p:cNvSpPr>
          <p:nvPr>
            <p:ph type="title"/>
          </p:nvPr>
        </p:nvSpPr>
        <p:spPr/>
        <p:txBody>
          <a:bodyPr/>
          <a:lstStyle/>
          <a:p>
            <a:r>
              <a:rPr lang="fr-FR" dirty="0"/>
              <a:t>Démarche détaillée – Etape 1</a:t>
            </a:r>
          </a:p>
        </p:txBody>
      </p:sp>
      <p:sp>
        <p:nvSpPr>
          <p:cNvPr id="26" name="Rectangle 25">
            <a:extLst>
              <a:ext uri="{FF2B5EF4-FFF2-40B4-BE49-F238E27FC236}">
                <a16:creationId xmlns:a16="http://schemas.microsoft.com/office/drawing/2014/main" id="{7441EC43-7525-E546-87AB-773C725BCEEC}"/>
              </a:ext>
            </a:extLst>
          </p:cNvPr>
          <p:cNvSpPr/>
          <p:nvPr/>
        </p:nvSpPr>
        <p:spPr>
          <a:xfrm>
            <a:off x="1827366" y="1520138"/>
            <a:ext cx="4127385" cy="7969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Clr>
                <a:schemeClr val="accent1"/>
              </a:buClr>
              <a:buFont typeface="Wingdings" charset="2"/>
              <a:buChar char="§"/>
            </a:pPr>
            <a:r>
              <a:rPr lang="fr-FR" sz="1200" b="1">
                <a:solidFill>
                  <a:schemeClr val="tx1"/>
                </a:solidFill>
              </a:rPr>
              <a:t>Définir les objectifs de la démarche</a:t>
            </a:r>
          </a:p>
          <a:p>
            <a:pPr marL="171450" indent="-171450">
              <a:buClr>
                <a:schemeClr val="accent1"/>
              </a:buClr>
              <a:buFont typeface="Wingdings" charset="2"/>
              <a:buChar char="§"/>
            </a:pPr>
            <a:r>
              <a:rPr lang="fr-FR" sz="1200" b="1">
                <a:solidFill>
                  <a:schemeClr val="tx1"/>
                </a:solidFill>
              </a:rPr>
              <a:t>Procéder à une analyse de l’existant et cartographier les principaux risques</a:t>
            </a:r>
          </a:p>
          <a:p>
            <a:pPr marL="171450" indent="-171450">
              <a:buClr>
                <a:schemeClr val="accent1"/>
              </a:buClr>
              <a:buFont typeface="Wingdings" charset="2"/>
              <a:buChar char="§"/>
            </a:pPr>
            <a:r>
              <a:rPr lang="fr-FR" sz="1200" b="1">
                <a:solidFill>
                  <a:schemeClr val="tx1"/>
                </a:solidFill>
              </a:rPr>
              <a:t>Concevoir un plan d’actions sur la base des écarts </a:t>
            </a:r>
          </a:p>
        </p:txBody>
      </p:sp>
      <p:sp>
        <p:nvSpPr>
          <p:cNvPr id="28" name="Pentagon 46">
            <a:extLst>
              <a:ext uri="{FF2B5EF4-FFF2-40B4-BE49-F238E27FC236}">
                <a16:creationId xmlns:a16="http://schemas.microsoft.com/office/drawing/2014/main" id="{DA4224F5-AD73-E447-A4FE-CBAF000CBE21}"/>
              </a:ext>
            </a:extLst>
          </p:cNvPr>
          <p:cNvSpPr/>
          <p:nvPr/>
        </p:nvSpPr>
        <p:spPr>
          <a:xfrm>
            <a:off x="349119" y="1525117"/>
            <a:ext cx="1478247" cy="792000"/>
          </a:xfrm>
          <a:prstGeom prst="homePlate">
            <a:avLst>
              <a:gd name="adj" fmla="val 11074"/>
            </a:avLst>
          </a:prstGeom>
          <a:solidFill>
            <a:srgbClr val="FFFFFF"/>
          </a:solidFill>
          <a:ln w="9525" algn="ctr">
            <a:noFill/>
            <a:miter lim="800000"/>
            <a:headEnd/>
            <a:tailEnd/>
          </a:ln>
          <a:effectLst/>
        </p:spPr>
        <p:txBody>
          <a:bodyPr wrap="none" lIns="91440" tIns="36000" rIns="0" bIns="36000" anchor="ctr" anchorCtr="0"/>
          <a:lstStyle/>
          <a:p>
            <a:pPr marL="87313"/>
            <a:r>
              <a:rPr lang="fr-FR" b="1">
                <a:solidFill>
                  <a:srgbClr val="4D4F53"/>
                </a:solidFill>
                <a:latin typeface="Calibri"/>
              </a:rPr>
              <a:t>Objectifs</a:t>
            </a:r>
          </a:p>
        </p:txBody>
      </p:sp>
      <p:sp>
        <p:nvSpPr>
          <p:cNvPr id="29" name="Freeform 372">
            <a:extLst>
              <a:ext uri="{FF2B5EF4-FFF2-40B4-BE49-F238E27FC236}">
                <a16:creationId xmlns:a16="http://schemas.microsoft.com/office/drawing/2014/main" id="{595B476F-E50E-9244-9B17-61B81A35FB72}"/>
              </a:ext>
            </a:extLst>
          </p:cNvPr>
          <p:cNvSpPr>
            <a:spLocks/>
          </p:cNvSpPr>
          <p:nvPr/>
        </p:nvSpPr>
        <p:spPr bwMode="auto">
          <a:xfrm>
            <a:off x="1561856" y="1561117"/>
            <a:ext cx="251998" cy="720000"/>
          </a:xfrm>
          <a:custGeom>
            <a:avLst/>
            <a:gdLst>
              <a:gd name="T0" fmla="*/ 153 w 153"/>
              <a:gd name="T1" fmla="*/ 88 h 176"/>
              <a:gd name="T2" fmla="*/ 65 w 153"/>
              <a:gd name="T3" fmla="*/ 0 h 176"/>
              <a:gd name="T4" fmla="*/ 0 w 153"/>
              <a:gd name="T5" fmla="*/ 0 h 176"/>
              <a:gd name="T6" fmla="*/ 88 w 153"/>
              <a:gd name="T7" fmla="*/ 88 h 176"/>
              <a:gd name="T8" fmla="*/ 0 w 153"/>
              <a:gd name="T9" fmla="*/ 176 h 176"/>
              <a:gd name="T10" fmla="*/ 65 w 153"/>
              <a:gd name="T11" fmla="*/ 176 h 176"/>
              <a:gd name="T12" fmla="*/ 153 w 153"/>
              <a:gd name="T13" fmla="*/ 88 h 176"/>
            </a:gdLst>
            <a:ahLst/>
            <a:cxnLst>
              <a:cxn ang="0">
                <a:pos x="T0" y="T1"/>
              </a:cxn>
              <a:cxn ang="0">
                <a:pos x="T2" y="T3"/>
              </a:cxn>
              <a:cxn ang="0">
                <a:pos x="T4" y="T5"/>
              </a:cxn>
              <a:cxn ang="0">
                <a:pos x="T6" y="T7"/>
              </a:cxn>
              <a:cxn ang="0">
                <a:pos x="T8" y="T9"/>
              </a:cxn>
              <a:cxn ang="0">
                <a:pos x="T10" y="T11"/>
              </a:cxn>
              <a:cxn ang="0">
                <a:pos x="T12" y="T13"/>
              </a:cxn>
            </a:cxnLst>
            <a:rect l="0" t="0" r="r" b="b"/>
            <a:pathLst>
              <a:path w="153" h="176">
                <a:moveTo>
                  <a:pt x="153" y="88"/>
                </a:moveTo>
                <a:lnTo>
                  <a:pt x="65" y="0"/>
                </a:lnTo>
                <a:lnTo>
                  <a:pt x="0" y="0"/>
                </a:lnTo>
                <a:lnTo>
                  <a:pt x="88" y="88"/>
                </a:lnTo>
                <a:lnTo>
                  <a:pt x="0" y="176"/>
                </a:lnTo>
                <a:lnTo>
                  <a:pt x="65" y="176"/>
                </a:lnTo>
                <a:lnTo>
                  <a:pt x="153" y="88"/>
                </a:lnTo>
                <a:close/>
              </a:path>
            </a:pathLst>
          </a:custGeom>
          <a:solidFill>
            <a:schemeClr val="bg2">
              <a:lumMod val="20000"/>
              <a:lumOff val="80000"/>
            </a:schemeClr>
          </a:solidFill>
          <a:ln>
            <a:solidFill>
              <a:schemeClr val="bg2">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a:p>
        </p:txBody>
      </p:sp>
      <p:grpSp>
        <p:nvGrpSpPr>
          <p:cNvPr id="13" name="Groupe 12">
            <a:extLst>
              <a:ext uri="{FF2B5EF4-FFF2-40B4-BE49-F238E27FC236}">
                <a16:creationId xmlns:a16="http://schemas.microsoft.com/office/drawing/2014/main" id="{015AFE44-0AE1-C84A-8D51-1487156410FC}"/>
              </a:ext>
            </a:extLst>
          </p:cNvPr>
          <p:cNvGrpSpPr/>
          <p:nvPr/>
        </p:nvGrpSpPr>
        <p:grpSpPr>
          <a:xfrm>
            <a:off x="344488" y="2669945"/>
            <a:ext cx="5610263" cy="3726091"/>
            <a:chOff x="344488" y="2417945"/>
            <a:chExt cx="5610263" cy="3978091"/>
          </a:xfrm>
        </p:grpSpPr>
        <p:sp>
          <p:nvSpPr>
            <p:cNvPr id="27" name="Pentagon 46">
              <a:extLst>
                <a:ext uri="{FF2B5EF4-FFF2-40B4-BE49-F238E27FC236}">
                  <a16:creationId xmlns:a16="http://schemas.microsoft.com/office/drawing/2014/main" id="{2C48C05B-7774-EE4B-9624-44C2A80EF0E0}"/>
                </a:ext>
              </a:extLst>
            </p:cNvPr>
            <p:cNvSpPr/>
            <p:nvPr/>
          </p:nvSpPr>
          <p:spPr>
            <a:xfrm>
              <a:off x="344488" y="2417945"/>
              <a:ext cx="5610263"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Activités</a:t>
              </a:r>
            </a:p>
          </p:txBody>
        </p:sp>
        <p:sp>
          <p:nvSpPr>
            <p:cNvPr id="10" name="Rectangle 9"/>
            <p:cNvSpPr/>
            <p:nvPr/>
          </p:nvSpPr>
          <p:spPr>
            <a:xfrm>
              <a:off x="344488" y="2417945"/>
              <a:ext cx="5610263" cy="3978091"/>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0" lvl="1" fontAlgn="ctr">
                <a:spcBef>
                  <a:spcPct val="15000"/>
                </a:spcBef>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Cartographier les effectifs existants et la projection associée</a:t>
              </a:r>
            </a:p>
            <a:p>
              <a:pPr marL="171450" lvl="1" indent="-171450" fontAlgn="ctr">
                <a:spcBef>
                  <a:spcPct val="15000"/>
                </a:spcBef>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Recueillir les données RH relatives aux effectifs existants et projetés en faisant ressortir les principaux risques</a:t>
              </a:r>
            </a:p>
            <a:p>
              <a:pPr marL="171450" lvl="1" indent="-171450" fontAlgn="ctr">
                <a:spcBef>
                  <a:spcPct val="15000"/>
                </a:spcBef>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La partie quantitative de l’analyse et les calculs sont réalisés par l’équipe projet Ministère de la Culture avec un appui méthodologique au lancement par l’équipe de </a:t>
              </a:r>
              <a:r>
                <a:rPr lang="fr-FR" sz="1100" dirty="0" err="1">
                  <a:solidFill>
                    <a:schemeClr val="tx1"/>
                  </a:solidFill>
                  <a:latin typeface="Calibri" panose="020F0502020204030204" pitchFamily="34" charset="0"/>
                  <a:cs typeface="Calibri" panose="020F0502020204030204" pitchFamily="34" charset="0"/>
                </a:rPr>
                <a:t>BearingPoint</a:t>
              </a:r>
              <a:endParaRPr lang="fr-FR" sz="1100" dirty="0">
                <a:solidFill>
                  <a:schemeClr val="tx1"/>
                </a:solidFill>
                <a:latin typeface="Calibri" panose="020F0502020204030204" pitchFamily="34" charset="0"/>
                <a:cs typeface="Calibri" panose="020F0502020204030204" pitchFamily="34" charset="0"/>
              </a:endParaRPr>
            </a:p>
            <a:p>
              <a:pPr marL="171450" lvl="1" indent="-171450" fontAlgn="ctr">
                <a:spcBef>
                  <a:spcPct val="15000"/>
                </a:spcBef>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Procéder à mise en conformité des données avant la phase analytique, en les complétant</a:t>
              </a:r>
            </a:p>
            <a:p>
              <a:pPr marL="171450" lvl="1" indent="-171450" fontAlgn="ctr">
                <a:spcBef>
                  <a:spcPct val="15000"/>
                </a:spcBef>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Consolider ces données dans un outil, afin de réaliser une cartographie des effectifs projetés, intégrant l’évolution des effectifs actuels (attrition naturelle, mobilité, promotion, </a:t>
              </a:r>
              <a:r>
                <a:rPr lang="fr-FR" sz="1200" dirty="0">
                  <a:solidFill>
                    <a:srgbClr val="4D4F53"/>
                  </a:solidFill>
                </a:rPr>
                <a:t>…) </a:t>
              </a:r>
            </a:p>
            <a:p>
              <a:pPr marL="171450" lvl="1" indent="-171450" fontAlgn="ctr">
                <a:spcBef>
                  <a:spcPct val="15000"/>
                </a:spcBef>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Compte tenu de l’impact des départs effectifs à la retraite, formaliser des moyennes par métier / par région (l'approche se fera par métier sauf existence de données à jour et complètes par compétence)</a:t>
              </a:r>
            </a:p>
            <a:p>
              <a:pPr marL="171450" lvl="1" indent="-171450" fontAlgn="ctr">
                <a:spcBef>
                  <a:spcPct val="15000"/>
                </a:spcBef>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Formaliser trois scenarios calant l’âge de départ sur la borne inférieure, une borne haute et la projection qui aura été spécifiquement réalisée sur la base des statistiques récentes</a:t>
              </a:r>
            </a:p>
            <a:p>
              <a:pPr marL="171450" lvl="1" indent="-171450" fontAlgn="ctr">
                <a:spcBef>
                  <a:spcPct val="15000"/>
                </a:spcBef>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fontAlgn="ctr">
                <a:spcBef>
                  <a:spcPct val="15000"/>
                </a:spcBef>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0" lvl="1" fontAlgn="ctr">
                <a:spcBef>
                  <a:spcPct val="15000"/>
                </a:spcBef>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Effectuer une présentation de la démarche et de l’avancement en cours d’intervention aux OS </a:t>
              </a:r>
            </a:p>
            <a:p>
              <a:pPr marL="0" lvl="1" fontAlgn="ctr">
                <a:spcBef>
                  <a:spcPct val="15000"/>
                </a:spcBef>
                <a:buClr>
                  <a:schemeClr val="accent1"/>
                </a:buClr>
                <a:buSzPct val="100000"/>
                <a:defRPr/>
              </a:pPr>
              <a:endParaRPr lang="fr-FR" sz="1100" b="1" dirty="0">
                <a:solidFill>
                  <a:schemeClr val="tx1"/>
                </a:solidFill>
                <a:latin typeface="Calibri" panose="020F0502020204030204" pitchFamily="34" charset="0"/>
                <a:cs typeface="Calibri" panose="020F0502020204030204" pitchFamily="34" charset="0"/>
              </a:endParaRPr>
            </a:p>
            <a:p>
              <a:pPr marL="0" lvl="1" fontAlgn="ctr">
                <a:spcBef>
                  <a:spcPct val="15000"/>
                </a:spcBef>
                <a:buClr>
                  <a:schemeClr val="accent1"/>
                </a:buClr>
                <a:buSzPct val="100000"/>
                <a:defRPr/>
              </a:pPr>
              <a:endParaRPr lang="fr-FR" sz="1100" dirty="0">
                <a:solidFill>
                  <a:schemeClr val="tx1"/>
                </a:solidFill>
                <a:latin typeface="Calibri" panose="020F0502020204030204" pitchFamily="34" charset="0"/>
                <a:cs typeface="Calibri" panose="020F0502020204030204" pitchFamily="34" charset="0"/>
              </a:endParaRPr>
            </a:p>
          </p:txBody>
        </p:sp>
      </p:grpSp>
      <p:grpSp>
        <p:nvGrpSpPr>
          <p:cNvPr id="11" name="Groupe 10">
            <a:extLst>
              <a:ext uri="{FF2B5EF4-FFF2-40B4-BE49-F238E27FC236}">
                <a16:creationId xmlns:a16="http://schemas.microsoft.com/office/drawing/2014/main" id="{5535FCEC-6C46-9F42-8979-07F8DE7B3578}"/>
              </a:ext>
            </a:extLst>
          </p:cNvPr>
          <p:cNvGrpSpPr/>
          <p:nvPr/>
        </p:nvGrpSpPr>
        <p:grpSpPr>
          <a:xfrm>
            <a:off x="6107903" y="5316036"/>
            <a:ext cx="3492000" cy="1080000"/>
            <a:chOff x="6106025" y="5316036"/>
            <a:chExt cx="3492000" cy="1080000"/>
          </a:xfrm>
        </p:grpSpPr>
        <p:sp>
          <p:nvSpPr>
            <p:cNvPr id="9" name="Pentagon 46"/>
            <p:cNvSpPr/>
            <p:nvPr/>
          </p:nvSpPr>
          <p:spPr>
            <a:xfrm>
              <a:off x="6106025" y="5316036"/>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Livrables</a:t>
              </a:r>
            </a:p>
          </p:txBody>
        </p:sp>
        <p:sp>
          <p:nvSpPr>
            <p:cNvPr id="12" name="Rectangle 11"/>
            <p:cNvSpPr/>
            <p:nvPr/>
          </p:nvSpPr>
          <p:spPr>
            <a:xfrm>
              <a:off x="6106025" y="5316036"/>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Vision à 5 ans des métiers pour chacune des filières</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Cartographie des risques</a:t>
              </a:r>
            </a:p>
          </p:txBody>
        </p:sp>
      </p:grpSp>
      <p:grpSp>
        <p:nvGrpSpPr>
          <p:cNvPr id="5" name="Groupe 4">
            <a:extLst>
              <a:ext uri="{FF2B5EF4-FFF2-40B4-BE49-F238E27FC236}">
                <a16:creationId xmlns:a16="http://schemas.microsoft.com/office/drawing/2014/main" id="{7E1C09AD-9E38-8C4D-A394-3614D69E66AC}"/>
              </a:ext>
            </a:extLst>
          </p:cNvPr>
          <p:cNvGrpSpPr/>
          <p:nvPr/>
        </p:nvGrpSpPr>
        <p:grpSpPr>
          <a:xfrm>
            <a:off x="6107903" y="1752901"/>
            <a:ext cx="3492000" cy="1080000"/>
            <a:chOff x="6107903" y="1752901"/>
            <a:chExt cx="3492000" cy="1080000"/>
          </a:xfrm>
        </p:grpSpPr>
        <p:sp>
          <p:nvSpPr>
            <p:cNvPr id="34" name="Pentagon 46">
              <a:extLst>
                <a:ext uri="{FF2B5EF4-FFF2-40B4-BE49-F238E27FC236}">
                  <a16:creationId xmlns:a16="http://schemas.microsoft.com/office/drawing/2014/main" id="{711C0BDE-53EF-BD4D-B498-59A2F3D3286F}"/>
                </a:ext>
              </a:extLst>
            </p:cNvPr>
            <p:cNvSpPr/>
            <p:nvPr/>
          </p:nvSpPr>
          <p:spPr>
            <a:xfrm>
              <a:off x="6107903" y="1752901"/>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Hypothèses de dimensionnement</a:t>
              </a:r>
            </a:p>
          </p:txBody>
        </p:sp>
        <p:sp>
          <p:nvSpPr>
            <p:cNvPr id="14" name="Rectangle 13"/>
            <p:cNvSpPr/>
            <p:nvPr/>
          </p:nvSpPr>
          <p:spPr>
            <a:xfrm>
              <a:off x="6107903" y="1752901"/>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3 entretiens avec les directions métiers en centrale</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10 entretiens avec les métiers en DRAC et des associations professionnelles</a:t>
              </a:r>
            </a:p>
          </p:txBody>
        </p:sp>
      </p:grpSp>
      <p:grpSp>
        <p:nvGrpSpPr>
          <p:cNvPr id="6" name="Groupe 5">
            <a:extLst>
              <a:ext uri="{FF2B5EF4-FFF2-40B4-BE49-F238E27FC236}">
                <a16:creationId xmlns:a16="http://schemas.microsoft.com/office/drawing/2014/main" id="{10ABBEF2-2E10-0347-A637-A0074F3B5C17}"/>
              </a:ext>
            </a:extLst>
          </p:cNvPr>
          <p:cNvGrpSpPr/>
          <p:nvPr/>
        </p:nvGrpSpPr>
        <p:grpSpPr>
          <a:xfrm>
            <a:off x="6107903" y="2940613"/>
            <a:ext cx="3492000" cy="1080000"/>
            <a:chOff x="6106025" y="2940613"/>
            <a:chExt cx="3492000" cy="1080000"/>
          </a:xfrm>
        </p:grpSpPr>
        <p:sp>
          <p:nvSpPr>
            <p:cNvPr id="8" name="Pentagon 46"/>
            <p:cNvSpPr/>
            <p:nvPr/>
          </p:nvSpPr>
          <p:spPr>
            <a:xfrm>
              <a:off x="6106025" y="2940613"/>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Acteurs identifiés</a:t>
              </a:r>
            </a:p>
          </p:txBody>
        </p:sp>
        <p:sp>
          <p:nvSpPr>
            <p:cNvPr id="25" name="Rectangle 24"/>
            <p:cNvSpPr/>
            <p:nvPr/>
          </p:nvSpPr>
          <p:spPr>
            <a:xfrm>
              <a:off x="6106025" y="2940613"/>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Equipe projet</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Membres du COPIL</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Membres du COSTRAT</a:t>
              </a:r>
            </a:p>
          </p:txBody>
        </p:sp>
      </p:grpSp>
      <p:grpSp>
        <p:nvGrpSpPr>
          <p:cNvPr id="7" name="Groupe 6">
            <a:extLst>
              <a:ext uri="{FF2B5EF4-FFF2-40B4-BE49-F238E27FC236}">
                <a16:creationId xmlns:a16="http://schemas.microsoft.com/office/drawing/2014/main" id="{F8B5E50B-D82F-5D43-B654-A9F0F518B24E}"/>
              </a:ext>
            </a:extLst>
          </p:cNvPr>
          <p:cNvGrpSpPr/>
          <p:nvPr/>
        </p:nvGrpSpPr>
        <p:grpSpPr>
          <a:xfrm>
            <a:off x="6107903" y="4128325"/>
            <a:ext cx="3492000" cy="1080000"/>
            <a:chOff x="6106025" y="4128325"/>
            <a:chExt cx="3492000" cy="1080000"/>
          </a:xfrm>
        </p:grpSpPr>
        <p:sp>
          <p:nvSpPr>
            <p:cNvPr id="36" name="Pentagon 46">
              <a:extLst>
                <a:ext uri="{FF2B5EF4-FFF2-40B4-BE49-F238E27FC236}">
                  <a16:creationId xmlns:a16="http://schemas.microsoft.com/office/drawing/2014/main" id="{D3FA7539-804E-9B4B-9508-2E7EECBE08BD}"/>
                </a:ext>
              </a:extLst>
            </p:cNvPr>
            <p:cNvSpPr/>
            <p:nvPr/>
          </p:nvSpPr>
          <p:spPr>
            <a:xfrm>
              <a:off x="6106025" y="4128325"/>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Prérequis</a:t>
              </a:r>
            </a:p>
          </p:txBody>
        </p:sp>
        <p:sp>
          <p:nvSpPr>
            <p:cNvPr id="37" name="Rectangle 36">
              <a:extLst>
                <a:ext uri="{FF2B5EF4-FFF2-40B4-BE49-F238E27FC236}">
                  <a16:creationId xmlns:a16="http://schemas.microsoft.com/office/drawing/2014/main" id="{3E6DED37-0197-2D47-9D31-4A6F3735E5E6}"/>
                </a:ext>
              </a:extLst>
            </p:cNvPr>
            <p:cNvSpPr/>
            <p:nvPr/>
          </p:nvSpPr>
          <p:spPr>
            <a:xfrm>
              <a:off x="6106025" y="4128325"/>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ea typeface="Calibri" charset="0"/>
                  <a:cs typeface="Calibri" panose="020F0502020204030204" pitchFamily="34" charset="0"/>
                </a:rPr>
                <a:t>Existence de l’ensemble des données récentes et complètes, à une maille détaillée : métiers avec les âges et dates prévisionnelles de départ, localisations géographiques, spécificités de corps…</a:t>
              </a:r>
            </a:p>
          </p:txBody>
        </p:sp>
      </p:grpSp>
    </p:spTree>
    <p:extLst>
      <p:ext uri="{BB962C8B-B14F-4D97-AF65-F5344CB8AC3E}">
        <p14:creationId xmlns:p14="http://schemas.microsoft.com/office/powerpoint/2010/main" val="158812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fontAlgn="base">
              <a:spcBef>
                <a:spcPct val="0"/>
              </a:spcBef>
              <a:spcAft>
                <a:spcPct val="0"/>
              </a:spcAft>
              <a:buClrTx/>
              <a:buSzTx/>
              <a:defRPr/>
            </a:pPr>
            <a:r>
              <a:rPr lang="fr-FR" dirty="0"/>
              <a:t>Démarche GAEC en DRAC filière patrimoine (CRMH, UDAP et architecture) et anticipation de l’extension (4/5)</a:t>
            </a:r>
          </a:p>
        </p:txBody>
      </p:sp>
      <p:sp>
        <p:nvSpPr>
          <p:cNvPr id="4" name="Titre 3"/>
          <p:cNvSpPr>
            <a:spLocks noGrp="1"/>
          </p:cNvSpPr>
          <p:nvPr>
            <p:ph type="title"/>
          </p:nvPr>
        </p:nvSpPr>
        <p:spPr/>
        <p:txBody>
          <a:bodyPr/>
          <a:lstStyle/>
          <a:p>
            <a:r>
              <a:rPr lang="fr-FR" dirty="0"/>
              <a:t>Démarche détaillée – Etape 1</a:t>
            </a:r>
          </a:p>
        </p:txBody>
      </p:sp>
      <p:sp>
        <p:nvSpPr>
          <p:cNvPr id="26" name="Rectangle 25">
            <a:extLst>
              <a:ext uri="{FF2B5EF4-FFF2-40B4-BE49-F238E27FC236}">
                <a16:creationId xmlns:a16="http://schemas.microsoft.com/office/drawing/2014/main" id="{7441EC43-7525-E546-87AB-773C725BCEEC}"/>
              </a:ext>
            </a:extLst>
          </p:cNvPr>
          <p:cNvSpPr/>
          <p:nvPr/>
        </p:nvSpPr>
        <p:spPr>
          <a:xfrm>
            <a:off x="1827366" y="1520138"/>
            <a:ext cx="4127385" cy="7969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Clr>
                <a:schemeClr val="accent1"/>
              </a:buClr>
              <a:buFont typeface="Wingdings" charset="2"/>
              <a:buChar char="§"/>
            </a:pPr>
            <a:r>
              <a:rPr lang="fr-FR" sz="1200" b="1">
                <a:solidFill>
                  <a:schemeClr val="tx1"/>
                </a:solidFill>
              </a:rPr>
              <a:t>Définir les objectifs de la démarche</a:t>
            </a:r>
          </a:p>
          <a:p>
            <a:pPr marL="171450" indent="-171450">
              <a:buClr>
                <a:schemeClr val="accent1"/>
              </a:buClr>
              <a:buFont typeface="Wingdings" charset="2"/>
              <a:buChar char="§"/>
            </a:pPr>
            <a:r>
              <a:rPr lang="fr-FR" sz="1200" b="1">
                <a:solidFill>
                  <a:schemeClr val="tx1"/>
                </a:solidFill>
              </a:rPr>
              <a:t>Procéder à une analyse de l’existant et cartographier les principaux risques</a:t>
            </a:r>
          </a:p>
          <a:p>
            <a:pPr marL="171450" indent="-171450">
              <a:buClr>
                <a:schemeClr val="accent1"/>
              </a:buClr>
              <a:buFont typeface="Wingdings" charset="2"/>
              <a:buChar char="§"/>
            </a:pPr>
            <a:r>
              <a:rPr lang="fr-FR" sz="1200" b="1">
                <a:solidFill>
                  <a:schemeClr val="tx1"/>
                </a:solidFill>
              </a:rPr>
              <a:t>Concevoir un plan d’actions sur la base des écarts </a:t>
            </a:r>
          </a:p>
        </p:txBody>
      </p:sp>
      <p:sp>
        <p:nvSpPr>
          <p:cNvPr id="28" name="Pentagon 46">
            <a:extLst>
              <a:ext uri="{FF2B5EF4-FFF2-40B4-BE49-F238E27FC236}">
                <a16:creationId xmlns:a16="http://schemas.microsoft.com/office/drawing/2014/main" id="{DA4224F5-AD73-E447-A4FE-CBAF000CBE21}"/>
              </a:ext>
            </a:extLst>
          </p:cNvPr>
          <p:cNvSpPr/>
          <p:nvPr/>
        </p:nvSpPr>
        <p:spPr>
          <a:xfrm>
            <a:off x="349119" y="1525117"/>
            <a:ext cx="1478247" cy="792000"/>
          </a:xfrm>
          <a:prstGeom prst="homePlate">
            <a:avLst>
              <a:gd name="adj" fmla="val 11074"/>
            </a:avLst>
          </a:prstGeom>
          <a:solidFill>
            <a:srgbClr val="FFFFFF"/>
          </a:solidFill>
          <a:ln w="9525" algn="ctr">
            <a:noFill/>
            <a:miter lim="800000"/>
            <a:headEnd/>
            <a:tailEnd/>
          </a:ln>
          <a:effectLst/>
        </p:spPr>
        <p:txBody>
          <a:bodyPr wrap="none" lIns="91440" tIns="36000" rIns="0" bIns="36000" anchor="ctr" anchorCtr="0"/>
          <a:lstStyle/>
          <a:p>
            <a:pPr marL="87313"/>
            <a:r>
              <a:rPr lang="fr-FR" b="1">
                <a:solidFill>
                  <a:srgbClr val="4D4F53"/>
                </a:solidFill>
                <a:latin typeface="Calibri"/>
              </a:rPr>
              <a:t>Objectifs</a:t>
            </a:r>
          </a:p>
        </p:txBody>
      </p:sp>
      <p:sp>
        <p:nvSpPr>
          <p:cNvPr id="29" name="Freeform 372">
            <a:extLst>
              <a:ext uri="{FF2B5EF4-FFF2-40B4-BE49-F238E27FC236}">
                <a16:creationId xmlns:a16="http://schemas.microsoft.com/office/drawing/2014/main" id="{595B476F-E50E-9244-9B17-61B81A35FB72}"/>
              </a:ext>
            </a:extLst>
          </p:cNvPr>
          <p:cNvSpPr>
            <a:spLocks/>
          </p:cNvSpPr>
          <p:nvPr/>
        </p:nvSpPr>
        <p:spPr bwMode="auto">
          <a:xfrm>
            <a:off x="1561856" y="1561117"/>
            <a:ext cx="251998" cy="720000"/>
          </a:xfrm>
          <a:custGeom>
            <a:avLst/>
            <a:gdLst>
              <a:gd name="T0" fmla="*/ 153 w 153"/>
              <a:gd name="T1" fmla="*/ 88 h 176"/>
              <a:gd name="T2" fmla="*/ 65 w 153"/>
              <a:gd name="T3" fmla="*/ 0 h 176"/>
              <a:gd name="T4" fmla="*/ 0 w 153"/>
              <a:gd name="T5" fmla="*/ 0 h 176"/>
              <a:gd name="T6" fmla="*/ 88 w 153"/>
              <a:gd name="T7" fmla="*/ 88 h 176"/>
              <a:gd name="T8" fmla="*/ 0 w 153"/>
              <a:gd name="T9" fmla="*/ 176 h 176"/>
              <a:gd name="T10" fmla="*/ 65 w 153"/>
              <a:gd name="T11" fmla="*/ 176 h 176"/>
              <a:gd name="T12" fmla="*/ 153 w 153"/>
              <a:gd name="T13" fmla="*/ 88 h 176"/>
            </a:gdLst>
            <a:ahLst/>
            <a:cxnLst>
              <a:cxn ang="0">
                <a:pos x="T0" y="T1"/>
              </a:cxn>
              <a:cxn ang="0">
                <a:pos x="T2" y="T3"/>
              </a:cxn>
              <a:cxn ang="0">
                <a:pos x="T4" y="T5"/>
              </a:cxn>
              <a:cxn ang="0">
                <a:pos x="T6" y="T7"/>
              </a:cxn>
              <a:cxn ang="0">
                <a:pos x="T8" y="T9"/>
              </a:cxn>
              <a:cxn ang="0">
                <a:pos x="T10" y="T11"/>
              </a:cxn>
              <a:cxn ang="0">
                <a:pos x="T12" y="T13"/>
              </a:cxn>
            </a:cxnLst>
            <a:rect l="0" t="0" r="r" b="b"/>
            <a:pathLst>
              <a:path w="153" h="176">
                <a:moveTo>
                  <a:pt x="153" y="88"/>
                </a:moveTo>
                <a:lnTo>
                  <a:pt x="65" y="0"/>
                </a:lnTo>
                <a:lnTo>
                  <a:pt x="0" y="0"/>
                </a:lnTo>
                <a:lnTo>
                  <a:pt x="88" y="88"/>
                </a:lnTo>
                <a:lnTo>
                  <a:pt x="0" y="176"/>
                </a:lnTo>
                <a:lnTo>
                  <a:pt x="65" y="176"/>
                </a:lnTo>
                <a:lnTo>
                  <a:pt x="153" y="88"/>
                </a:lnTo>
                <a:close/>
              </a:path>
            </a:pathLst>
          </a:custGeom>
          <a:solidFill>
            <a:schemeClr val="bg2">
              <a:lumMod val="20000"/>
              <a:lumOff val="80000"/>
            </a:schemeClr>
          </a:solidFill>
          <a:ln>
            <a:solidFill>
              <a:schemeClr val="bg2">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a:p>
        </p:txBody>
      </p:sp>
      <p:grpSp>
        <p:nvGrpSpPr>
          <p:cNvPr id="13" name="Groupe 12">
            <a:extLst>
              <a:ext uri="{FF2B5EF4-FFF2-40B4-BE49-F238E27FC236}">
                <a16:creationId xmlns:a16="http://schemas.microsoft.com/office/drawing/2014/main" id="{015AFE44-0AE1-C84A-8D51-1487156410FC}"/>
              </a:ext>
            </a:extLst>
          </p:cNvPr>
          <p:cNvGrpSpPr/>
          <p:nvPr/>
        </p:nvGrpSpPr>
        <p:grpSpPr>
          <a:xfrm>
            <a:off x="344488" y="2669945"/>
            <a:ext cx="5610263" cy="3726091"/>
            <a:chOff x="344488" y="2417945"/>
            <a:chExt cx="5610263" cy="3978091"/>
          </a:xfrm>
        </p:grpSpPr>
        <p:sp>
          <p:nvSpPr>
            <p:cNvPr id="27" name="Pentagon 46">
              <a:extLst>
                <a:ext uri="{FF2B5EF4-FFF2-40B4-BE49-F238E27FC236}">
                  <a16:creationId xmlns:a16="http://schemas.microsoft.com/office/drawing/2014/main" id="{2C48C05B-7774-EE4B-9624-44C2A80EF0E0}"/>
                </a:ext>
              </a:extLst>
            </p:cNvPr>
            <p:cNvSpPr/>
            <p:nvPr/>
          </p:nvSpPr>
          <p:spPr>
            <a:xfrm>
              <a:off x="344488" y="2417945"/>
              <a:ext cx="5610263"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Activités</a:t>
              </a:r>
            </a:p>
          </p:txBody>
        </p:sp>
        <p:sp>
          <p:nvSpPr>
            <p:cNvPr id="10" name="Rectangle 9"/>
            <p:cNvSpPr/>
            <p:nvPr/>
          </p:nvSpPr>
          <p:spPr>
            <a:xfrm>
              <a:off x="344488" y="2417945"/>
              <a:ext cx="5610263" cy="3978091"/>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0" lvl="1" fontAlgn="ctr">
                <a:spcBef>
                  <a:spcPct val="15000"/>
                </a:spcBef>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Formaliser la vision à 5 ans des métiers</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Organiser les entretiens avec les référents métiers en central</a:t>
              </a:r>
              <a:r>
                <a:rPr lang="fr-FR" sz="1100" dirty="0">
                  <a:solidFill>
                    <a:schemeClr val="tx2">
                      <a:lumMod val="50000"/>
                    </a:schemeClr>
                  </a:solidFill>
                  <a:latin typeface="Calibri" panose="020F0502020204030204" pitchFamily="34" charset="0"/>
                  <a:cs typeface="Calibri" panose="020F0502020204030204" pitchFamily="34" charset="0"/>
                </a:rPr>
                <a:t>e</a:t>
              </a:r>
              <a:r>
                <a:rPr lang="fr-FR" sz="1100" dirty="0">
                  <a:solidFill>
                    <a:schemeClr val="tx1"/>
                  </a:solidFill>
                  <a:latin typeface="Calibri" panose="020F0502020204030204" pitchFamily="34" charset="0"/>
                  <a:cs typeface="Calibri" panose="020F0502020204030204" pitchFamily="34" charset="0"/>
                </a:rPr>
                <a:t> des trois filières (technique, scientifique et administrative) – en cible 3 entretiens, à horizon de 5 ans</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Formaliser une vision des entretiens par filière en identifiant les évolutions anticipées </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Partager, enrichir cette vision des métiers avec les DRAC du groupe témoin et quantifier avec elles les besoins prospectifs en ressource – en cible 10 entretiens </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Synthétiser la vision à 5 ans et la partager en COSTRAT</a:t>
              </a:r>
            </a:p>
            <a:p>
              <a:pPr marL="171450" lvl="1" indent="-171450">
                <a:buClr>
                  <a:schemeClr val="accent1"/>
                </a:buClr>
                <a:buSzPct val="100000"/>
                <a:buFont typeface="Wingdings" charset="2"/>
                <a:buChar char="§"/>
                <a:defRPr/>
              </a:pPr>
              <a:endParaRPr lang="fr-FR" sz="1100" b="1" dirty="0">
                <a:solidFill>
                  <a:schemeClr val="tx1"/>
                </a:solidFill>
                <a:highlight>
                  <a:srgbClr val="FFFF00"/>
                </a:highlight>
                <a:latin typeface="Calibri" panose="020F0502020204030204" pitchFamily="34" charset="0"/>
                <a:cs typeface="Calibri" panose="020F0502020204030204" pitchFamily="34" charset="0"/>
              </a:endParaRPr>
            </a:p>
            <a:p>
              <a:pPr marL="0" lvl="1">
                <a:buClr>
                  <a:schemeClr val="accent1"/>
                </a:buClr>
                <a:buSzPct val="100000"/>
                <a:defRPr/>
              </a:pPr>
              <a:endParaRPr lang="fr-FR" sz="1100" b="1" dirty="0">
                <a:solidFill>
                  <a:schemeClr val="tx1"/>
                </a:solidFill>
                <a:latin typeface="Calibri" panose="020F0502020204030204" pitchFamily="34" charset="0"/>
                <a:cs typeface="Calibri" panose="020F0502020204030204" pitchFamily="34" charset="0"/>
              </a:endParaRPr>
            </a:p>
            <a:p>
              <a:pPr marL="0" lvl="1" fontAlgn="ctr">
                <a:spcBef>
                  <a:spcPct val="15000"/>
                </a:spcBef>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Construire le plan d’action</a:t>
              </a:r>
            </a:p>
            <a:p>
              <a:pPr marL="171450" lvl="1" indent="-171450" fontAlgn="ctr">
                <a:spcBef>
                  <a:spcPct val="15000"/>
                </a:spcBef>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Identifier pour chaque écart une action permettant d’y remédier, à 5 ans (sans passer par des paliers temporels de progressivité (+2 ans, +4 ans)</a:t>
              </a:r>
            </a:p>
            <a:p>
              <a:pPr marL="171450" lvl="1" indent="-171450" fontAlgn="ctr">
                <a:spcBef>
                  <a:spcPct val="15000"/>
                </a:spcBef>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Synthétiser le plan d’action et le restituer par DRAC ou par groupe homogène de DRAC selon la pertinence et de façon transverse suivant les grandes thématiques d’action</a:t>
              </a:r>
              <a:r>
                <a:rPr lang="fr-FR" sz="1100" dirty="0">
                  <a:solidFill>
                    <a:schemeClr val="tx2">
                      <a:lumMod val="50000"/>
                    </a:schemeClr>
                  </a:solidFill>
                  <a:latin typeface="Calibri" panose="020F0502020204030204" pitchFamily="34" charset="0"/>
                  <a:cs typeface="Calibri" panose="020F0502020204030204" pitchFamily="34" charset="0"/>
                </a:rPr>
                <a:t>s</a:t>
              </a:r>
            </a:p>
            <a:p>
              <a:pPr marL="0" lvl="1" fontAlgn="ctr">
                <a:spcBef>
                  <a:spcPct val="15000"/>
                </a:spcBef>
                <a:buClr>
                  <a:schemeClr val="accent1"/>
                </a:buClr>
                <a:buSzPct val="100000"/>
                <a:defRPr/>
              </a:pPr>
              <a:endParaRPr lang="fr-FR" sz="1100" b="1" dirty="0">
                <a:solidFill>
                  <a:schemeClr val="tx1"/>
                </a:solidFill>
                <a:latin typeface="Calibri" panose="020F0502020204030204" pitchFamily="34" charset="0"/>
                <a:cs typeface="Calibri" panose="020F0502020204030204" pitchFamily="34" charset="0"/>
              </a:endParaRPr>
            </a:p>
          </p:txBody>
        </p:sp>
      </p:grpSp>
      <p:grpSp>
        <p:nvGrpSpPr>
          <p:cNvPr id="11" name="Groupe 10">
            <a:extLst>
              <a:ext uri="{FF2B5EF4-FFF2-40B4-BE49-F238E27FC236}">
                <a16:creationId xmlns:a16="http://schemas.microsoft.com/office/drawing/2014/main" id="{5535FCEC-6C46-9F42-8979-07F8DE7B3578}"/>
              </a:ext>
            </a:extLst>
          </p:cNvPr>
          <p:cNvGrpSpPr/>
          <p:nvPr/>
        </p:nvGrpSpPr>
        <p:grpSpPr>
          <a:xfrm>
            <a:off x="6107903" y="5316036"/>
            <a:ext cx="3492000" cy="1080000"/>
            <a:chOff x="6106025" y="5316036"/>
            <a:chExt cx="3492000" cy="1080000"/>
          </a:xfrm>
        </p:grpSpPr>
        <p:sp>
          <p:nvSpPr>
            <p:cNvPr id="9" name="Pentagon 46"/>
            <p:cNvSpPr/>
            <p:nvPr/>
          </p:nvSpPr>
          <p:spPr>
            <a:xfrm>
              <a:off x="6106025" y="5316036"/>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Livrables</a:t>
              </a:r>
            </a:p>
          </p:txBody>
        </p:sp>
        <p:sp>
          <p:nvSpPr>
            <p:cNvPr id="12" name="Rectangle 11"/>
            <p:cNvSpPr/>
            <p:nvPr/>
          </p:nvSpPr>
          <p:spPr>
            <a:xfrm>
              <a:off x="6106025" y="5316036"/>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ea typeface="Calibri" charset="0"/>
                  <a:cs typeface="Calibri" panose="020F0502020204030204" pitchFamily="34" charset="0"/>
                </a:rPr>
                <a:t>Plan d’actions</a:t>
              </a:r>
            </a:p>
            <a:p>
              <a:pPr marL="171450" lvl="1" indent="-171450">
                <a:buClr>
                  <a:schemeClr val="accent1"/>
                </a:buClr>
                <a:buSzPct val="100000"/>
                <a:buFont typeface="Wingdings" charset="2"/>
                <a:buChar char="§"/>
                <a:defRPr/>
              </a:pPr>
              <a:endParaRPr lang="fr-FR" sz="1100">
                <a:solidFill>
                  <a:srgbClr val="4D4F53"/>
                </a:solidFill>
                <a:latin typeface="Calibri" panose="020F0502020204030204" pitchFamily="34" charset="0"/>
                <a:ea typeface="Calibri" charset="0"/>
                <a:cs typeface="Calibri" panose="020F0502020204030204" pitchFamily="34" charset="0"/>
              </a:endParaRPr>
            </a:p>
          </p:txBody>
        </p:sp>
      </p:grpSp>
      <p:grpSp>
        <p:nvGrpSpPr>
          <p:cNvPr id="5" name="Groupe 4">
            <a:extLst>
              <a:ext uri="{FF2B5EF4-FFF2-40B4-BE49-F238E27FC236}">
                <a16:creationId xmlns:a16="http://schemas.microsoft.com/office/drawing/2014/main" id="{7E1C09AD-9E38-8C4D-A394-3614D69E66AC}"/>
              </a:ext>
            </a:extLst>
          </p:cNvPr>
          <p:cNvGrpSpPr/>
          <p:nvPr/>
        </p:nvGrpSpPr>
        <p:grpSpPr>
          <a:xfrm>
            <a:off x="6107903" y="1752901"/>
            <a:ext cx="3492000" cy="1080000"/>
            <a:chOff x="6107903" y="1752901"/>
            <a:chExt cx="3492000" cy="1080000"/>
          </a:xfrm>
        </p:grpSpPr>
        <p:sp>
          <p:nvSpPr>
            <p:cNvPr id="34" name="Pentagon 46">
              <a:extLst>
                <a:ext uri="{FF2B5EF4-FFF2-40B4-BE49-F238E27FC236}">
                  <a16:creationId xmlns:a16="http://schemas.microsoft.com/office/drawing/2014/main" id="{711C0BDE-53EF-BD4D-B498-59A2F3D3286F}"/>
                </a:ext>
              </a:extLst>
            </p:cNvPr>
            <p:cNvSpPr/>
            <p:nvPr/>
          </p:nvSpPr>
          <p:spPr>
            <a:xfrm>
              <a:off x="6107903" y="1752901"/>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Hypothèses de dimensionnement</a:t>
              </a:r>
            </a:p>
          </p:txBody>
        </p:sp>
        <p:sp>
          <p:nvSpPr>
            <p:cNvPr id="14" name="Rectangle 13"/>
            <p:cNvSpPr/>
            <p:nvPr/>
          </p:nvSpPr>
          <p:spPr>
            <a:xfrm>
              <a:off x="6107903" y="1752901"/>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3 entretiens avec les directions métiers en central</a:t>
              </a:r>
            </a:p>
            <a:p>
              <a:pPr marL="171450" lvl="1" indent="-171450">
                <a:buClr>
                  <a:schemeClr val="accent1"/>
                </a:buClr>
                <a:buSzPct val="100000"/>
                <a:buFont typeface="Wingdings" charset="2"/>
                <a:buChar char="§"/>
                <a:defRPr/>
              </a:pPr>
              <a:endParaRPr lang="fr-FR" sz="1100" dirty="0">
                <a:solidFill>
                  <a:srgbClr val="4D4F53"/>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rgbClr val="4D4F53"/>
                </a:solidFill>
                <a:latin typeface="Calibri" panose="020F0502020204030204" pitchFamily="34" charset="0"/>
                <a:cs typeface="Calibri" panose="020F0502020204030204" pitchFamily="34" charset="0"/>
              </a:endParaRPr>
            </a:p>
            <a:p>
              <a:pPr marL="0" lvl="1">
                <a:buClr>
                  <a:schemeClr val="accent1"/>
                </a:buClr>
                <a:buSzPct val="100000"/>
                <a:defRPr/>
              </a:pPr>
              <a:endParaRPr lang="fr-FR" sz="1100" dirty="0">
                <a:solidFill>
                  <a:srgbClr val="4D4F53"/>
                </a:solidFill>
                <a:latin typeface="Calibri" panose="020F0502020204030204" pitchFamily="34" charset="0"/>
                <a:cs typeface="Calibri" panose="020F0502020204030204" pitchFamily="34" charset="0"/>
              </a:endParaRPr>
            </a:p>
          </p:txBody>
        </p:sp>
      </p:grpSp>
      <p:grpSp>
        <p:nvGrpSpPr>
          <p:cNvPr id="6" name="Groupe 5">
            <a:extLst>
              <a:ext uri="{FF2B5EF4-FFF2-40B4-BE49-F238E27FC236}">
                <a16:creationId xmlns:a16="http://schemas.microsoft.com/office/drawing/2014/main" id="{10ABBEF2-2E10-0347-A637-A0074F3B5C17}"/>
              </a:ext>
            </a:extLst>
          </p:cNvPr>
          <p:cNvGrpSpPr/>
          <p:nvPr/>
        </p:nvGrpSpPr>
        <p:grpSpPr>
          <a:xfrm>
            <a:off x="6107903" y="2940613"/>
            <a:ext cx="3492000" cy="1080000"/>
            <a:chOff x="6106025" y="2940613"/>
            <a:chExt cx="3492000" cy="1080000"/>
          </a:xfrm>
        </p:grpSpPr>
        <p:sp>
          <p:nvSpPr>
            <p:cNvPr id="8" name="Pentagon 46"/>
            <p:cNvSpPr/>
            <p:nvPr/>
          </p:nvSpPr>
          <p:spPr>
            <a:xfrm>
              <a:off x="6106025" y="2940613"/>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Acteurs identifiés</a:t>
              </a:r>
            </a:p>
          </p:txBody>
        </p:sp>
        <p:sp>
          <p:nvSpPr>
            <p:cNvPr id="25" name="Rectangle 24"/>
            <p:cNvSpPr/>
            <p:nvPr/>
          </p:nvSpPr>
          <p:spPr>
            <a:xfrm>
              <a:off x="6106025" y="2940613"/>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cs typeface="Calibri" panose="020F0502020204030204" pitchFamily="34" charset="0"/>
                </a:rPr>
                <a:t>Equipe projet</a:t>
              </a:r>
            </a:p>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ea typeface="Calibri" charset="0"/>
                  <a:cs typeface="Calibri" panose="020F0502020204030204" pitchFamily="34" charset="0"/>
                </a:rPr>
                <a:t>Membres du COPIL</a:t>
              </a:r>
            </a:p>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ea typeface="Calibri" charset="0"/>
                  <a:cs typeface="Calibri" panose="020F0502020204030204" pitchFamily="34" charset="0"/>
                </a:rPr>
                <a:t>Membres du COSTRAT</a:t>
              </a:r>
            </a:p>
          </p:txBody>
        </p:sp>
      </p:grpSp>
      <p:grpSp>
        <p:nvGrpSpPr>
          <p:cNvPr id="7" name="Groupe 6">
            <a:extLst>
              <a:ext uri="{FF2B5EF4-FFF2-40B4-BE49-F238E27FC236}">
                <a16:creationId xmlns:a16="http://schemas.microsoft.com/office/drawing/2014/main" id="{F8B5E50B-D82F-5D43-B654-A9F0F518B24E}"/>
              </a:ext>
            </a:extLst>
          </p:cNvPr>
          <p:cNvGrpSpPr/>
          <p:nvPr/>
        </p:nvGrpSpPr>
        <p:grpSpPr>
          <a:xfrm>
            <a:off x="6107903" y="4128325"/>
            <a:ext cx="3492000" cy="1080000"/>
            <a:chOff x="6106025" y="4128325"/>
            <a:chExt cx="3492000" cy="1080000"/>
          </a:xfrm>
        </p:grpSpPr>
        <p:sp>
          <p:nvSpPr>
            <p:cNvPr id="36" name="Pentagon 46">
              <a:extLst>
                <a:ext uri="{FF2B5EF4-FFF2-40B4-BE49-F238E27FC236}">
                  <a16:creationId xmlns:a16="http://schemas.microsoft.com/office/drawing/2014/main" id="{D3FA7539-804E-9B4B-9508-2E7EECBE08BD}"/>
                </a:ext>
              </a:extLst>
            </p:cNvPr>
            <p:cNvSpPr/>
            <p:nvPr/>
          </p:nvSpPr>
          <p:spPr>
            <a:xfrm>
              <a:off x="6106025" y="4128325"/>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Prérequis</a:t>
              </a:r>
            </a:p>
          </p:txBody>
        </p:sp>
        <p:sp>
          <p:nvSpPr>
            <p:cNvPr id="37" name="Rectangle 36">
              <a:extLst>
                <a:ext uri="{FF2B5EF4-FFF2-40B4-BE49-F238E27FC236}">
                  <a16:creationId xmlns:a16="http://schemas.microsoft.com/office/drawing/2014/main" id="{3E6DED37-0197-2D47-9D31-4A6F3735E5E6}"/>
                </a:ext>
              </a:extLst>
            </p:cNvPr>
            <p:cNvSpPr/>
            <p:nvPr/>
          </p:nvSpPr>
          <p:spPr>
            <a:xfrm>
              <a:off x="6106025" y="4128325"/>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ea typeface="Calibri" charset="0"/>
                  <a:cs typeface="Calibri" panose="020F0502020204030204" pitchFamily="34" charset="0"/>
                </a:rPr>
                <a:t>Existence de l’ensemble des données récentes et complètes, à une maille détaillée : métiers avec les âges et dates prévisionnelles de départ, localisations géographiques, spécificités de corps…</a:t>
              </a:r>
            </a:p>
          </p:txBody>
        </p:sp>
      </p:grpSp>
    </p:spTree>
    <p:extLst>
      <p:ext uri="{BB962C8B-B14F-4D97-AF65-F5344CB8AC3E}">
        <p14:creationId xmlns:p14="http://schemas.microsoft.com/office/powerpoint/2010/main" val="75801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fontAlgn="base">
              <a:spcBef>
                <a:spcPct val="0"/>
              </a:spcBef>
              <a:spcAft>
                <a:spcPct val="0"/>
              </a:spcAft>
              <a:buClrTx/>
              <a:buSzTx/>
              <a:defRPr/>
            </a:pPr>
            <a:r>
              <a:rPr lang="fr-FR" dirty="0"/>
              <a:t>Démarche GAEC en DRAC filière patrimoine (CRMH, UDAP et architecture) et anticipation de l’extension (5/5)</a:t>
            </a:r>
          </a:p>
        </p:txBody>
      </p:sp>
      <p:sp>
        <p:nvSpPr>
          <p:cNvPr id="4" name="Titre 3"/>
          <p:cNvSpPr>
            <a:spLocks noGrp="1"/>
          </p:cNvSpPr>
          <p:nvPr>
            <p:ph type="title"/>
          </p:nvPr>
        </p:nvSpPr>
        <p:spPr/>
        <p:txBody>
          <a:bodyPr/>
          <a:lstStyle/>
          <a:p>
            <a:r>
              <a:rPr lang="fr-FR" dirty="0"/>
              <a:t>Démarche détaillée – Etape 1</a:t>
            </a:r>
          </a:p>
        </p:txBody>
      </p:sp>
      <p:sp>
        <p:nvSpPr>
          <p:cNvPr id="26" name="Rectangle 25">
            <a:extLst>
              <a:ext uri="{FF2B5EF4-FFF2-40B4-BE49-F238E27FC236}">
                <a16:creationId xmlns:a16="http://schemas.microsoft.com/office/drawing/2014/main" id="{7441EC43-7525-E546-87AB-773C725BCEEC}"/>
              </a:ext>
            </a:extLst>
          </p:cNvPr>
          <p:cNvSpPr/>
          <p:nvPr/>
        </p:nvSpPr>
        <p:spPr>
          <a:xfrm>
            <a:off x="1827366" y="1520138"/>
            <a:ext cx="4127385" cy="7969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Clr>
                <a:schemeClr val="accent1"/>
              </a:buClr>
              <a:buFont typeface="Wingdings" charset="2"/>
              <a:buChar char="§"/>
            </a:pPr>
            <a:r>
              <a:rPr lang="fr-FR" sz="1200" b="1" dirty="0">
                <a:solidFill>
                  <a:schemeClr val="tx1"/>
                </a:solidFill>
              </a:rPr>
              <a:t>Anticiper la généralisation en déclinant une démarche GAEC Ministère de la Culture</a:t>
            </a:r>
          </a:p>
        </p:txBody>
      </p:sp>
      <p:sp>
        <p:nvSpPr>
          <p:cNvPr id="28" name="Pentagon 46">
            <a:extLst>
              <a:ext uri="{FF2B5EF4-FFF2-40B4-BE49-F238E27FC236}">
                <a16:creationId xmlns:a16="http://schemas.microsoft.com/office/drawing/2014/main" id="{DA4224F5-AD73-E447-A4FE-CBAF000CBE21}"/>
              </a:ext>
            </a:extLst>
          </p:cNvPr>
          <p:cNvSpPr/>
          <p:nvPr/>
        </p:nvSpPr>
        <p:spPr>
          <a:xfrm>
            <a:off x="349119" y="1525117"/>
            <a:ext cx="1478247" cy="792000"/>
          </a:xfrm>
          <a:prstGeom prst="homePlate">
            <a:avLst>
              <a:gd name="adj" fmla="val 11074"/>
            </a:avLst>
          </a:prstGeom>
          <a:solidFill>
            <a:srgbClr val="FFFFFF"/>
          </a:solidFill>
          <a:ln w="9525" algn="ctr">
            <a:noFill/>
            <a:miter lim="800000"/>
            <a:headEnd/>
            <a:tailEnd/>
          </a:ln>
          <a:effectLst/>
        </p:spPr>
        <p:txBody>
          <a:bodyPr wrap="none" lIns="91440" tIns="36000" rIns="0" bIns="36000" anchor="ctr" anchorCtr="0"/>
          <a:lstStyle/>
          <a:p>
            <a:pPr marL="87313"/>
            <a:r>
              <a:rPr lang="fr-FR" b="1">
                <a:solidFill>
                  <a:srgbClr val="4D4F53"/>
                </a:solidFill>
                <a:latin typeface="Calibri"/>
              </a:rPr>
              <a:t>Objectifs</a:t>
            </a:r>
          </a:p>
        </p:txBody>
      </p:sp>
      <p:sp>
        <p:nvSpPr>
          <p:cNvPr id="29" name="Freeform 372">
            <a:extLst>
              <a:ext uri="{FF2B5EF4-FFF2-40B4-BE49-F238E27FC236}">
                <a16:creationId xmlns:a16="http://schemas.microsoft.com/office/drawing/2014/main" id="{595B476F-E50E-9244-9B17-61B81A35FB72}"/>
              </a:ext>
            </a:extLst>
          </p:cNvPr>
          <p:cNvSpPr>
            <a:spLocks/>
          </p:cNvSpPr>
          <p:nvPr/>
        </p:nvSpPr>
        <p:spPr bwMode="auto">
          <a:xfrm>
            <a:off x="1561856" y="1561117"/>
            <a:ext cx="251998" cy="720000"/>
          </a:xfrm>
          <a:custGeom>
            <a:avLst/>
            <a:gdLst>
              <a:gd name="T0" fmla="*/ 153 w 153"/>
              <a:gd name="T1" fmla="*/ 88 h 176"/>
              <a:gd name="T2" fmla="*/ 65 w 153"/>
              <a:gd name="T3" fmla="*/ 0 h 176"/>
              <a:gd name="T4" fmla="*/ 0 w 153"/>
              <a:gd name="T5" fmla="*/ 0 h 176"/>
              <a:gd name="T6" fmla="*/ 88 w 153"/>
              <a:gd name="T7" fmla="*/ 88 h 176"/>
              <a:gd name="T8" fmla="*/ 0 w 153"/>
              <a:gd name="T9" fmla="*/ 176 h 176"/>
              <a:gd name="T10" fmla="*/ 65 w 153"/>
              <a:gd name="T11" fmla="*/ 176 h 176"/>
              <a:gd name="T12" fmla="*/ 153 w 153"/>
              <a:gd name="T13" fmla="*/ 88 h 176"/>
            </a:gdLst>
            <a:ahLst/>
            <a:cxnLst>
              <a:cxn ang="0">
                <a:pos x="T0" y="T1"/>
              </a:cxn>
              <a:cxn ang="0">
                <a:pos x="T2" y="T3"/>
              </a:cxn>
              <a:cxn ang="0">
                <a:pos x="T4" y="T5"/>
              </a:cxn>
              <a:cxn ang="0">
                <a:pos x="T6" y="T7"/>
              </a:cxn>
              <a:cxn ang="0">
                <a:pos x="T8" y="T9"/>
              </a:cxn>
              <a:cxn ang="0">
                <a:pos x="T10" y="T11"/>
              </a:cxn>
              <a:cxn ang="0">
                <a:pos x="T12" y="T13"/>
              </a:cxn>
            </a:cxnLst>
            <a:rect l="0" t="0" r="r" b="b"/>
            <a:pathLst>
              <a:path w="153" h="176">
                <a:moveTo>
                  <a:pt x="153" y="88"/>
                </a:moveTo>
                <a:lnTo>
                  <a:pt x="65" y="0"/>
                </a:lnTo>
                <a:lnTo>
                  <a:pt x="0" y="0"/>
                </a:lnTo>
                <a:lnTo>
                  <a:pt x="88" y="88"/>
                </a:lnTo>
                <a:lnTo>
                  <a:pt x="0" y="176"/>
                </a:lnTo>
                <a:lnTo>
                  <a:pt x="65" y="176"/>
                </a:lnTo>
                <a:lnTo>
                  <a:pt x="153" y="88"/>
                </a:lnTo>
                <a:close/>
              </a:path>
            </a:pathLst>
          </a:custGeom>
          <a:solidFill>
            <a:schemeClr val="bg2">
              <a:lumMod val="20000"/>
              <a:lumOff val="80000"/>
            </a:schemeClr>
          </a:solidFill>
          <a:ln>
            <a:solidFill>
              <a:schemeClr val="bg2">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a:p>
        </p:txBody>
      </p:sp>
      <p:grpSp>
        <p:nvGrpSpPr>
          <p:cNvPr id="13" name="Groupe 12">
            <a:extLst>
              <a:ext uri="{FF2B5EF4-FFF2-40B4-BE49-F238E27FC236}">
                <a16:creationId xmlns:a16="http://schemas.microsoft.com/office/drawing/2014/main" id="{015AFE44-0AE1-C84A-8D51-1487156410FC}"/>
              </a:ext>
            </a:extLst>
          </p:cNvPr>
          <p:cNvGrpSpPr/>
          <p:nvPr/>
        </p:nvGrpSpPr>
        <p:grpSpPr>
          <a:xfrm>
            <a:off x="344488" y="2669945"/>
            <a:ext cx="5610263" cy="3726091"/>
            <a:chOff x="344488" y="2417945"/>
            <a:chExt cx="5610263" cy="3978091"/>
          </a:xfrm>
        </p:grpSpPr>
        <p:sp>
          <p:nvSpPr>
            <p:cNvPr id="27" name="Pentagon 46">
              <a:extLst>
                <a:ext uri="{FF2B5EF4-FFF2-40B4-BE49-F238E27FC236}">
                  <a16:creationId xmlns:a16="http://schemas.microsoft.com/office/drawing/2014/main" id="{2C48C05B-7774-EE4B-9624-44C2A80EF0E0}"/>
                </a:ext>
              </a:extLst>
            </p:cNvPr>
            <p:cNvSpPr/>
            <p:nvPr/>
          </p:nvSpPr>
          <p:spPr>
            <a:xfrm>
              <a:off x="344488" y="2417945"/>
              <a:ext cx="5610263"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Activités</a:t>
              </a:r>
            </a:p>
          </p:txBody>
        </p:sp>
        <p:sp>
          <p:nvSpPr>
            <p:cNvPr id="10" name="Rectangle 9"/>
            <p:cNvSpPr/>
            <p:nvPr/>
          </p:nvSpPr>
          <p:spPr>
            <a:xfrm>
              <a:off x="344488" y="2417945"/>
              <a:ext cx="5610263" cy="3978091"/>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Finaliser l’approche GAEC/GPEC complète pour le champ CRMH, UDAP et architecture, réconciliant vision à moyen et long terme :</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Analyser le rôle des SI et les outils supports à mettre en place</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Constituer un kit méthodologique comprenant l’ensemble de la démarche pour le champ CRMH, UDAP et architecture</a:t>
              </a:r>
              <a:endParaRPr lang="fr-FR" sz="1100" strike="sngStrike"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b="1" dirty="0">
                <a:solidFill>
                  <a:schemeClr val="tx1"/>
                </a:solidFill>
                <a:latin typeface="Calibri" panose="020F0502020204030204" pitchFamily="34" charset="0"/>
                <a:cs typeface="Calibri" panose="020F0502020204030204" pitchFamily="34" charset="0"/>
              </a:endParaRPr>
            </a:p>
            <a:p>
              <a:pPr marL="0" lvl="1" fontAlgn="ctr">
                <a:spcBef>
                  <a:spcPct val="15000"/>
                </a:spcBef>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Anticiper la généralisation en formalisant les grands principes de la démarche</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Sur la base de la méthodologie mise en œuvre, formaliser la démarche méthodologique GAEC contextualisée aux enjeux du Ministère de la Culture, comprenant :</a:t>
              </a:r>
            </a:p>
            <a:p>
              <a:pPr marL="628650" lvl="2"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Approche et point clés de la démarche</a:t>
              </a:r>
            </a:p>
            <a:p>
              <a:pPr marL="628650" lvl="2"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Principes de calculs des écarts</a:t>
              </a:r>
            </a:p>
            <a:p>
              <a:pPr marL="628650" lvl="2"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Principes d’identification des compétences</a:t>
              </a:r>
            </a:p>
            <a:p>
              <a:pPr marL="628650" lvl="2"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Plan d’action type</a:t>
              </a:r>
            </a:p>
            <a:p>
              <a:pPr marL="628650" lvl="2"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Enjeux de la généralisation</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Tester l’approche auprès de DRAC pour s’assurer de la pertinence</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Formaliser la note décrivant les conditions d’extension de la démarche</a:t>
              </a:r>
            </a:p>
          </p:txBody>
        </p:sp>
      </p:grpSp>
      <p:grpSp>
        <p:nvGrpSpPr>
          <p:cNvPr id="11" name="Groupe 10">
            <a:extLst>
              <a:ext uri="{FF2B5EF4-FFF2-40B4-BE49-F238E27FC236}">
                <a16:creationId xmlns:a16="http://schemas.microsoft.com/office/drawing/2014/main" id="{5535FCEC-6C46-9F42-8979-07F8DE7B3578}"/>
              </a:ext>
            </a:extLst>
          </p:cNvPr>
          <p:cNvGrpSpPr/>
          <p:nvPr/>
        </p:nvGrpSpPr>
        <p:grpSpPr>
          <a:xfrm>
            <a:off x="6107903" y="5316036"/>
            <a:ext cx="3492000" cy="1080000"/>
            <a:chOff x="6106025" y="5316036"/>
            <a:chExt cx="3492000" cy="1080000"/>
          </a:xfrm>
        </p:grpSpPr>
        <p:sp>
          <p:nvSpPr>
            <p:cNvPr id="9" name="Pentagon 46"/>
            <p:cNvSpPr/>
            <p:nvPr/>
          </p:nvSpPr>
          <p:spPr>
            <a:xfrm>
              <a:off x="6106025" y="5316036"/>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Livrables</a:t>
              </a:r>
            </a:p>
          </p:txBody>
        </p:sp>
        <p:sp>
          <p:nvSpPr>
            <p:cNvPr id="12" name="Rectangle 11"/>
            <p:cNvSpPr/>
            <p:nvPr/>
          </p:nvSpPr>
          <p:spPr>
            <a:xfrm>
              <a:off x="6106025" y="5316036"/>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Approche GAEC CRMH, UDAP et architecture</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Principes de généralisation GAEC pour l’ensemble du ministère </a:t>
              </a:r>
            </a:p>
            <a:p>
              <a:pPr marL="171450" lvl="1" indent="-171450">
                <a:buClr>
                  <a:schemeClr val="accent1"/>
                </a:buClr>
                <a:buSzPct val="100000"/>
                <a:buFont typeface="Wingdings" charset="2"/>
                <a:buChar char="§"/>
                <a:defRPr/>
              </a:pPr>
              <a:endParaRPr lang="fr-FR" sz="1100" dirty="0">
                <a:solidFill>
                  <a:srgbClr val="4D4F53"/>
                </a:solidFill>
                <a:latin typeface="Calibri" panose="020F0502020204030204" pitchFamily="34" charset="0"/>
                <a:ea typeface="Calibri" charset="0"/>
                <a:cs typeface="Calibri" panose="020F0502020204030204" pitchFamily="34" charset="0"/>
              </a:endParaRPr>
            </a:p>
          </p:txBody>
        </p:sp>
      </p:grpSp>
      <p:grpSp>
        <p:nvGrpSpPr>
          <p:cNvPr id="5" name="Groupe 4">
            <a:extLst>
              <a:ext uri="{FF2B5EF4-FFF2-40B4-BE49-F238E27FC236}">
                <a16:creationId xmlns:a16="http://schemas.microsoft.com/office/drawing/2014/main" id="{7E1C09AD-9E38-8C4D-A394-3614D69E66AC}"/>
              </a:ext>
            </a:extLst>
          </p:cNvPr>
          <p:cNvGrpSpPr/>
          <p:nvPr/>
        </p:nvGrpSpPr>
        <p:grpSpPr>
          <a:xfrm>
            <a:off x="6107903" y="1752901"/>
            <a:ext cx="3492000" cy="1080000"/>
            <a:chOff x="6107903" y="1752901"/>
            <a:chExt cx="3492000" cy="1080000"/>
          </a:xfrm>
        </p:grpSpPr>
        <p:sp>
          <p:nvSpPr>
            <p:cNvPr id="34" name="Pentagon 46">
              <a:extLst>
                <a:ext uri="{FF2B5EF4-FFF2-40B4-BE49-F238E27FC236}">
                  <a16:creationId xmlns:a16="http://schemas.microsoft.com/office/drawing/2014/main" id="{711C0BDE-53EF-BD4D-B498-59A2F3D3286F}"/>
                </a:ext>
              </a:extLst>
            </p:cNvPr>
            <p:cNvSpPr/>
            <p:nvPr/>
          </p:nvSpPr>
          <p:spPr>
            <a:xfrm>
              <a:off x="6107903" y="1752901"/>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Hypothèses de dimensionnement</a:t>
              </a:r>
            </a:p>
          </p:txBody>
        </p:sp>
        <p:sp>
          <p:nvSpPr>
            <p:cNvPr id="14" name="Rectangle 13"/>
            <p:cNvSpPr/>
            <p:nvPr/>
          </p:nvSpPr>
          <p:spPr>
            <a:xfrm>
              <a:off x="6107903" y="1752901"/>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3 entretiens avec des DRAC</a:t>
              </a:r>
            </a:p>
          </p:txBody>
        </p:sp>
      </p:grpSp>
      <p:grpSp>
        <p:nvGrpSpPr>
          <p:cNvPr id="6" name="Groupe 5">
            <a:extLst>
              <a:ext uri="{FF2B5EF4-FFF2-40B4-BE49-F238E27FC236}">
                <a16:creationId xmlns:a16="http://schemas.microsoft.com/office/drawing/2014/main" id="{10ABBEF2-2E10-0347-A637-A0074F3B5C17}"/>
              </a:ext>
            </a:extLst>
          </p:cNvPr>
          <p:cNvGrpSpPr/>
          <p:nvPr/>
        </p:nvGrpSpPr>
        <p:grpSpPr>
          <a:xfrm>
            <a:off x="6107903" y="2940613"/>
            <a:ext cx="3492000" cy="1080000"/>
            <a:chOff x="6106025" y="2940613"/>
            <a:chExt cx="3492000" cy="1080000"/>
          </a:xfrm>
        </p:grpSpPr>
        <p:sp>
          <p:nvSpPr>
            <p:cNvPr id="8" name="Pentagon 46"/>
            <p:cNvSpPr/>
            <p:nvPr/>
          </p:nvSpPr>
          <p:spPr>
            <a:xfrm>
              <a:off x="6106025" y="2940613"/>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Acteurs identifiés</a:t>
              </a:r>
            </a:p>
          </p:txBody>
        </p:sp>
        <p:sp>
          <p:nvSpPr>
            <p:cNvPr id="25" name="Rectangle 24"/>
            <p:cNvSpPr/>
            <p:nvPr/>
          </p:nvSpPr>
          <p:spPr>
            <a:xfrm>
              <a:off x="6106025" y="2940613"/>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cs typeface="Calibri" panose="020F0502020204030204" pitchFamily="34" charset="0"/>
                </a:rPr>
                <a:t>Equipe projet</a:t>
              </a:r>
            </a:p>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ea typeface="Calibri" charset="0"/>
                  <a:cs typeface="Calibri" panose="020F0502020204030204" pitchFamily="34" charset="0"/>
                </a:rPr>
                <a:t>Membres du COPIL</a:t>
              </a:r>
            </a:p>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ea typeface="Calibri" charset="0"/>
                  <a:cs typeface="Calibri" panose="020F0502020204030204" pitchFamily="34" charset="0"/>
                </a:rPr>
                <a:t>Membres du COSTRAT</a:t>
              </a:r>
            </a:p>
          </p:txBody>
        </p:sp>
      </p:grpSp>
      <p:grpSp>
        <p:nvGrpSpPr>
          <p:cNvPr id="7" name="Groupe 6">
            <a:extLst>
              <a:ext uri="{FF2B5EF4-FFF2-40B4-BE49-F238E27FC236}">
                <a16:creationId xmlns:a16="http://schemas.microsoft.com/office/drawing/2014/main" id="{F8B5E50B-D82F-5D43-B654-A9F0F518B24E}"/>
              </a:ext>
            </a:extLst>
          </p:cNvPr>
          <p:cNvGrpSpPr/>
          <p:nvPr/>
        </p:nvGrpSpPr>
        <p:grpSpPr>
          <a:xfrm>
            <a:off x="6107903" y="4128325"/>
            <a:ext cx="3492000" cy="1080000"/>
            <a:chOff x="6106025" y="4128325"/>
            <a:chExt cx="3492000" cy="1080000"/>
          </a:xfrm>
        </p:grpSpPr>
        <p:sp>
          <p:nvSpPr>
            <p:cNvPr id="36" name="Pentagon 46">
              <a:extLst>
                <a:ext uri="{FF2B5EF4-FFF2-40B4-BE49-F238E27FC236}">
                  <a16:creationId xmlns:a16="http://schemas.microsoft.com/office/drawing/2014/main" id="{D3FA7539-804E-9B4B-9508-2E7EECBE08BD}"/>
                </a:ext>
              </a:extLst>
            </p:cNvPr>
            <p:cNvSpPr/>
            <p:nvPr/>
          </p:nvSpPr>
          <p:spPr>
            <a:xfrm>
              <a:off x="6106025" y="4128325"/>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Prérequis</a:t>
              </a:r>
            </a:p>
          </p:txBody>
        </p:sp>
        <p:sp>
          <p:nvSpPr>
            <p:cNvPr id="37" name="Rectangle 36">
              <a:extLst>
                <a:ext uri="{FF2B5EF4-FFF2-40B4-BE49-F238E27FC236}">
                  <a16:creationId xmlns:a16="http://schemas.microsoft.com/office/drawing/2014/main" id="{3E6DED37-0197-2D47-9D31-4A6F3735E5E6}"/>
                </a:ext>
              </a:extLst>
            </p:cNvPr>
            <p:cNvSpPr/>
            <p:nvPr/>
          </p:nvSpPr>
          <p:spPr>
            <a:xfrm>
              <a:off x="6106025" y="4128325"/>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Mobilisation et disponibilité de l’équipe projet Ministère de la Culture</a:t>
              </a:r>
            </a:p>
          </p:txBody>
        </p:sp>
      </p:grpSp>
    </p:spTree>
    <p:extLst>
      <p:ext uri="{BB962C8B-B14F-4D97-AF65-F5344CB8AC3E}">
        <p14:creationId xmlns:p14="http://schemas.microsoft.com/office/powerpoint/2010/main" val="391219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fontAlgn="base">
              <a:defRPr/>
            </a:pPr>
            <a:r>
              <a:rPr lang="fr-FR" dirty="0"/>
              <a:t>Approfondissement prospectif et finalisation DRAC filière patrimoine (archéologie et musées) (1/2)</a:t>
            </a:r>
          </a:p>
        </p:txBody>
      </p:sp>
      <p:sp>
        <p:nvSpPr>
          <p:cNvPr id="4" name="Titre 3"/>
          <p:cNvSpPr>
            <a:spLocks noGrp="1"/>
          </p:cNvSpPr>
          <p:nvPr>
            <p:ph type="title"/>
          </p:nvPr>
        </p:nvSpPr>
        <p:spPr/>
        <p:txBody>
          <a:bodyPr/>
          <a:lstStyle/>
          <a:p>
            <a:r>
              <a:rPr lang="fr-FR" dirty="0"/>
              <a:t>Démarche détaillée – Etape 2</a:t>
            </a:r>
          </a:p>
        </p:txBody>
      </p:sp>
      <p:sp>
        <p:nvSpPr>
          <p:cNvPr id="26" name="Rectangle 25">
            <a:extLst>
              <a:ext uri="{FF2B5EF4-FFF2-40B4-BE49-F238E27FC236}">
                <a16:creationId xmlns:a16="http://schemas.microsoft.com/office/drawing/2014/main" id="{7441EC43-7525-E546-87AB-773C725BCEEC}"/>
              </a:ext>
            </a:extLst>
          </p:cNvPr>
          <p:cNvSpPr/>
          <p:nvPr/>
        </p:nvSpPr>
        <p:spPr>
          <a:xfrm>
            <a:off x="1827366" y="1520138"/>
            <a:ext cx="4127385" cy="7969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Clr>
                <a:schemeClr val="accent1"/>
              </a:buClr>
              <a:buFont typeface="Wingdings" charset="2"/>
              <a:buChar char="§"/>
            </a:pPr>
            <a:endParaRPr lang="fr-FR" sz="1200" b="1" dirty="0">
              <a:solidFill>
                <a:schemeClr val="tx1"/>
              </a:solidFill>
            </a:endParaRPr>
          </a:p>
          <a:p>
            <a:pPr marL="171450" indent="-171450">
              <a:buClr>
                <a:schemeClr val="accent1"/>
              </a:buClr>
              <a:buFont typeface="Wingdings" charset="2"/>
              <a:buChar char="§"/>
            </a:pPr>
            <a:r>
              <a:rPr lang="fr-FR" sz="1200" b="1" dirty="0">
                <a:solidFill>
                  <a:schemeClr val="tx1"/>
                </a:solidFill>
              </a:rPr>
              <a:t>Finaliser la GAEC sur l’ensemble de la filière patrimoine (extension archéologie et musées)</a:t>
            </a:r>
          </a:p>
          <a:p>
            <a:pPr marL="171450" indent="-171450">
              <a:buClr>
                <a:schemeClr val="accent1"/>
              </a:buClr>
              <a:buFont typeface="Wingdings" charset="2"/>
              <a:buChar char="§"/>
            </a:pPr>
            <a:r>
              <a:rPr lang="fr-FR" sz="1200" b="1" dirty="0">
                <a:solidFill>
                  <a:schemeClr val="tx1"/>
                </a:solidFill>
              </a:rPr>
              <a:t>Identifier l’ensemble des tendances impactant l’organisation, le fonctionnement des services patrimoniaux dans leur ensemble</a:t>
            </a:r>
            <a:endParaRPr lang="fr-FR" sz="1200" b="1" strike="sngStrike" dirty="0">
              <a:solidFill>
                <a:schemeClr val="tx1"/>
              </a:solidFill>
            </a:endParaRPr>
          </a:p>
        </p:txBody>
      </p:sp>
      <p:sp>
        <p:nvSpPr>
          <p:cNvPr id="28" name="Pentagon 46">
            <a:extLst>
              <a:ext uri="{FF2B5EF4-FFF2-40B4-BE49-F238E27FC236}">
                <a16:creationId xmlns:a16="http://schemas.microsoft.com/office/drawing/2014/main" id="{DA4224F5-AD73-E447-A4FE-CBAF000CBE21}"/>
              </a:ext>
            </a:extLst>
          </p:cNvPr>
          <p:cNvSpPr/>
          <p:nvPr/>
        </p:nvSpPr>
        <p:spPr>
          <a:xfrm>
            <a:off x="349119" y="1525117"/>
            <a:ext cx="1478247" cy="792000"/>
          </a:xfrm>
          <a:prstGeom prst="homePlate">
            <a:avLst>
              <a:gd name="adj" fmla="val 11074"/>
            </a:avLst>
          </a:prstGeom>
          <a:solidFill>
            <a:srgbClr val="FFFFFF"/>
          </a:solidFill>
          <a:ln w="9525" algn="ctr">
            <a:noFill/>
            <a:miter lim="800000"/>
            <a:headEnd/>
            <a:tailEnd/>
          </a:ln>
          <a:effectLst/>
        </p:spPr>
        <p:txBody>
          <a:bodyPr wrap="none" lIns="91440" tIns="36000" rIns="0" bIns="36000" anchor="ctr" anchorCtr="0"/>
          <a:lstStyle/>
          <a:p>
            <a:pPr marL="87313"/>
            <a:r>
              <a:rPr lang="fr-FR" b="1">
                <a:solidFill>
                  <a:srgbClr val="4D4F53"/>
                </a:solidFill>
                <a:latin typeface="Calibri"/>
              </a:rPr>
              <a:t>Objectifs</a:t>
            </a:r>
          </a:p>
        </p:txBody>
      </p:sp>
      <p:sp>
        <p:nvSpPr>
          <p:cNvPr id="29" name="Freeform 372">
            <a:extLst>
              <a:ext uri="{FF2B5EF4-FFF2-40B4-BE49-F238E27FC236}">
                <a16:creationId xmlns:a16="http://schemas.microsoft.com/office/drawing/2014/main" id="{595B476F-E50E-9244-9B17-61B81A35FB72}"/>
              </a:ext>
            </a:extLst>
          </p:cNvPr>
          <p:cNvSpPr>
            <a:spLocks/>
          </p:cNvSpPr>
          <p:nvPr/>
        </p:nvSpPr>
        <p:spPr bwMode="auto">
          <a:xfrm>
            <a:off x="1561856" y="1561117"/>
            <a:ext cx="251998" cy="720000"/>
          </a:xfrm>
          <a:custGeom>
            <a:avLst/>
            <a:gdLst>
              <a:gd name="T0" fmla="*/ 153 w 153"/>
              <a:gd name="T1" fmla="*/ 88 h 176"/>
              <a:gd name="T2" fmla="*/ 65 w 153"/>
              <a:gd name="T3" fmla="*/ 0 h 176"/>
              <a:gd name="T4" fmla="*/ 0 w 153"/>
              <a:gd name="T5" fmla="*/ 0 h 176"/>
              <a:gd name="T6" fmla="*/ 88 w 153"/>
              <a:gd name="T7" fmla="*/ 88 h 176"/>
              <a:gd name="T8" fmla="*/ 0 w 153"/>
              <a:gd name="T9" fmla="*/ 176 h 176"/>
              <a:gd name="T10" fmla="*/ 65 w 153"/>
              <a:gd name="T11" fmla="*/ 176 h 176"/>
              <a:gd name="T12" fmla="*/ 153 w 153"/>
              <a:gd name="T13" fmla="*/ 88 h 176"/>
            </a:gdLst>
            <a:ahLst/>
            <a:cxnLst>
              <a:cxn ang="0">
                <a:pos x="T0" y="T1"/>
              </a:cxn>
              <a:cxn ang="0">
                <a:pos x="T2" y="T3"/>
              </a:cxn>
              <a:cxn ang="0">
                <a:pos x="T4" y="T5"/>
              </a:cxn>
              <a:cxn ang="0">
                <a:pos x="T6" y="T7"/>
              </a:cxn>
              <a:cxn ang="0">
                <a:pos x="T8" y="T9"/>
              </a:cxn>
              <a:cxn ang="0">
                <a:pos x="T10" y="T11"/>
              </a:cxn>
              <a:cxn ang="0">
                <a:pos x="T12" y="T13"/>
              </a:cxn>
            </a:cxnLst>
            <a:rect l="0" t="0" r="r" b="b"/>
            <a:pathLst>
              <a:path w="153" h="176">
                <a:moveTo>
                  <a:pt x="153" y="88"/>
                </a:moveTo>
                <a:lnTo>
                  <a:pt x="65" y="0"/>
                </a:lnTo>
                <a:lnTo>
                  <a:pt x="0" y="0"/>
                </a:lnTo>
                <a:lnTo>
                  <a:pt x="88" y="88"/>
                </a:lnTo>
                <a:lnTo>
                  <a:pt x="0" y="176"/>
                </a:lnTo>
                <a:lnTo>
                  <a:pt x="65" y="176"/>
                </a:lnTo>
                <a:lnTo>
                  <a:pt x="153" y="88"/>
                </a:lnTo>
                <a:close/>
              </a:path>
            </a:pathLst>
          </a:custGeom>
          <a:solidFill>
            <a:schemeClr val="bg2">
              <a:lumMod val="20000"/>
              <a:lumOff val="80000"/>
            </a:schemeClr>
          </a:solidFill>
          <a:ln>
            <a:solidFill>
              <a:schemeClr val="bg2">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a:p>
        </p:txBody>
      </p:sp>
      <p:grpSp>
        <p:nvGrpSpPr>
          <p:cNvPr id="13" name="Groupe 12">
            <a:extLst>
              <a:ext uri="{FF2B5EF4-FFF2-40B4-BE49-F238E27FC236}">
                <a16:creationId xmlns:a16="http://schemas.microsoft.com/office/drawing/2014/main" id="{015AFE44-0AE1-C84A-8D51-1487156410FC}"/>
              </a:ext>
            </a:extLst>
          </p:cNvPr>
          <p:cNvGrpSpPr/>
          <p:nvPr/>
        </p:nvGrpSpPr>
        <p:grpSpPr>
          <a:xfrm>
            <a:off x="344488" y="2669945"/>
            <a:ext cx="5610263" cy="3726091"/>
            <a:chOff x="344488" y="2417945"/>
            <a:chExt cx="5610263" cy="3978091"/>
          </a:xfrm>
        </p:grpSpPr>
        <p:sp>
          <p:nvSpPr>
            <p:cNvPr id="27" name="Pentagon 46">
              <a:extLst>
                <a:ext uri="{FF2B5EF4-FFF2-40B4-BE49-F238E27FC236}">
                  <a16:creationId xmlns:a16="http://schemas.microsoft.com/office/drawing/2014/main" id="{2C48C05B-7774-EE4B-9624-44C2A80EF0E0}"/>
                </a:ext>
              </a:extLst>
            </p:cNvPr>
            <p:cNvSpPr/>
            <p:nvPr/>
          </p:nvSpPr>
          <p:spPr>
            <a:xfrm>
              <a:off x="344488" y="2417945"/>
              <a:ext cx="5610263"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Activités</a:t>
              </a:r>
            </a:p>
          </p:txBody>
        </p:sp>
        <p:sp>
          <p:nvSpPr>
            <p:cNvPr id="10" name="Rectangle 9"/>
            <p:cNvSpPr/>
            <p:nvPr/>
          </p:nvSpPr>
          <p:spPr>
            <a:xfrm>
              <a:off x="344488" y="2417945"/>
              <a:ext cx="5610263" cy="3978091"/>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Procéder à  la finalisation de » la démarche GAEC  la filière patrimoine :</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Sur la base de la méthodologie conçue à l’étape précédente, étendre l’approche GAEC à l’ensemble de la filière patrimoine en DRAC</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Identifier les spécificités propres aux périmètre archéologie et musées</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Mettre en œuvre la démarche GAEC adaptée</a:t>
              </a:r>
            </a:p>
            <a:p>
              <a:pPr marL="0" lvl="1">
                <a:buClr>
                  <a:schemeClr val="accent1"/>
                </a:buClr>
                <a:buSzPct val="100000"/>
                <a:defRPr/>
              </a:pPr>
              <a:endParaRPr lang="fr-FR" sz="1100" b="1"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Identifier les tendances ayant un impact sur la filière patrimoniale dans les 15 ans à venir :</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Identifier les grandes évolutions de types technologiques et des usages liés (généralisation des réseaux numériques), organisationnelles (nouveaux modes de management), réglementaires (systématisation des procédures dématérialisées) et les classer suivant leur impact sur la filière patrimoniale</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Expliciter les premiers impacts concrets et l’infléchissement sur les thématiques suivantes : les métiers exercés, les nouvelles compétences cœur à maitriser, les outils clés, l’organisation de la filière et le mode de management</a:t>
              </a: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Associer les parties prenantes à la réflexion prospective et alimenter les scénarios</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Organiser des ateliers associant les services d’administration centrale pour alimenter les scenarios et expliciter les impacts à moyen et long terme sur la filière patrimoine </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Organiser deux ateliers avec les DRAC témoins pour partager les éléments en sortie / les compléter ou les infléchir</a:t>
              </a: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p:txBody>
        </p:sp>
      </p:grpSp>
      <p:grpSp>
        <p:nvGrpSpPr>
          <p:cNvPr id="11" name="Groupe 10">
            <a:extLst>
              <a:ext uri="{FF2B5EF4-FFF2-40B4-BE49-F238E27FC236}">
                <a16:creationId xmlns:a16="http://schemas.microsoft.com/office/drawing/2014/main" id="{5535FCEC-6C46-9F42-8979-07F8DE7B3578}"/>
              </a:ext>
            </a:extLst>
          </p:cNvPr>
          <p:cNvGrpSpPr/>
          <p:nvPr/>
        </p:nvGrpSpPr>
        <p:grpSpPr>
          <a:xfrm>
            <a:off x="6107903" y="5316036"/>
            <a:ext cx="3492000" cy="1080000"/>
            <a:chOff x="6106025" y="5316036"/>
            <a:chExt cx="3492000" cy="1080000"/>
          </a:xfrm>
        </p:grpSpPr>
        <p:sp>
          <p:nvSpPr>
            <p:cNvPr id="9" name="Pentagon 46"/>
            <p:cNvSpPr/>
            <p:nvPr/>
          </p:nvSpPr>
          <p:spPr>
            <a:xfrm>
              <a:off x="6106025" y="5316036"/>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Livrables</a:t>
              </a:r>
            </a:p>
          </p:txBody>
        </p:sp>
        <p:sp>
          <p:nvSpPr>
            <p:cNvPr id="12" name="Rectangle 11"/>
            <p:cNvSpPr/>
            <p:nvPr/>
          </p:nvSpPr>
          <p:spPr>
            <a:xfrm>
              <a:off x="6106025" y="5316036"/>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GAEC archéologie et musées</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Identifications grandes tendances par type</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Matrice des impacts par typologie, force de l’impact, temporalité et degré de probabilité de sa réalisation</a:t>
              </a:r>
            </a:p>
            <a:p>
              <a:pPr marL="171450" lvl="1" indent="-171450">
                <a:buClr>
                  <a:schemeClr val="accent1"/>
                </a:buClr>
                <a:buSzPct val="100000"/>
                <a:buFont typeface="Wingdings" charset="2"/>
                <a:buChar char="§"/>
                <a:defRPr/>
              </a:pPr>
              <a:endParaRPr lang="fr-FR" sz="1100" dirty="0">
                <a:solidFill>
                  <a:srgbClr val="4D4F53"/>
                </a:solidFill>
                <a:latin typeface="Calibri" panose="020F0502020204030204" pitchFamily="34" charset="0"/>
                <a:ea typeface="Calibri"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rgbClr val="4D4F53"/>
                </a:solidFill>
                <a:latin typeface="Calibri" panose="020F0502020204030204" pitchFamily="34" charset="0"/>
                <a:ea typeface="Calibri" charset="0"/>
                <a:cs typeface="Calibri" panose="020F0502020204030204" pitchFamily="34" charset="0"/>
              </a:endParaRPr>
            </a:p>
          </p:txBody>
        </p:sp>
      </p:grpSp>
      <p:grpSp>
        <p:nvGrpSpPr>
          <p:cNvPr id="5" name="Groupe 4">
            <a:extLst>
              <a:ext uri="{FF2B5EF4-FFF2-40B4-BE49-F238E27FC236}">
                <a16:creationId xmlns:a16="http://schemas.microsoft.com/office/drawing/2014/main" id="{7E1C09AD-9E38-8C4D-A394-3614D69E66AC}"/>
              </a:ext>
            </a:extLst>
          </p:cNvPr>
          <p:cNvGrpSpPr/>
          <p:nvPr/>
        </p:nvGrpSpPr>
        <p:grpSpPr>
          <a:xfrm>
            <a:off x="6107903" y="1752901"/>
            <a:ext cx="3492000" cy="1080000"/>
            <a:chOff x="6107903" y="1752901"/>
            <a:chExt cx="3492000" cy="1080000"/>
          </a:xfrm>
        </p:grpSpPr>
        <p:sp>
          <p:nvSpPr>
            <p:cNvPr id="34" name="Pentagon 46">
              <a:extLst>
                <a:ext uri="{FF2B5EF4-FFF2-40B4-BE49-F238E27FC236}">
                  <a16:creationId xmlns:a16="http://schemas.microsoft.com/office/drawing/2014/main" id="{711C0BDE-53EF-BD4D-B498-59A2F3D3286F}"/>
                </a:ext>
              </a:extLst>
            </p:cNvPr>
            <p:cNvSpPr/>
            <p:nvPr/>
          </p:nvSpPr>
          <p:spPr>
            <a:xfrm>
              <a:off x="6107903" y="1752901"/>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Hypothèses de dimensionnement</a:t>
              </a:r>
            </a:p>
          </p:txBody>
        </p:sp>
        <p:sp>
          <p:nvSpPr>
            <p:cNvPr id="14" name="Rectangle 13"/>
            <p:cNvSpPr/>
            <p:nvPr/>
          </p:nvSpPr>
          <p:spPr>
            <a:xfrm>
              <a:off x="6107903" y="1752901"/>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2 ateliers prospectifs avec les parties prenantes</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1 atelier de synthèse</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1 atelier avec les DRAC du groupe témoin</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Formalisation de deux scenarios</a:t>
              </a:r>
            </a:p>
          </p:txBody>
        </p:sp>
      </p:grpSp>
      <p:grpSp>
        <p:nvGrpSpPr>
          <p:cNvPr id="6" name="Groupe 5">
            <a:extLst>
              <a:ext uri="{FF2B5EF4-FFF2-40B4-BE49-F238E27FC236}">
                <a16:creationId xmlns:a16="http://schemas.microsoft.com/office/drawing/2014/main" id="{10ABBEF2-2E10-0347-A637-A0074F3B5C17}"/>
              </a:ext>
            </a:extLst>
          </p:cNvPr>
          <p:cNvGrpSpPr/>
          <p:nvPr/>
        </p:nvGrpSpPr>
        <p:grpSpPr>
          <a:xfrm>
            <a:off x="6107903" y="2940613"/>
            <a:ext cx="3492000" cy="1080000"/>
            <a:chOff x="6106025" y="2940613"/>
            <a:chExt cx="3492000" cy="1080000"/>
          </a:xfrm>
        </p:grpSpPr>
        <p:sp>
          <p:nvSpPr>
            <p:cNvPr id="8" name="Pentagon 46"/>
            <p:cNvSpPr/>
            <p:nvPr/>
          </p:nvSpPr>
          <p:spPr>
            <a:xfrm>
              <a:off x="6106025" y="2940613"/>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Acteurs identifiés</a:t>
              </a:r>
            </a:p>
          </p:txBody>
        </p:sp>
        <p:sp>
          <p:nvSpPr>
            <p:cNvPr id="25" name="Rectangle 24"/>
            <p:cNvSpPr/>
            <p:nvPr/>
          </p:nvSpPr>
          <p:spPr>
            <a:xfrm>
              <a:off x="6106025" y="2940613"/>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Equipe projet</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DRAC du groupe témoin</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DEPS</a:t>
              </a:r>
            </a:p>
          </p:txBody>
        </p:sp>
      </p:grpSp>
      <p:grpSp>
        <p:nvGrpSpPr>
          <p:cNvPr id="7" name="Groupe 6">
            <a:extLst>
              <a:ext uri="{FF2B5EF4-FFF2-40B4-BE49-F238E27FC236}">
                <a16:creationId xmlns:a16="http://schemas.microsoft.com/office/drawing/2014/main" id="{F8B5E50B-D82F-5D43-B654-A9F0F518B24E}"/>
              </a:ext>
            </a:extLst>
          </p:cNvPr>
          <p:cNvGrpSpPr/>
          <p:nvPr/>
        </p:nvGrpSpPr>
        <p:grpSpPr>
          <a:xfrm>
            <a:off x="6107903" y="4128325"/>
            <a:ext cx="3492000" cy="1080000"/>
            <a:chOff x="6106025" y="4128325"/>
            <a:chExt cx="3492000" cy="1080000"/>
          </a:xfrm>
        </p:grpSpPr>
        <p:sp>
          <p:nvSpPr>
            <p:cNvPr id="36" name="Pentagon 46">
              <a:extLst>
                <a:ext uri="{FF2B5EF4-FFF2-40B4-BE49-F238E27FC236}">
                  <a16:creationId xmlns:a16="http://schemas.microsoft.com/office/drawing/2014/main" id="{D3FA7539-804E-9B4B-9508-2E7EECBE08BD}"/>
                </a:ext>
              </a:extLst>
            </p:cNvPr>
            <p:cNvSpPr/>
            <p:nvPr/>
          </p:nvSpPr>
          <p:spPr>
            <a:xfrm>
              <a:off x="6106025" y="4128325"/>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Prérequis</a:t>
              </a:r>
            </a:p>
          </p:txBody>
        </p:sp>
        <p:sp>
          <p:nvSpPr>
            <p:cNvPr id="37" name="Rectangle 36">
              <a:extLst>
                <a:ext uri="{FF2B5EF4-FFF2-40B4-BE49-F238E27FC236}">
                  <a16:creationId xmlns:a16="http://schemas.microsoft.com/office/drawing/2014/main" id="{3E6DED37-0197-2D47-9D31-4A6F3735E5E6}"/>
                </a:ext>
              </a:extLst>
            </p:cNvPr>
            <p:cNvSpPr/>
            <p:nvPr/>
          </p:nvSpPr>
          <p:spPr>
            <a:xfrm>
              <a:off x="6106025" y="4128325"/>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Disponibilité des interlocuteurs notamment capacité de le DEPS à contribuer à la démarche</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Disponibilité de l’équipe projet</a:t>
              </a:r>
            </a:p>
          </p:txBody>
        </p:sp>
      </p:grpSp>
    </p:spTree>
    <p:extLst>
      <p:ext uri="{BB962C8B-B14F-4D97-AF65-F5344CB8AC3E}">
        <p14:creationId xmlns:p14="http://schemas.microsoft.com/office/powerpoint/2010/main" val="285699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fontAlgn="base">
              <a:defRPr/>
            </a:pPr>
            <a:r>
              <a:rPr lang="fr-FR" dirty="0"/>
              <a:t>Approfondissement prospectif et finalisation DRAC filière patrimoine (archéologie et musées) (2/2)</a:t>
            </a:r>
          </a:p>
        </p:txBody>
      </p:sp>
      <p:sp>
        <p:nvSpPr>
          <p:cNvPr id="4" name="Titre 3"/>
          <p:cNvSpPr>
            <a:spLocks noGrp="1"/>
          </p:cNvSpPr>
          <p:nvPr>
            <p:ph type="title"/>
          </p:nvPr>
        </p:nvSpPr>
        <p:spPr/>
        <p:txBody>
          <a:bodyPr/>
          <a:lstStyle/>
          <a:p>
            <a:r>
              <a:rPr lang="fr-FR" dirty="0"/>
              <a:t>Démarche détaillée – Etape 2</a:t>
            </a:r>
          </a:p>
        </p:txBody>
      </p:sp>
      <p:sp>
        <p:nvSpPr>
          <p:cNvPr id="26" name="Rectangle 25">
            <a:extLst>
              <a:ext uri="{FF2B5EF4-FFF2-40B4-BE49-F238E27FC236}">
                <a16:creationId xmlns:a16="http://schemas.microsoft.com/office/drawing/2014/main" id="{7441EC43-7525-E546-87AB-773C725BCEEC}"/>
              </a:ext>
            </a:extLst>
          </p:cNvPr>
          <p:cNvSpPr/>
          <p:nvPr/>
        </p:nvSpPr>
        <p:spPr>
          <a:xfrm>
            <a:off x="1827366" y="1520138"/>
            <a:ext cx="4127385" cy="7969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Clr>
                <a:schemeClr val="accent1"/>
              </a:buClr>
              <a:buFont typeface="Wingdings" charset="2"/>
              <a:buChar char="§"/>
            </a:pPr>
            <a:r>
              <a:rPr lang="fr-FR" sz="1200" b="1" dirty="0">
                <a:solidFill>
                  <a:schemeClr val="tx1"/>
                </a:solidFill>
              </a:rPr>
              <a:t>Projeter deux scénarios d’évolution à moyen et long terme</a:t>
            </a:r>
          </a:p>
          <a:p>
            <a:pPr marL="171450" indent="-171450">
              <a:buClr>
                <a:schemeClr val="accent1"/>
              </a:buClr>
              <a:buFont typeface="Wingdings" charset="2"/>
              <a:buChar char="§"/>
            </a:pPr>
            <a:r>
              <a:rPr lang="fr-FR" sz="1200" b="1" dirty="0">
                <a:solidFill>
                  <a:schemeClr val="tx1"/>
                </a:solidFill>
              </a:rPr>
              <a:t>Expliciter les évolutions à apporter à la formation initiale</a:t>
            </a:r>
          </a:p>
          <a:p>
            <a:pPr marL="171450" indent="-171450">
              <a:buClr>
                <a:schemeClr val="accent1"/>
              </a:buClr>
              <a:buFont typeface="Wingdings" charset="2"/>
              <a:buChar char="§"/>
            </a:pPr>
            <a:r>
              <a:rPr lang="fr-FR" sz="1200" b="1" dirty="0">
                <a:solidFill>
                  <a:schemeClr val="tx1"/>
                </a:solidFill>
              </a:rPr>
              <a:t>Faire émerger les leviers pour améliorer la mobilité</a:t>
            </a:r>
          </a:p>
          <a:p>
            <a:pPr marL="171450" indent="-171450">
              <a:buClr>
                <a:schemeClr val="accent1"/>
              </a:buClr>
              <a:buFont typeface="Wingdings" charset="2"/>
              <a:buChar char="§"/>
            </a:pPr>
            <a:r>
              <a:rPr lang="fr-FR" sz="1200" b="1" dirty="0">
                <a:solidFill>
                  <a:schemeClr val="tx1"/>
                </a:solidFill>
              </a:rPr>
              <a:t>Définir les conditions d’une amélioration de l’attractivité</a:t>
            </a:r>
          </a:p>
        </p:txBody>
      </p:sp>
      <p:sp>
        <p:nvSpPr>
          <p:cNvPr id="28" name="Pentagon 46">
            <a:extLst>
              <a:ext uri="{FF2B5EF4-FFF2-40B4-BE49-F238E27FC236}">
                <a16:creationId xmlns:a16="http://schemas.microsoft.com/office/drawing/2014/main" id="{DA4224F5-AD73-E447-A4FE-CBAF000CBE21}"/>
              </a:ext>
            </a:extLst>
          </p:cNvPr>
          <p:cNvSpPr/>
          <p:nvPr/>
        </p:nvSpPr>
        <p:spPr>
          <a:xfrm>
            <a:off x="349119" y="1525117"/>
            <a:ext cx="1478247" cy="792000"/>
          </a:xfrm>
          <a:prstGeom prst="homePlate">
            <a:avLst>
              <a:gd name="adj" fmla="val 11074"/>
            </a:avLst>
          </a:prstGeom>
          <a:solidFill>
            <a:srgbClr val="FFFFFF"/>
          </a:solidFill>
          <a:ln w="9525" algn="ctr">
            <a:noFill/>
            <a:miter lim="800000"/>
            <a:headEnd/>
            <a:tailEnd/>
          </a:ln>
          <a:effectLst/>
        </p:spPr>
        <p:txBody>
          <a:bodyPr wrap="none" lIns="91440" tIns="36000" rIns="0" bIns="36000" anchor="ctr" anchorCtr="0"/>
          <a:lstStyle/>
          <a:p>
            <a:pPr marL="87313"/>
            <a:r>
              <a:rPr lang="fr-FR" b="1">
                <a:solidFill>
                  <a:srgbClr val="4D4F53"/>
                </a:solidFill>
                <a:latin typeface="Calibri"/>
              </a:rPr>
              <a:t>Objectifs</a:t>
            </a:r>
          </a:p>
        </p:txBody>
      </p:sp>
      <p:sp>
        <p:nvSpPr>
          <p:cNvPr id="29" name="Freeform 372">
            <a:extLst>
              <a:ext uri="{FF2B5EF4-FFF2-40B4-BE49-F238E27FC236}">
                <a16:creationId xmlns:a16="http://schemas.microsoft.com/office/drawing/2014/main" id="{595B476F-E50E-9244-9B17-61B81A35FB72}"/>
              </a:ext>
            </a:extLst>
          </p:cNvPr>
          <p:cNvSpPr>
            <a:spLocks/>
          </p:cNvSpPr>
          <p:nvPr/>
        </p:nvSpPr>
        <p:spPr bwMode="auto">
          <a:xfrm>
            <a:off x="1561856" y="1561117"/>
            <a:ext cx="251998" cy="720000"/>
          </a:xfrm>
          <a:custGeom>
            <a:avLst/>
            <a:gdLst>
              <a:gd name="T0" fmla="*/ 153 w 153"/>
              <a:gd name="T1" fmla="*/ 88 h 176"/>
              <a:gd name="T2" fmla="*/ 65 w 153"/>
              <a:gd name="T3" fmla="*/ 0 h 176"/>
              <a:gd name="T4" fmla="*/ 0 w 153"/>
              <a:gd name="T5" fmla="*/ 0 h 176"/>
              <a:gd name="T6" fmla="*/ 88 w 153"/>
              <a:gd name="T7" fmla="*/ 88 h 176"/>
              <a:gd name="T8" fmla="*/ 0 w 153"/>
              <a:gd name="T9" fmla="*/ 176 h 176"/>
              <a:gd name="T10" fmla="*/ 65 w 153"/>
              <a:gd name="T11" fmla="*/ 176 h 176"/>
              <a:gd name="T12" fmla="*/ 153 w 153"/>
              <a:gd name="T13" fmla="*/ 88 h 176"/>
            </a:gdLst>
            <a:ahLst/>
            <a:cxnLst>
              <a:cxn ang="0">
                <a:pos x="T0" y="T1"/>
              </a:cxn>
              <a:cxn ang="0">
                <a:pos x="T2" y="T3"/>
              </a:cxn>
              <a:cxn ang="0">
                <a:pos x="T4" y="T5"/>
              </a:cxn>
              <a:cxn ang="0">
                <a:pos x="T6" y="T7"/>
              </a:cxn>
              <a:cxn ang="0">
                <a:pos x="T8" y="T9"/>
              </a:cxn>
              <a:cxn ang="0">
                <a:pos x="T10" y="T11"/>
              </a:cxn>
              <a:cxn ang="0">
                <a:pos x="T12" y="T13"/>
              </a:cxn>
            </a:cxnLst>
            <a:rect l="0" t="0" r="r" b="b"/>
            <a:pathLst>
              <a:path w="153" h="176">
                <a:moveTo>
                  <a:pt x="153" y="88"/>
                </a:moveTo>
                <a:lnTo>
                  <a:pt x="65" y="0"/>
                </a:lnTo>
                <a:lnTo>
                  <a:pt x="0" y="0"/>
                </a:lnTo>
                <a:lnTo>
                  <a:pt x="88" y="88"/>
                </a:lnTo>
                <a:lnTo>
                  <a:pt x="0" y="176"/>
                </a:lnTo>
                <a:lnTo>
                  <a:pt x="65" y="176"/>
                </a:lnTo>
                <a:lnTo>
                  <a:pt x="153" y="88"/>
                </a:lnTo>
                <a:close/>
              </a:path>
            </a:pathLst>
          </a:custGeom>
          <a:solidFill>
            <a:schemeClr val="bg2">
              <a:lumMod val="20000"/>
              <a:lumOff val="80000"/>
            </a:schemeClr>
          </a:solidFill>
          <a:ln>
            <a:solidFill>
              <a:schemeClr val="bg2">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a:p>
        </p:txBody>
      </p:sp>
      <p:grpSp>
        <p:nvGrpSpPr>
          <p:cNvPr id="13" name="Groupe 12">
            <a:extLst>
              <a:ext uri="{FF2B5EF4-FFF2-40B4-BE49-F238E27FC236}">
                <a16:creationId xmlns:a16="http://schemas.microsoft.com/office/drawing/2014/main" id="{015AFE44-0AE1-C84A-8D51-1487156410FC}"/>
              </a:ext>
            </a:extLst>
          </p:cNvPr>
          <p:cNvGrpSpPr/>
          <p:nvPr/>
        </p:nvGrpSpPr>
        <p:grpSpPr>
          <a:xfrm>
            <a:off x="344488" y="2669945"/>
            <a:ext cx="5610263" cy="3726091"/>
            <a:chOff x="344488" y="2417945"/>
            <a:chExt cx="5610263" cy="3978091"/>
          </a:xfrm>
        </p:grpSpPr>
        <p:sp>
          <p:nvSpPr>
            <p:cNvPr id="27" name="Pentagon 46">
              <a:extLst>
                <a:ext uri="{FF2B5EF4-FFF2-40B4-BE49-F238E27FC236}">
                  <a16:creationId xmlns:a16="http://schemas.microsoft.com/office/drawing/2014/main" id="{2C48C05B-7774-EE4B-9624-44C2A80EF0E0}"/>
                </a:ext>
              </a:extLst>
            </p:cNvPr>
            <p:cNvSpPr/>
            <p:nvPr/>
          </p:nvSpPr>
          <p:spPr>
            <a:xfrm>
              <a:off x="344488" y="2417945"/>
              <a:ext cx="5610263"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Activités</a:t>
              </a:r>
            </a:p>
          </p:txBody>
        </p:sp>
        <p:sp>
          <p:nvSpPr>
            <p:cNvPr id="10" name="Rectangle 9"/>
            <p:cNvSpPr/>
            <p:nvPr/>
          </p:nvSpPr>
          <p:spPr>
            <a:xfrm>
              <a:off x="344488" y="2417945"/>
              <a:ext cx="5610263" cy="3978091"/>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Sur la base de l’ensemble des éléments réunis, concevoir les deux scenarios </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Formaliser deux scenarios, l’un incluant les évolutions déjà anticipées et les effets les plus attendus, l’autre plus prospectif</a:t>
              </a:r>
            </a:p>
            <a:p>
              <a:pPr marL="0" lvl="1">
                <a:buClr>
                  <a:schemeClr val="accent1"/>
                </a:buClr>
                <a:buSzPct val="100000"/>
                <a:defRPr/>
              </a:pPr>
              <a:endParaRPr lang="fr-FR" sz="1100" b="1"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Identifier les évolutions à apporter à la formation initiale</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Sur la base des résultats de l’étape 1 et de la vision prospective de l’étape 2, projeter les inflexions sur la formation initiale</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Identifier notamment les besoins d’évolution de la formation académique dans son contenu, de la diversification des formations académiques initiales,…</a:t>
              </a:r>
            </a:p>
            <a:p>
              <a:pPr marL="0" lvl="1">
                <a:buClr>
                  <a:schemeClr val="accent1"/>
                </a:buClr>
                <a:buSzPct val="100000"/>
                <a:defRPr/>
              </a:pPr>
              <a:endParaRPr lang="fr-FR" sz="800"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Faire émerger les leviers pour améliorer la mobilité</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Analyser l’ensemble des entretiens réalisés pour faire ressortir les éléments permettant d’améliorer la mobilité</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Classer et prioriser ces leviers avec les DRAC du groupe témoin</a:t>
              </a:r>
            </a:p>
            <a:p>
              <a:pPr marL="0" lvl="1">
                <a:buClr>
                  <a:schemeClr val="accent1"/>
                </a:buClr>
                <a:buSzPct val="100000"/>
                <a:defRPr/>
              </a:pPr>
              <a:endParaRPr lang="fr-FR" sz="800"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Définir les conditions d’une amélioration de l’attractivité</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Identifier les paramètres clés de l’amélioration de l’attractivité des DRAC</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Compléter l’identification avec les DRAC du groupe témoin </a:t>
              </a:r>
            </a:p>
            <a:p>
              <a:pPr marL="0" lvl="1">
                <a:buClr>
                  <a:schemeClr val="accent1"/>
                </a:buClr>
                <a:buSzPct val="100000"/>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Arial" panose="020B0604020202020204" pitchFamily="34" charset="0"/>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p:txBody>
        </p:sp>
      </p:grpSp>
      <p:grpSp>
        <p:nvGrpSpPr>
          <p:cNvPr id="11" name="Groupe 10">
            <a:extLst>
              <a:ext uri="{FF2B5EF4-FFF2-40B4-BE49-F238E27FC236}">
                <a16:creationId xmlns:a16="http://schemas.microsoft.com/office/drawing/2014/main" id="{5535FCEC-6C46-9F42-8979-07F8DE7B3578}"/>
              </a:ext>
            </a:extLst>
          </p:cNvPr>
          <p:cNvGrpSpPr/>
          <p:nvPr/>
        </p:nvGrpSpPr>
        <p:grpSpPr>
          <a:xfrm>
            <a:off x="6107903" y="5316036"/>
            <a:ext cx="3492000" cy="1080000"/>
            <a:chOff x="6106025" y="5316036"/>
            <a:chExt cx="3492000" cy="1080000"/>
          </a:xfrm>
        </p:grpSpPr>
        <p:sp>
          <p:nvSpPr>
            <p:cNvPr id="9" name="Pentagon 46"/>
            <p:cNvSpPr/>
            <p:nvPr/>
          </p:nvSpPr>
          <p:spPr>
            <a:xfrm>
              <a:off x="6106025" y="5316036"/>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Livrables</a:t>
              </a:r>
            </a:p>
          </p:txBody>
        </p:sp>
        <p:sp>
          <p:nvSpPr>
            <p:cNvPr id="12" name="Rectangle 11"/>
            <p:cNvSpPr/>
            <p:nvPr/>
          </p:nvSpPr>
          <p:spPr>
            <a:xfrm>
              <a:off x="6106025" y="5316036"/>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2 scenarios</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Evolutions à apporter à la formation initiale</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Matrice des leviers par priorité pour améliorer la mobilité  et conditions d’amélioration de l’attractivité</a:t>
              </a:r>
            </a:p>
            <a:p>
              <a:pPr marL="171450" lvl="1" indent="-171450">
                <a:buClr>
                  <a:schemeClr val="accent1"/>
                </a:buClr>
                <a:buSzPct val="100000"/>
                <a:buFont typeface="Wingdings" charset="2"/>
                <a:buChar char="§"/>
                <a:defRPr/>
              </a:pPr>
              <a:endParaRPr lang="fr-FR" sz="1100" dirty="0">
                <a:solidFill>
                  <a:srgbClr val="4D4F53"/>
                </a:solidFill>
                <a:latin typeface="Calibri" panose="020F0502020204030204" pitchFamily="34" charset="0"/>
                <a:ea typeface="Calibri" charset="0"/>
                <a:cs typeface="Calibri" panose="020F0502020204030204" pitchFamily="34" charset="0"/>
              </a:endParaRPr>
            </a:p>
          </p:txBody>
        </p:sp>
      </p:grpSp>
      <p:grpSp>
        <p:nvGrpSpPr>
          <p:cNvPr id="5" name="Groupe 4">
            <a:extLst>
              <a:ext uri="{FF2B5EF4-FFF2-40B4-BE49-F238E27FC236}">
                <a16:creationId xmlns:a16="http://schemas.microsoft.com/office/drawing/2014/main" id="{7E1C09AD-9E38-8C4D-A394-3614D69E66AC}"/>
              </a:ext>
            </a:extLst>
          </p:cNvPr>
          <p:cNvGrpSpPr/>
          <p:nvPr/>
        </p:nvGrpSpPr>
        <p:grpSpPr>
          <a:xfrm>
            <a:off x="6107903" y="1752901"/>
            <a:ext cx="3492000" cy="1080000"/>
            <a:chOff x="6107903" y="1752901"/>
            <a:chExt cx="3492000" cy="1080000"/>
          </a:xfrm>
        </p:grpSpPr>
        <p:sp>
          <p:nvSpPr>
            <p:cNvPr id="34" name="Pentagon 46">
              <a:extLst>
                <a:ext uri="{FF2B5EF4-FFF2-40B4-BE49-F238E27FC236}">
                  <a16:creationId xmlns:a16="http://schemas.microsoft.com/office/drawing/2014/main" id="{711C0BDE-53EF-BD4D-B498-59A2F3D3286F}"/>
                </a:ext>
              </a:extLst>
            </p:cNvPr>
            <p:cNvSpPr/>
            <p:nvPr/>
          </p:nvSpPr>
          <p:spPr>
            <a:xfrm>
              <a:off x="6107903" y="1752901"/>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Hypothèses de dimensionnement</a:t>
              </a:r>
            </a:p>
          </p:txBody>
        </p:sp>
        <p:sp>
          <p:nvSpPr>
            <p:cNvPr id="14" name="Rectangle 13"/>
            <p:cNvSpPr/>
            <p:nvPr/>
          </p:nvSpPr>
          <p:spPr>
            <a:xfrm>
              <a:off x="6107903" y="1752901"/>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2 ateliers avec les DRAC du groupe témoin</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1 atelier avec des parties prenantes clés des DRAC</a:t>
              </a:r>
            </a:p>
          </p:txBody>
        </p:sp>
      </p:grpSp>
      <p:grpSp>
        <p:nvGrpSpPr>
          <p:cNvPr id="6" name="Groupe 5">
            <a:extLst>
              <a:ext uri="{FF2B5EF4-FFF2-40B4-BE49-F238E27FC236}">
                <a16:creationId xmlns:a16="http://schemas.microsoft.com/office/drawing/2014/main" id="{10ABBEF2-2E10-0347-A637-A0074F3B5C17}"/>
              </a:ext>
            </a:extLst>
          </p:cNvPr>
          <p:cNvGrpSpPr/>
          <p:nvPr/>
        </p:nvGrpSpPr>
        <p:grpSpPr>
          <a:xfrm>
            <a:off x="6107903" y="2940613"/>
            <a:ext cx="3492000" cy="1080000"/>
            <a:chOff x="6106025" y="2940613"/>
            <a:chExt cx="3492000" cy="1080000"/>
          </a:xfrm>
        </p:grpSpPr>
        <p:sp>
          <p:nvSpPr>
            <p:cNvPr id="8" name="Pentagon 46"/>
            <p:cNvSpPr/>
            <p:nvPr/>
          </p:nvSpPr>
          <p:spPr>
            <a:xfrm>
              <a:off x="6106025" y="2940613"/>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Acteurs identifiés</a:t>
              </a:r>
            </a:p>
          </p:txBody>
        </p:sp>
        <p:sp>
          <p:nvSpPr>
            <p:cNvPr id="25" name="Rectangle 24"/>
            <p:cNvSpPr/>
            <p:nvPr/>
          </p:nvSpPr>
          <p:spPr>
            <a:xfrm>
              <a:off x="6106025" y="2940613"/>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Equipe projet</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DRAC du groupe témoin</a:t>
              </a:r>
            </a:p>
          </p:txBody>
        </p:sp>
      </p:grpSp>
      <p:grpSp>
        <p:nvGrpSpPr>
          <p:cNvPr id="7" name="Groupe 6">
            <a:extLst>
              <a:ext uri="{FF2B5EF4-FFF2-40B4-BE49-F238E27FC236}">
                <a16:creationId xmlns:a16="http://schemas.microsoft.com/office/drawing/2014/main" id="{F8B5E50B-D82F-5D43-B654-A9F0F518B24E}"/>
              </a:ext>
            </a:extLst>
          </p:cNvPr>
          <p:cNvGrpSpPr/>
          <p:nvPr/>
        </p:nvGrpSpPr>
        <p:grpSpPr>
          <a:xfrm>
            <a:off x="6107903" y="4128325"/>
            <a:ext cx="3492000" cy="1080000"/>
            <a:chOff x="6106025" y="4128325"/>
            <a:chExt cx="3492000" cy="1080000"/>
          </a:xfrm>
        </p:grpSpPr>
        <p:sp>
          <p:nvSpPr>
            <p:cNvPr id="36" name="Pentagon 46">
              <a:extLst>
                <a:ext uri="{FF2B5EF4-FFF2-40B4-BE49-F238E27FC236}">
                  <a16:creationId xmlns:a16="http://schemas.microsoft.com/office/drawing/2014/main" id="{D3FA7539-804E-9B4B-9508-2E7EECBE08BD}"/>
                </a:ext>
              </a:extLst>
            </p:cNvPr>
            <p:cNvSpPr/>
            <p:nvPr/>
          </p:nvSpPr>
          <p:spPr>
            <a:xfrm>
              <a:off x="6106025" y="4128325"/>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Prérequis</a:t>
              </a:r>
            </a:p>
          </p:txBody>
        </p:sp>
        <p:sp>
          <p:nvSpPr>
            <p:cNvPr id="37" name="Rectangle 36">
              <a:extLst>
                <a:ext uri="{FF2B5EF4-FFF2-40B4-BE49-F238E27FC236}">
                  <a16:creationId xmlns:a16="http://schemas.microsoft.com/office/drawing/2014/main" id="{3E6DED37-0197-2D47-9D31-4A6F3735E5E6}"/>
                </a:ext>
              </a:extLst>
            </p:cNvPr>
            <p:cNvSpPr/>
            <p:nvPr/>
          </p:nvSpPr>
          <p:spPr>
            <a:xfrm>
              <a:off x="6106025" y="4128325"/>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Disponibilités des interlocuteurs</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Disponibilité de l’équipe projet</a:t>
              </a:r>
            </a:p>
          </p:txBody>
        </p:sp>
      </p:grpSp>
    </p:spTree>
    <p:extLst>
      <p:ext uri="{BB962C8B-B14F-4D97-AF65-F5344CB8AC3E}">
        <p14:creationId xmlns:p14="http://schemas.microsoft.com/office/powerpoint/2010/main" val="309331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fontAlgn="base">
              <a:defRPr/>
            </a:pPr>
            <a:r>
              <a:rPr lang="fr-FR"/>
              <a:t>Généralisation de la démarche</a:t>
            </a:r>
          </a:p>
        </p:txBody>
      </p:sp>
      <p:sp>
        <p:nvSpPr>
          <p:cNvPr id="4" name="Titre 3"/>
          <p:cNvSpPr>
            <a:spLocks noGrp="1"/>
          </p:cNvSpPr>
          <p:nvPr>
            <p:ph type="title"/>
          </p:nvPr>
        </p:nvSpPr>
        <p:spPr/>
        <p:txBody>
          <a:bodyPr/>
          <a:lstStyle/>
          <a:p>
            <a:r>
              <a:rPr lang="fr-FR" dirty="0"/>
              <a:t>Démarche détaillée – Etape 3</a:t>
            </a:r>
          </a:p>
        </p:txBody>
      </p:sp>
      <p:sp>
        <p:nvSpPr>
          <p:cNvPr id="26" name="Rectangle 25">
            <a:extLst>
              <a:ext uri="{FF2B5EF4-FFF2-40B4-BE49-F238E27FC236}">
                <a16:creationId xmlns:a16="http://schemas.microsoft.com/office/drawing/2014/main" id="{7441EC43-7525-E546-87AB-773C725BCEEC}"/>
              </a:ext>
            </a:extLst>
          </p:cNvPr>
          <p:cNvSpPr/>
          <p:nvPr/>
        </p:nvSpPr>
        <p:spPr>
          <a:xfrm>
            <a:off x="1827366" y="1520138"/>
            <a:ext cx="4127385" cy="7969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Clr>
                <a:schemeClr val="accent1"/>
              </a:buClr>
              <a:buFont typeface="Wingdings" charset="2"/>
              <a:buChar char="§"/>
            </a:pPr>
            <a:r>
              <a:rPr lang="fr-FR" sz="1200" b="1">
                <a:solidFill>
                  <a:schemeClr val="tx1"/>
                </a:solidFill>
              </a:rPr>
              <a:t>Procéder à une généralisation en deux étapes, en déclinant tout d’abord sur le domaine patrimonial puis en projetant le déploiement sur l’ensemble du ministère</a:t>
            </a:r>
          </a:p>
        </p:txBody>
      </p:sp>
      <p:sp>
        <p:nvSpPr>
          <p:cNvPr id="28" name="Pentagon 46">
            <a:extLst>
              <a:ext uri="{FF2B5EF4-FFF2-40B4-BE49-F238E27FC236}">
                <a16:creationId xmlns:a16="http://schemas.microsoft.com/office/drawing/2014/main" id="{DA4224F5-AD73-E447-A4FE-CBAF000CBE21}"/>
              </a:ext>
            </a:extLst>
          </p:cNvPr>
          <p:cNvSpPr/>
          <p:nvPr/>
        </p:nvSpPr>
        <p:spPr>
          <a:xfrm>
            <a:off x="349119" y="1525117"/>
            <a:ext cx="1478247" cy="792000"/>
          </a:xfrm>
          <a:prstGeom prst="homePlate">
            <a:avLst>
              <a:gd name="adj" fmla="val 11074"/>
            </a:avLst>
          </a:prstGeom>
          <a:solidFill>
            <a:srgbClr val="FFFFFF"/>
          </a:solidFill>
          <a:ln w="9525" algn="ctr">
            <a:noFill/>
            <a:miter lim="800000"/>
            <a:headEnd/>
            <a:tailEnd/>
          </a:ln>
          <a:effectLst/>
        </p:spPr>
        <p:txBody>
          <a:bodyPr wrap="none" lIns="91440" tIns="36000" rIns="0" bIns="36000" anchor="ctr" anchorCtr="0"/>
          <a:lstStyle/>
          <a:p>
            <a:pPr marL="87313"/>
            <a:r>
              <a:rPr lang="fr-FR" b="1">
                <a:solidFill>
                  <a:srgbClr val="4D4F53"/>
                </a:solidFill>
                <a:latin typeface="Calibri"/>
              </a:rPr>
              <a:t>Objectifs</a:t>
            </a:r>
          </a:p>
        </p:txBody>
      </p:sp>
      <p:sp>
        <p:nvSpPr>
          <p:cNvPr id="29" name="Freeform 372">
            <a:extLst>
              <a:ext uri="{FF2B5EF4-FFF2-40B4-BE49-F238E27FC236}">
                <a16:creationId xmlns:a16="http://schemas.microsoft.com/office/drawing/2014/main" id="{595B476F-E50E-9244-9B17-61B81A35FB72}"/>
              </a:ext>
            </a:extLst>
          </p:cNvPr>
          <p:cNvSpPr>
            <a:spLocks/>
          </p:cNvSpPr>
          <p:nvPr/>
        </p:nvSpPr>
        <p:spPr bwMode="auto">
          <a:xfrm>
            <a:off x="1561856" y="1561117"/>
            <a:ext cx="251998" cy="720000"/>
          </a:xfrm>
          <a:custGeom>
            <a:avLst/>
            <a:gdLst>
              <a:gd name="T0" fmla="*/ 153 w 153"/>
              <a:gd name="T1" fmla="*/ 88 h 176"/>
              <a:gd name="T2" fmla="*/ 65 w 153"/>
              <a:gd name="T3" fmla="*/ 0 h 176"/>
              <a:gd name="T4" fmla="*/ 0 w 153"/>
              <a:gd name="T5" fmla="*/ 0 h 176"/>
              <a:gd name="T6" fmla="*/ 88 w 153"/>
              <a:gd name="T7" fmla="*/ 88 h 176"/>
              <a:gd name="T8" fmla="*/ 0 w 153"/>
              <a:gd name="T9" fmla="*/ 176 h 176"/>
              <a:gd name="T10" fmla="*/ 65 w 153"/>
              <a:gd name="T11" fmla="*/ 176 h 176"/>
              <a:gd name="T12" fmla="*/ 153 w 153"/>
              <a:gd name="T13" fmla="*/ 88 h 176"/>
            </a:gdLst>
            <a:ahLst/>
            <a:cxnLst>
              <a:cxn ang="0">
                <a:pos x="T0" y="T1"/>
              </a:cxn>
              <a:cxn ang="0">
                <a:pos x="T2" y="T3"/>
              </a:cxn>
              <a:cxn ang="0">
                <a:pos x="T4" y="T5"/>
              </a:cxn>
              <a:cxn ang="0">
                <a:pos x="T6" y="T7"/>
              </a:cxn>
              <a:cxn ang="0">
                <a:pos x="T8" y="T9"/>
              </a:cxn>
              <a:cxn ang="0">
                <a:pos x="T10" y="T11"/>
              </a:cxn>
              <a:cxn ang="0">
                <a:pos x="T12" y="T13"/>
              </a:cxn>
            </a:cxnLst>
            <a:rect l="0" t="0" r="r" b="b"/>
            <a:pathLst>
              <a:path w="153" h="176">
                <a:moveTo>
                  <a:pt x="153" y="88"/>
                </a:moveTo>
                <a:lnTo>
                  <a:pt x="65" y="0"/>
                </a:lnTo>
                <a:lnTo>
                  <a:pt x="0" y="0"/>
                </a:lnTo>
                <a:lnTo>
                  <a:pt x="88" y="88"/>
                </a:lnTo>
                <a:lnTo>
                  <a:pt x="0" y="176"/>
                </a:lnTo>
                <a:lnTo>
                  <a:pt x="65" y="176"/>
                </a:lnTo>
                <a:lnTo>
                  <a:pt x="153" y="88"/>
                </a:lnTo>
                <a:close/>
              </a:path>
            </a:pathLst>
          </a:custGeom>
          <a:solidFill>
            <a:schemeClr val="bg2">
              <a:lumMod val="20000"/>
              <a:lumOff val="80000"/>
            </a:schemeClr>
          </a:solidFill>
          <a:ln>
            <a:solidFill>
              <a:schemeClr val="bg2">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a:p>
        </p:txBody>
      </p:sp>
      <p:grpSp>
        <p:nvGrpSpPr>
          <p:cNvPr id="13" name="Groupe 12">
            <a:extLst>
              <a:ext uri="{FF2B5EF4-FFF2-40B4-BE49-F238E27FC236}">
                <a16:creationId xmlns:a16="http://schemas.microsoft.com/office/drawing/2014/main" id="{015AFE44-0AE1-C84A-8D51-1487156410FC}"/>
              </a:ext>
            </a:extLst>
          </p:cNvPr>
          <p:cNvGrpSpPr/>
          <p:nvPr/>
        </p:nvGrpSpPr>
        <p:grpSpPr>
          <a:xfrm>
            <a:off x="344488" y="2669945"/>
            <a:ext cx="5610263" cy="3726091"/>
            <a:chOff x="344488" y="2417945"/>
            <a:chExt cx="5610263" cy="3978091"/>
          </a:xfrm>
        </p:grpSpPr>
        <p:sp>
          <p:nvSpPr>
            <p:cNvPr id="27" name="Pentagon 46">
              <a:extLst>
                <a:ext uri="{FF2B5EF4-FFF2-40B4-BE49-F238E27FC236}">
                  <a16:creationId xmlns:a16="http://schemas.microsoft.com/office/drawing/2014/main" id="{2C48C05B-7774-EE4B-9624-44C2A80EF0E0}"/>
                </a:ext>
              </a:extLst>
            </p:cNvPr>
            <p:cNvSpPr/>
            <p:nvPr/>
          </p:nvSpPr>
          <p:spPr>
            <a:xfrm>
              <a:off x="344488" y="2417945"/>
              <a:ext cx="5610263"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Activités</a:t>
              </a:r>
            </a:p>
          </p:txBody>
        </p:sp>
        <p:sp>
          <p:nvSpPr>
            <p:cNvPr id="10" name="Rectangle 9"/>
            <p:cNvSpPr/>
            <p:nvPr/>
          </p:nvSpPr>
          <p:spPr>
            <a:xfrm>
              <a:off x="344488" y="2417945"/>
              <a:ext cx="5610263" cy="3978091"/>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Construire un kit méthodologique destiné à généraliser l’approche GAEC/GPEC au sein de l’ensemble des entités du ministère</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Sur la base du cadre méthodologique défini à l’étape 1, constituer un kit GAEC/GPEC tronc commun Ministère de la Culture, en identifiant les éléments à décliner pour chaque entité</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Intégrer au kit une évaluation de la maturité GPEC de l’entité qui permette de cibler les actions à mettre en œuvre</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Décliner le kit méthodologique support de la généralisation</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Organiser une session de formation / prise en main à l’utilisation du kit</a:t>
              </a: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Compléter la vision métier par l’expérimentation d’auto-déclaration des compétences</a:t>
              </a:r>
            </a:p>
            <a:p>
              <a:pPr marL="171450" lvl="1" indent="-171450">
                <a:buClr>
                  <a:schemeClr val="accent1"/>
                </a:buClr>
                <a:buSzPct val="100000"/>
                <a:buFont typeface="Arial" panose="020B0604020202020204" pitchFamily="34" charset="0"/>
                <a:buChar char="•"/>
                <a:defRPr/>
              </a:pPr>
              <a:r>
                <a:rPr lang="fr-FR" sz="1100" dirty="0">
                  <a:solidFill>
                    <a:schemeClr val="tx1"/>
                  </a:solidFill>
                  <a:latin typeface="Calibri" panose="020F0502020204030204" pitchFamily="34" charset="0"/>
                  <a:cs typeface="Calibri" panose="020F0502020204030204" pitchFamily="34" charset="0"/>
                </a:rPr>
                <a:t>Cadrer le périmètre de l’expérimentation avec SRH en identifiant le mode de déclaration</a:t>
              </a:r>
            </a:p>
            <a:p>
              <a:pPr marL="171450" lvl="1" indent="-171450">
                <a:buClr>
                  <a:schemeClr val="accent1"/>
                </a:buClr>
                <a:buSzPct val="100000"/>
                <a:buFont typeface="Arial" panose="020B0604020202020204" pitchFamily="34" charset="0"/>
                <a:buChar char="•"/>
                <a:defRPr/>
              </a:pPr>
              <a:r>
                <a:rPr lang="fr-FR" sz="1100" dirty="0">
                  <a:solidFill>
                    <a:schemeClr val="tx1"/>
                  </a:solidFill>
                  <a:latin typeface="Calibri" panose="020F0502020204030204" pitchFamily="34" charset="0"/>
                  <a:cs typeface="Calibri" panose="020F0502020204030204" pitchFamily="34" charset="0"/>
                </a:rPr>
                <a:t>Animer 1 atelier avec les DRAC témoins pour caler les modalités pratiques</a:t>
              </a:r>
            </a:p>
            <a:p>
              <a:pPr marL="171450" lvl="1" indent="-171450">
                <a:buClr>
                  <a:schemeClr val="accent1"/>
                </a:buClr>
                <a:buSzPct val="100000"/>
                <a:buFont typeface="Arial" panose="020B0604020202020204" pitchFamily="34" charset="0"/>
                <a:buChar char="•"/>
                <a:defRPr/>
              </a:pPr>
              <a:r>
                <a:rPr lang="fr-FR" sz="1100" dirty="0">
                  <a:solidFill>
                    <a:schemeClr val="tx1"/>
                  </a:solidFill>
                  <a:latin typeface="Calibri" panose="020F0502020204030204" pitchFamily="34" charset="0"/>
                  <a:cs typeface="Calibri" panose="020F0502020204030204" pitchFamily="34" charset="0"/>
                </a:rPr>
                <a:t>Suivre l’avancement des auto-déclarations et les restituer </a:t>
              </a:r>
            </a:p>
            <a:p>
              <a:pPr marL="171450" lvl="1" indent="-171450">
                <a:buClr>
                  <a:schemeClr val="accent1"/>
                </a:buClr>
                <a:buSzPct val="100000"/>
                <a:buFont typeface="Arial" panose="020B0604020202020204" pitchFamily="34" charset="0"/>
                <a:buChar char="•"/>
                <a:defRPr/>
              </a:pPr>
              <a:r>
                <a:rPr lang="fr-FR" sz="1100" dirty="0">
                  <a:solidFill>
                    <a:schemeClr val="tx1"/>
                  </a:solidFill>
                  <a:latin typeface="Calibri" panose="020F0502020204030204" pitchFamily="34" charset="0"/>
                  <a:cs typeface="Calibri" panose="020F0502020204030204" pitchFamily="34" charset="0"/>
                </a:rPr>
                <a:t>Analyser les résultats des auto-déclarations et faire un bilan comprenant à la fois des enseignements pour les DRAC filière patrimoine et des propositions d’extension de la démarche</a:t>
              </a: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endParaRPr lang="fr-FR" sz="1100" dirty="0">
                <a:solidFill>
                  <a:schemeClr val="tx1"/>
                </a:solidFill>
                <a:latin typeface="Calibri" panose="020F0502020204030204" pitchFamily="34" charset="0"/>
                <a:cs typeface="Calibri" panose="020F0502020204030204" pitchFamily="34" charset="0"/>
              </a:endParaRPr>
            </a:p>
          </p:txBody>
        </p:sp>
      </p:grpSp>
      <p:grpSp>
        <p:nvGrpSpPr>
          <p:cNvPr id="11" name="Groupe 10">
            <a:extLst>
              <a:ext uri="{FF2B5EF4-FFF2-40B4-BE49-F238E27FC236}">
                <a16:creationId xmlns:a16="http://schemas.microsoft.com/office/drawing/2014/main" id="{5535FCEC-6C46-9F42-8979-07F8DE7B3578}"/>
              </a:ext>
            </a:extLst>
          </p:cNvPr>
          <p:cNvGrpSpPr/>
          <p:nvPr/>
        </p:nvGrpSpPr>
        <p:grpSpPr>
          <a:xfrm>
            <a:off x="6107903" y="5316036"/>
            <a:ext cx="3492000" cy="1080000"/>
            <a:chOff x="6106025" y="5316036"/>
            <a:chExt cx="3492000" cy="1080000"/>
          </a:xfrm>
        </p:grpSpPr>
        <p:sp>
          <p:nvSpPr>
            <p:cNvPr id="9" name="Pentagon 46"/>
            <p:cNvSpPr/>
            <p:nvPr/>
          </p:nvSpPr>
          <p:spPr>
            <a:xfrm>
              <a:off x="6106025" y="5316036"/>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Livrables</a:t>
              </a:r>
            </a:p>
          </p:txBody>
        </p:sp>
        <p:sp>
          <p:nvSpPr>
            <p:cNvPr id="12" name="Rectangle 11"/>
            <p:cNvSpPr/>
            <p:nvPr/>
          </p:nvSpPr>
          <p:spPr>
            <a:xfrm>
              <a:off x="6106025" y="5316036"/>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endParaRPr lang="fr-FR" sz="1100">
                <a:solidFill>
                  <a:srgbClr val="4D4F53"/>
                </a:solidFill>
                <a:latin typeface="Calibri" panose="020F0502020204030204" pitchFamily="34" charset="0"/>
                <a:ea typeface="Calibri" charset="0"/>
                <a:cs typeface="Calibri" panose="020F0502020204030204" pitchFamily="34" charset="0"/>
              </a:endParaRPr>
            </a:p>
          </p:txBody>
        </p:sp>
      </p:grpSp>
      <p:grpSp>
        <p:nvGrpSpPr>
          <p:cNvPr id="5" name="Groupe 4">
            <a:extLst>
              <a:ext uri="{FF2B5EF4-FFF2-40B4-BE49-F238E27FC236}">
                <a16:creationId xmlns:a16="http://schemas.microsoft.com/office/drawing/2014/main" id="{7E1C09AD-9E38-8C4D-A394-3614D69E66AC}"/>
              </a:ext>
            </a:extLst>
          </p:cNvPr>
          <p:cNvGrpSpPr/>
          <p:nvPr/>
        </p:nvGrpSpPr>
        <p:grpSpPr>
          <a:xfrm>
            <a:off x="6107903" y="1752901"/>
            <a:ext cx="3492000" cy="1080000"/>
            <a:chOff x="6107903" y="1752901"/>
            <a:chExt cx="3492000" cy="1080000"/>
          </a:xfrm>
        </p:grpSpPr>
        <p:sp>
          <p:nvSpPr>
            <p:cNvPr id="34" name="Pentagon 46">
              <a:extLst>
                <a:ext uri="{FF2B5EF4-FFF2-40B4-BE49-F238E27FC236}">
                  <a16:creationId xmlns:a16="http://schemas.microsoft.com/office/drawing/2014/main" id="{711C0BDE-53EF-BD4D-B498-59A2F3D3286F}"/>
                </a:ext>
              </a:extLst>
            </p:cNvPr>
            <p:cNvSpPr/>
            <p:nvPr/>
          </p:nvSpPr>
          <p:spPr>
            <a:xfrm>
              <a:off x="6107903" y="1752901"/>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Hypothèses de dimensionnement</a:t>
              </a:r>
            </a:p>
          </p:txBody>
        </p:sp>
        <p:sp>
          <p:nvSpPr>
            <p:cNvPr id="14" name="Rectangle 13"/>
            <p:cNvSpPr/>
            <p:nvPr/>
          </p:nvSpPr>
          <p:spPr>
            <a:xfrm>
              <a:off x="6107903" y="1752901"/>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050" dirty="0">
                  <a:solidFill>
                    <a:srgbClr val="4D4F53"/>
                  </a:solidFill>
                  <a:latin typeface="Calibri" panose="020F0502020204030204" pitchFamily="34" charset="0"/>
                  <a:cs typeface="Calibri" panose="020F0502020204030204" pitchFamily="34" charset="0"/>
                </a:rPr>
                <a:t>2 ateliers métier domaine patrimonial</a:t>
              </a:r>
            </a:p>
            <a:p>
              <a:pPr marL="171450" lvl="1" indent="-171450">
                <a:buClr>
                  <a:schemeClr val="accent1"/>
                </a:buClr>
                <a:buSzPct val="100000"/>
                <a:buFont typeface="Wingdings" charset="2"/>
                <a:buChar char="§"/>
                <a:defRPr/>
              </a:pPr>
              <a:r>
                <a:rPr lang="fr-FR" sz="1050" dirty="0">
                  <a:solidFill>
                    <a:srgbClr val="4D4F53"/>
                  </a:solidFill>
                  <a:latin typeface="Calibri" panose="020F0502020204030204" pitchFamily="34" charset="0"/>
                  <a:cs typeface="Calibri" panose="020F0502020204030204" pitchFamily="34" charset="0"/>
                </a:rPr>
                <a:t>1 atelier SRH sur la finalisation du kit méthodologique</a:t>
              </a:r>
            </a:p>
            <a:p>
              <a:pPr marL="171450" lvl="1" indent="-171450">
                <a:buClr>
                  <a:schemeClr val="accent1"/>
                </a:buClr>
                <a:buSzPct val="100000"/>
                <a:buFont typeface="Wingdings" charset="2"/>
                <a:buChar char="§"/>
                <a:defRPr/>
              </a:pPr>
              <a:r>
                <a:rPr lang="fr-FR" sz="1050" dirty="0">
                  <a:solidFill>
                    <a:srgbClr val="4D4F53"/>
                  </a:solidFill>
                  <a:latin typeface="Calibri" panose="020F0502020204030204" pitchFamily="34" charset="0"/>
                  <a:cs typeface="Calibri" panose="020F0502020204030204" pitchFamily="34" charset="0"/>
                </a:rPr>
                <a:t>1 session de prise en main/formation au kit </a:t>
              </a:r>
            </a:p>
            <a:p>
              <a:pPr marL="171450" lvl="1" indent="-171450">
                <a:buClr>
                  <a:schemeClr val="accent1"/>
                </a:buClr>
                <a:buSzPct val="100000"/>
                <a:buFont typeface="Wingdings" charset="2"/>
                <a:buChar char="§"/>
                <a:defRPr/>
              </a:pPr>
              <a:r>
                <a:rPr lang="fr-FR" sz="1050" dirty="0">
                  <a:solidFill>
                    <a:srgbClr val="4D4F53"/>
                  </a:solidFill>
                  <a:latin typeface="Calibri" panose="020F0502020204030204" pitchFamily="34" charset="0"/>
                  <a:cs typeface="Calibri" panose="020F0502020204030204" pitchFamily="34" charset="0"/>
                </a:rPr>
                <a:t>Le moyen de déclaration des compétences est mis à disposition pendant l’expérimentation </a:t>
              </a:r>
            </a:p>
            <a:p>
              <a:pPr marL="171450" lvl="1" indent="-171450">
                <a:buClr>
                  <a:schemeClr val="accent1"/>
                </a:buClr>
                <a:buSzPct val="100000"/>
                <a:buFont typeface="Wingdings" charset="2"/>
                <a:buChar char="§"/>
                <a:defRPr/>
              </a:pPr>
              <a:endParaRPr lang="fr-FR" sz="1100" dirty="0">
                <a:solidFill>
                  <a:srgbClr val="4D4F53"/>
                </a:solidFill>
                <a:latin typeface="Calibri" panose="020F0502020204030204" pitchFamily="34" charset="0"/>
                <a:cs typeface="Calibri" panose="020F0502020204030204" pitchFamily="34" charset="0"/>
              </a:endParaRPr>
            </a:p>
          </p:txBody>
        </p:sp>
      </p:grpSp>
      <p:grpSp>
        <p:nvGrpSpPr>
          <p:cNvPr id="6" name="Groupe 5">
            <a:extLst>
              <a:ext uri="{FF2B5EF4-FFF2-40B4-BE49-F238E27FC236}">
                <a16:creationId xmlns:a16="http://schemas.microsoft.com/office/drawing/2014/main" id="{10ABBEF2-2E10-0347-A637-A0074F3B5C17}"/>
              </a:ext>
            </a:extLst>
          </p:cNvPr>
          <p:cNvGrpSpPr/>
          <p:nvPr/>
        </p:nvGrpSpPr>
        <p:grpSpPr>
          <a:xfrm>
            <a:off x="6107903" y="2940613"/>
            <a:ext cx="3492000" cy="1080000"/>
            <a:chOff x="6106025" y="2940613"/>
            <a:chExt cx="3492000" cy="1080000"/>
          </a:xfrm>
        </p:grpSpPr>
        <p:sp>
          <p:nvSpPr>
            <p:cNvPr id="8" name="Pentagon 46"/>
            <p:cNvSpPr/>
            <p:nvPr/>
          </p:nvSpPr>
          <p:spPr>
            <a:xfrm>
              <a:off x="6106025" y="2940613"/>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Acteurs identifiés</a:t>
              </a:r>
            </a:p>
          </p:txBody>
        </p:sp>
        <p:sp>
          <p:nvSpPr>
            <p:cNvPr id="25" name="Rectangle 24"/>
            <p:cNvSpPr/>
            <p:nvPr/>
          </p:nvSpPr>
          <p:spPr>
            <a:xfrm>
              <a:off x="6106025" y="2940613"/>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Equipe projet</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DRAC témoins</a:t>
              </a:r>
            </a:p>
            <a:p>
              <a:pPr marL="171450" lvl="1" indent="-171450">
                <a:buClr>
                  <a:schemeClr val="accent1"/>
                </a:buClr>
                <a:buSzPct val="100000"/>
                <a:buFont typeface="Wingdings" charset="2"/>
                <a:buChar char="§"/>
                <a:defRPr/>
              </a:pPr>
              <a:endParaRPr lang="fr-FR" sz="1100" dirty="0">
                <a:solidFill>
                  <a:srgbClr val="4D4F53"/>
                </a:solidFill>
                <a:latin typeface="Calibri" panose="020F0502020204030204" pitchFamily="34" charset="0"/>
                <a:ea typeface="Calibri" charset="0"/>
                <a:cs typeface="Calibri" panose="020F0502020204030204" pitchFamily="34" charset="0"/>
              </a:endParaRPr>
            </a:p>
          </p:txBody>
        </p:sp>
      </p:grpSp>
      <p:grpSp>
        <p:nvGrpSpPr>
          <p:cNvPr id="7" name="Groupe 6">
            <a:extLst>
              <a:ext uri="{FF2B5EF4-FFF2-40B4-BE49-F238E27FC236}">
                <a16:creationId xmlns:a16="http://schemas.microsoft.com/office/drawing/2014/main" id="{F8B5E50B-D82F-5D43-B654-A9F0F518B24E}"/>
              </a:ext>
            </a:extLst>
          </p:cNvPr>
          <p:cNvGrpSpPr/>
          <p:nvPr/>
        </p:nvGrpSpPr>
        <p:grpSpPr>
          <a:xfrm>
            <a:off x="6107903" y="4128325"/>
            <a:ext cx="3492000" cy="1080000"/>
            <a:chOff x="6106025" y="4128325"/>
            <a:chExt cx="3492000" cy="1080000"/>
          </a:xfrm>
        </p:grpSpPr>
        <p:sp>
          <p:nvSpPr>
            <p:cNvPr id="36" name="Pentagon 46">
              <a:extLst>
                <a:ext uri="{FF2B5EF4-FFF2-40B4-BE49-F238E27FC236}">
                  <a16:creationId xmlns:a16="http://schemas.microsoft.com/office/drawing/2014/main" id="{D3FA7539-804E-9B4B-9508-2E7EECBE08BD}"/>
                </a:ext>
              </a:extLst>
            </p:cNvPr>
            <p:cNvSpPr/>
            <p:nvPr/>
          </p:nvSpPr>
          <p:spPr>
            <a:xfrm>
              <a:off x="6106025" y="4128325"/>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Prérequis</a:t>
              </a:r>
            </a:p>
          </p:txBody>
        </p:sp>
        <p:sp>
          <p:nvSpPr>
            <p:cNvPr id="37" name="Rectangle 36">
              <a:extLst>
                <a:ext uri="{FF2B5EF4-FFF2-40B4-BE49-F238E27FC236}">
                  <a16:creationId xmlns:a16="http://schemas.microsoft.com/office/drawing/2014/main" id="{3E6DED37-0197-2D47-9D31-4A6F3735E5E6}"/>
                </a:ext>
              </a:extLst>
            </p:cNvPr>
            <p:cNvSpPr/>
            <p:nvPr/>
          </p:nvSpPr>
          <p:spPr>
            <a:xfrm>
              <a:off x="6106025" y="4128325"/>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Disponibilité de l’équipe projet</a:t>
              </a:r>
            </a:p>
          </p:txBody>
        </p:sp>
      </p:grpSp>
      <p:sp>
        <p:nvSpPr>
          <p:cNvPr id="22" name="Rectangle 21">
            <a:extLst>
              <a:ext uri="{FF2B5EF4-FFF2-40B4-BE49-F238E27FC236}">
                <a16:creationId xmlns:a16="http://schemas.microsoft.com/office/drawing/2014/main" id="{160ADF47-0C6E-964E-A584-63F9D1BB9AA9}"/>
              </a:ext>
            </a:extLst>
          </p:cNvPr>
          <p:cNvSpPr/>
          <p:nvPr/>
        </p:nvSpPr>
        <p:spPr>
          <a:xfrm>
            <a:off x="6107903" y="5316036"/>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050" dirty="0">
                <a:solidFill>
                  <a:srgbClr val="4D4F53"/>
                </a:solidFill>
                <a:latin typeface="Calibri" panose="020F0502020204030204" pitchFamily="34" charset="0"/>
                <a:cs typeface="Calibri" panose="020F0502020204030204" pitchFamily="34" charset="0"/>
              </a:rPr>
              <a:t>Kit méthodologique de généralisation au sein de l’ensemble du ministère</a:t>
            </a:r>
          </a:p>
          <a:p>
            <a:pPr marL="171450" lvl="1" indent="-171450">
              <a:buClr>
                <a:schemeClr val="accent1"/>
              </a:buClr>
              <a:buSzPct val="100000"/>
              <a:buFont typeface="Wingdings" charset="2"/>
              <a:buChar char="§"/>
              <a:defRPr/>
            </a:pPr>
            <a:r>
              <a:rPr lang="fr-FR" sz="1050" dirty="0">
                <a:solidFill>
                  <a:srgbClr val="4D4F53"/>
                </a:solidFill>
                <a:latin typeface="Calibri" panose="020F0502020204030204" pitchFamily="34" charset="0"/>
                <a:cs typeface="Calibri" panose="020F0502020204030204" pitchFamily="34" charset="0"/>
              </a:rPr>
              <a:t>Bilan de l’auto-déclaration</a:t>
            </a:r>
          </a:p>
        </p:txBody>
      </p:sp>
    </p:spTree>
    <p:extLst>
      <p:ext uri="{BB962C8B-B14F-4D97-AF65-F5344CB8AC3E}">
        <p14:creationId xmlns:p14="http://schemas.microsoft.com/office/powerpoint/2010/main" val="76494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0AE8660-FA5D-144B-AA23-512A66F295E4}"/>
              </a:ext>
            </a:extLst>
          </p:cNvPr>
          <p:cNvSpPr>
            <a:spLocks noGrp="1"/>
          </p:cNvSpPr>
          <p:nvPr>
            <p:ph type="body" sz="quarter" idx="11"/>
          </p:nvPr>
        </p:nvSpPr>
        <p:spPr/>
        <p:txBody>
          <a:bodyPr/>
          <a:lstStyle/>
          <a:p>
            <a:r>
              <a:rPr lang="fr-FR" sz="1800" dirty="0"/>
              <a:t>Contexte et enjeux</a:t>
            </a:r>
          </a:p>
          <a:p>
            <a:r>
              <a:rPr lang="fr-FR" sz="1800" dirty="0"/>
              <a:t>Planning et détail des activités par étape</a:t>
            </a:r>
          </a:p>
          <a:p>
            <a:r>
              <a:rPr lang="fr-FR" sz="1800" b="1" dirty="0">
                <a:gradFill>
                  <a:gsLst>
                    <a:gs pos="0">
                      <a:schemeClr val="accent2"/>
                    </a:gs>
                    <a:gs pos="86000">
                      <a:schemeClr val="accent1"/>
                    </a:gs>
                  </a:gsLst>
                  <a:lin ang="2700000" scaled="0"/>
                </a:gradFill>
              </a:rPr>
              <a:t>Prochaines étapes</a:t>
            </a:r>
          </a:p>
          <a:p>
            <a:endParaRPr lang="fr-FR" sz="1800" b="1" dirty="0">
              <a:gradFill>
                <a:gsLst>
                  <a:gs pos="0">
                    <a:schemeClr val="accent2"/>
                  </a:gs>
                  <a:gs pos="86000">
                    <a:schemeClr val="accent1"/>
                  </a:gs>
                </a:gsLst>
                <a:lin ang="2700000" scaled="0"/>
              </a:gradFill>
            </a:endParaRPr>
          </a:p>
        </p:txBody>
      </p:sp>
      <p:sp>
        <p:nvSpPr>
          <p:cNvPr id="5" name="Rectangle 4">
            <a:extLst>
              <a:ext uri="{FF2B5EF4-FFF2-40B4-BE49-F238E27FC236}">
                <a16:creationId xmlns:a16="http://schemas.microsoft.com/office/drawing/2014/main" id="{0026F2D6-9B79-1440-A1C5-429154ACA57E}"/>
              </a:ext>
            </a:extLst>
          </p:cNvPr>
          <p:cNvSpPr/>
          <p:nvPr/>
        </p:nvSpPr>
        <p:spPr>
          <a:xfrm>
            <a:off x="894109" y="2419116"/>
            <a:ext cx="4058891" cy="357809"/>
          </a:xfrm>
          <a:prstGeom prst="rect">
            <a:avLst/>
          </a:prstGeom>
          <a:noFill/>
          <a:ln w="95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400" err="1">
              <a:solidFill>
                <a:schemeClr val="tx1"/>
              </a:solidFill>
            </a:endParaRPr>
          </a:p>
        </p:txBody>
      </p:sp>
    </p:spTree>
    <p:extLst>
      <p:ext uri="{BB962C8B-B14F-4D97-AF65-F5344CB8AC3E}">
        <p14:creationId xmlns:p14="http://schemas.microsoft.com/office/powerpoint/2010/main" val="190039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8C1E44C-E98D-4B42-B53E-19F3FDCE465A}"/>
              </a:ext>
            </a:extLst>
          </p:cNvPr>
          <p:cNvSpPr>
            <a:spLocks noGrp="1"/>
          </p:cNvSpPr>
          <p:nvPr>
            <p:ph type="title"/>
          </p:nvPr>
        </p:nvSpPr>
        <p:spPr>
          <a:xfrm>
            <a:off x="349119" y="188079"/>
            <a:ext cx="9206044" cy="650121"/>
          </a:xfrm>
        </p:spPr>
        <p:txBody>
          <a:bodyPr/>
          <a:lstStyle/>
          <a:p>
            <a:r>
              <a:rPr lang="fr-FR" dirty="0"/>
              <a:t>Prochaines étapes</a:t>
            </a:r>
          </a:p>
        </p:txBody>
      </p:sp>
      <p:sp>
        <p:nvSpPr>
          <p:cNvPr id="47" name="Rectangle 46">
            <a:extLst>
              <a:ext uri="{FF2B5EF4-FFF2-40B4-BE49-F238E27FC236}">
                <a16:creationId xmlns:a16="http://schemas.microsoft.com/office/drawing/2014/main" id="{F697ED21-17A6-4FD8-9200-8C519F8967ED}"/>
              </a:ext>
            </a:extLst>
          </p:cNvPr>
          <p:cNvSpPr/>
          <p:nvPr/>
        </p:nvSpPr>
        <p:spPr>
          <a:xfrm>
            <a:off x="354472" y="1153010"/>
            <a:ext cx="4544775" cy="307777"/>
          </a:xfrm>
          <a:prstGeom prst="rect">
            <a:avLst/>
          </a:prstGeom>
        </p:spPr>
        <p:txBody>
          <a:bodyPr wrap="square">
            <a:spAutoFit/>
          </a:bodyPr>
          <a:lstStyle/>
          <a:p>
            <a:pPr algn="ctr"/>
            <a:r>
              <a:rPr lang="fr-FR" sz="1400" b="1" dirty="0">
                <a:solidFill>
                  <a:schemeClr val="tx1">
                    <a:lumMod val="75000"/>
                    <a:lumOff val="25000"/>
                  </a:schemeClr>
                </a:solidFill>
              </a:rPr>
              <a:t>Prochaines étapes</a:t>
            </a:r>
          </a:p>
        </p:txBody>
      </p:sp>
      <p:cxnSp>
        <p:nvCxnSpPr>
          <p:cNvPr id="58" name="Connecteur droit 57">
            <a:extLst>
              <a:ext uri="{FF2B5EF4-FFF2-40B4-BE49-F238E27FC236}">
                <a16:creationId xmlns:a16="http://schemas.microsoft.com/office/drawing/2014/main" id="{3931295A-58F9-491B-A461-BFEAC7128094}"/>
              </a:ext>
            </a:extLst>
          </p:cNvPr>
          <p:cNvCxnSpPr>
            <a:cxnSpLocks/>
          </p:cNvCxnSpPr>
          <p:nvPr/>
        </p:nvCxnSpPr>
        <p:spPr>
          <a:xfrm>
            <a:off x="412859" y="1531348"/>
            <a:ext cx="44280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9D16D48D-F9A1-4D2C-A7D2-7C16747478B6}"/>
              </a:ext>
            </a:extLst>
          </p:cNvPr>
          <p:cNvSpPr/>
          <p:nvPr/>
        </p:nvSpPr>
        <p:spPr>
          <a:xfrm>
            <a:off x="5010388" y="1153010"/>
            <a:ext cx="4544775" cy="307777"/>
          </a:xfrm>
          <a:prstGeom prst="rect">
            <a:avLst/>
          </a:prstGeom>
        </p:spPr>
        <p:txBody>
          <a:bodyPr wrap="square">
            <a:spAutoFit/>
          </a:bodyPr>
          <a:lstStyle/>
          <a:p>
            <a:pPr algn="ctr"/>
            <a:r>
              <a:rPr lang="fr-FR" sz="1400" b="1" dirty="0">
                <a:solidFill>
                  <a:schemeClr val="tx1">
                    <a:lumMod val="75000"/>
                    <a:lumOff val="25000"/>
                  </a:schemeClr>
                </a:solidFill>
              </a:rPr>
              <a:t>Points de vigilance / difficultés</a:t>
            </a:r>
          </a:p>
        </p:txBody>
      </p:sp>
      <p:cxnSp>
        <p:nvCxnSpPr>
          <p:cNvPr id="16" name="Connecteur droit 15">
            <a:extLst>
              <a:ext uri="{FF2B5EF4-FFF2-40B4-BE49-F238E27FC236}">
                <a16:creationId xmlns:a16="http://schemas.microsoft.com/office/drawing/2014/main" id="{CE4EC350-2197-447E-9623-E0662B880D8A}"/>
              </a:ext>
            </a:extLst>
          </p:cNvPr>
          <p:cNvCxnSpPr>
            <a:cxnSpLocks/>
          </p:cNvCxnSpPr>
          <p:nvPr/>
        </p:nvCxnSpPr>
        <p:spPr>
          <a:xfrm>
            <a:off x="5068775" y="1531348"/>
            <a:ext cx="44280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7" name="Tableau 16">
            <a:extLst>
              <a:ext uri="{FF2B5EF4-FFF2-40B4-BE49-F238E27FC236}">
                <a16:creationId xmlns:a16="http://schemas.microsoft.com/office/drawing/2014/main" id="{DA4A83A8-2383-4AB6-855E-7036F20D4B10}"/>
              </a:ext>
            </a:extLst>
          </p:cNvPr>
          <p:cNvGraphicFramePr>
            <a:graphicFrameLocks noGrp="1"/>
          </p:cNvGraphicFramePr>
          <p:nvPr>
            <p:extLst>
              <p:ext uri="{D42A27DB-BD31-4B8C-83A1-F6EECF244321}">
                <p14:modId xmlns:p14="http://schemas.microsoft.com/office/powerpoint/2010/main" val="1078316271"/>
              </p:ext>
            </p:extLst>
          </p:nvPr>
        </p:nvGraphicFramePr>
        <p:xfrm>
          <a:off x="349119" y="1687864"/>
          <a:ext cx="4491740" cy="4598628"/>
        </p:xfrm>
        <a:graphic>
          <a:graphicData uri="http://schemas.openxmlformats.org/drawingml/2006/table">
            <a:tbl>
              <a:tblPr firstRow="1" bandRow="1">
                <a:tableStyleId>{5940675A-B579-460E-94D1-54222C63F5DA}</a:tableStyleId>
              </a:tblPr>
              <a:tblGrid>
                <a:gridCol w="992970">
                  <a:extLst>
                    <a:ext uri="{9D8B030D-6E8A-4147-A177-3AD203B41FA5}">
                      <a16:colId xmlns:a16="http://schemas.microsoft.com/office/drawing/2014/main" val="1678605762"/>
                    </a:ext>
                  </a:extLst>
                </a:gridCol>
                <a:gridCol w="3498770">
                  <a:extLst>
                    <a:ext uri="{9D8B030D-6E8A-4147-A177-3AD203B41FA5}">
                      <a16:colId xmlns:a16="http://schemas.microsoft.com/office/drawing/2014/main" val="564702202"/>
                    </a:ext>
                  </a:extLst>
                </a:gridCol>
              </a:tblGrid>
              <a:tr h="1849866">
                <a:tc>
                  <a:txBody>
                    <a:bodyPr/>
                    <a:lstStyle/>
                    <a:p>
                      <a:r>
                        <a:rPr lang="fr-FR" sz="1200" b="1" dirty="0">
                          <a:solidFill>
                            <a:schemeClr val="bg1"/>
                          </a:solidFill>
                          <a:latin typeface="+mn-lt"/>
                          <a:cs typeface="Calibri Light" panose="020F0302020204030204" pitchFamily="34" charset="0"/>
                        </a:rPr>
                        <a:t>Bilan de l’existant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lvl="0" indent="-171450" algn="l" defTabSz="457200" rtl="0" eaLnBrk="1" latinLnBrk="0" hangingPunct="1">
                        <a:spcAft>
                          <a:spcPts val="100"/>
                        </a:spcAft>
                        <a:buClr>
                          <a:schemeClr val="bg2">
                            <a:lumMod val="75000"/>
                          </a:schemeClr>
                        </a:buClr>
                        <a:buSzPct val="80000"/>
                        <a:buFont typeface="Arial" panose="020B0604020202020204" pitchFamily="34" charset="0"/>
                        <a:buChar char="•"/>
                      </a:pPr>
                      <a:r>
                        <a:rPr lang="fr-FR" sz="1200" b="0" kern="1200" dirty="0">
                          <a:solidFill>
                            <a:schemeClr val="tx1"/>
                          </a:solidFill>
                          <a:effectLst/>
                          <a:latin typeface="+mn-lt"/>
                          <a:ea typeface="+mn-ea"/>
                          <a:cs typeface="Calibri Light" panose="020F0302020204030204" pitchFamily="34" charset="0"/>
                        </a:rPr>
                        <a:t>Finaliser l’immersion en DRAC en lien avec la DRAC Grand Est et l’équipe projet</a:t>
                      </a:r>
                    </a:p>
                    <a:p>
                      <a:pPr marL="171450" lvl="0" indent="-171450" algn="l" defTabSz="457200" rtl="0" eaLnBrk="1" latinLnBrk="0" hangingPunct="1">
                        <a:spcAft>
                          <a:spcPts val="100"/>
                        </a:spcAft>
                        <a:buClr>
                          <a:schemeClr val="bg2">
                            <a:lumMod val="75000"/>
                          </a:schemeClr>
                        </a:buClr>
                        <a:buSzPct val="80000"/>
                        <a:buFont typeface="Arial" panose="020B0604020202020204" pitchFamily="34" charset="0"/>
                        <a:buChar char="•"/>
                      </a:pPr>
                      <a:r>
                        <a:rPr lang="fr-FR" sz="1200" b="0" kern="1200" dirty="0">
                          <a:solidFill>
                            <a:schemeClr val="tx1"/>
                          </a:solidFill>
                          <a:effectLst/>
                          <a:latin typeface="+mn-lt"/>
                          <a:ea typeface="+mn-ea"/>
                          <a:cs typeface="Calibri Light" panose="020F0302020204030204" pitchFamily="34" charset="0"/>
                        </a:rPr>
                        <a:t>Formaliser la synthèse du bilan de l’existant par DRAC</a:t>
                      </a:r>
                    </a:p>
                    <a:p>
                      <a:pPr marL="171450" lvl="0" indent="-171450" algn="l" defTabSz="457200" rtl="0" eaLnBrk="1" latinLnBrk="0" hangingPunct="1">
                        <a:spcAft>
                          <a:spcPts val="100"/>
                        </a:spcAft>
                        <a:buClr>
                          <a:schemeClr val="bg2">
                            <a:lumMod val="75000"/>
                          </a:schemeClr>
                        </a:buClr>
                        <a:buSzPct val="80000"/>
                        <a:buFont typeface="Arial" panose="020B0604020202020204" pitchFamily="34" charset="0"/>
                        <a:buChar char="•"/>
                      </a:pPr>
                      <a:r>
                        <a:rPr lang="fr-FR" sz="1200" b="0" kern="1200" dirty="0">
                          <a:solidFill>
                            <a:schemeClr val="tx1"/>
                          </a:solidFill>
                          <a:effectLst/>
                          <a:latin typeface="+mn-lt"/>
                          <a:ea typeface="+mn-ea"/>
                          <a:cs typeface="Calibri Light" panose="020F0302020204030204" pitchFamily="34" charset="0"/>
                        </a:rPr>
                        <a:t>identifier les modalités de diffusion auprès des autres DRAC</a:t>
                      </a:r>
                    </a:p>
                  </a:txBody>
                  <a:tcPr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F"/>
                    </a:solidFill>
                  </a:tcPr>
                </a:tc>
                <a:extLst>
                  <a:ext uri="{0D108BD9-81ED-4DB2-BD59-A6C34878D82A}">
                    <a16:rowId xmlns:a16="http://schemas.microsoft.com/office/drawing/2014/main" val="3708043285"/>
                  </a:ext>
                </a:extLst>
              </a:tr>
              <a:tr h="2748762">
                <a:tc>
                  <a:txBody>
                    <a:bodyPr/>
                    <a:lstStyle/>
                    <a:p>
                      <a:r>
                        <a:rPr lang="fr-FR" sz="1200" b="1" dirty="0">
                          <a:solidFill>
                            <a:schemeClr val="bg1"/>
                          </a:solidFill>
                          <a:latin typeface="+mn-lt"/>
                          <a:cs typeface="Calibri Light" panose="020F0302020204030204" pitchFamily="34" charset="0"/>
                        </a:rPr>
                        <a:t>Cible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457200" rtl="0" eaLnBrk="1" fontAlgn="auto" latinLnBrk="0" hangingPunct="1">
                        <a:lnSpc>
                          <a:spcPct val="100000"/>
                        </a:lnSpc>
                        <a:spcBef>
                          <a:spcPts val="0"/>
                        </a:spcBef>
                        <a:spcAft>
                          <a:spcPts val="100"/>
                        </a:spcAft>
                        <a:buClr>
                          <a:schemeClr val="bg2">
                            <a:lumMod val="75000"/>
                          </a:schemeClr>
                        </a:buClr>
                        <a:buSzPct val="80000"/>
                        <a:buFont typeface="Arial" panose="020B0604020202020204" pitchFamily="34" charset="0"/>
                        <a:buNone/>
                        <a:tabLst/>
                        <a:defRPr/>
                      </a:pPr>
                      <a:r>
                        <a:rPr lang="fr-FR" sz="1200" b="1" kern="1200" dirty="0">
                          <a:solidFill>
                            <a:schemeClr val="tx1"/>
                          </a:solidFill>
                          <a:effectLst/>
                          <a:latin typeface="+mn-lt"/>
                          <a:ea typeface="+mn-ea"/>
                          <a:cs typeface="Calibri Light" panose="020F0302020204030204" pitchFamily="34" charset="0"/>
                        </a:rPr>
                        <a:t>Analyse quantitative</a:t>
                      </a:r>
                    </a:p>
                    <a:p>
                      <a:pPr marL="171450" lvl="0" indent="-171450" algn="l" defTabSz="457200" rtl="0" eaLnBrk="1" latinLnBrk="0" hangingPunct="1">
                        <a:spcAft>
                          <a:spcPts val="0"/>
                        </a:spcAft>
                        <a:buClr>
                          <a:schemeClr val="bg2">
                            <a:lumMod val="75000"/>
                          </a:schemeClr>
                        </a:buClr>
                        <a:buSzPct val="80000"/>
                        <a:buFont typeface="Arial" panose="020B0604020202020204" pitchFamily="34" charset="0"/>
                        <a:buChar char="•"/>
                      </a:pPr>
                      <a:r>
                        <a:rPr lang="fr-FR" sz="1200" b="0" dirty="0">
                          <a:ea typeface="Times New Roman" panose="02020603050405020304" pitchFamily="18" charset="0"/>
                          <a:cs typeface="Calibri Light" panose="020F0302020204030204" pitchFamily="34" charset="0"/>
                        </a:rPr>
                        <a:t>M</a:t>
                      </a:r>
                      <a:r>
                        <a:rPr lang="fr-FR" sz="1200" b="0" kern="1200" dirty="0">
                          <a:solidFill>
                            <a:schemeClr val="tx1"/>
                          </a:solidFill>
                          <a:latin typeface="+mn-lt"/>
                          <a:ea typeface="Times New Roman" panose="02020603050405020304" pitchFamily="18" charset="0"/>
                          <a:cs typeface="Calibri Light" panose="020F0302020204030204" pitchFamily="34" charset="0"/>
                        </a:rPr>
                        <a:t>odélisation des départs à la retraite et point avec le bureau des pensions</a:t>
                      </a:r>
                    </a:p>
                    <a:p>
                      <a:pPr marL="171450" lvl="0" indent="-171450" algn="l" defTabSz="457200" rtl="0" eaLnBrk="1" latinLnBrk="0" hangingPunct="1">
                        <a:spcAft>
                          <a:spcPts val="0"/>
                        </a:spcAft>
                        <a:buClr>
                          <a:schemeClr val="bg2">
                            <a:lumMod val="75000"/>
                          </a:schemeClr>
                        </a:buClr>
                        <a:buSzPct val="80000"/>
                        <a:buFont typeface="Arial" panose="020B0604020202020204" pitchFamily="34" charset="0"/>
                        <a:buChar char="•"/>
                      </a:pPr>
                      <a:r>
                        <a:rPr lang="fr-FR" sz="1200" b="0" kern="1200" dirty="0">
                          <a:solidFill>
                            <a:schemeClr val="tx1"/>
                          </a:solidFill>
                          <a:latin typeface="+mn-lt"/>
                          <a:ea typeface="Times New Roman" panose="02020603050405020304" pitchFamily="18" charset="0"/>
                          <a:cs typeface="Calibri Light" panose="020F0302020204030204" pitchFamily="34" charset="0"/>
                        </a:rPr>
                        <a:t>Collecte des données sur les flux entrants via notamment le bureau des recrutements</a:t>
                      </a:r>
                    </a:p>
                    <a:p>
                      <a:pPr marL="171450" lvl="0" indent="-171450" algn="l" defTabSz="457200" rtl="0" eaLnBrk="1" latinLnBrk="0" hangingPunct="1">
                        <a:spcAft>
                          <a:spcPts val="0"/>
                        </a:spcAft>
                        <a:buClr>
                          <a:schemeClr val="bg2">
                            <a:lumMod val="75000"/>
                          </a:schemeClr>
                        </a:buClr>
                        <a:buSzPct val="80000"/>
                        <a:buFont typeface="Arial" panose="020B0604020202020204" pitchFamily="34" charset="0"/>
                        <a:buChar char="•"/>
                      </a:pPr>
                      <a:r>
                        <a:rPr lang="fr-FR" sz="1200" b="0" kern="1200" dirty="0">
                          <a:solidFill>
                            <a:schemeClr val="tx1"/>
                          </a:solidFill>
                          <a:latin typeface="+mn-lt"/>
                          <a:ea typeface="Times New Roman" panose="02020603050405020304" pitchFamily="18" charset="0"/>
                          <a:cs typeface="Calibri Light" panose="020F0302020204030204" pitchFamily="34" charset="0"/>
                        </a:rPr>
                        <a:t>Projection à 5 ans des effectifs</a:t>
                      </a:r>
                    </a:p>
                    <a:p>
                      <a:pPr marL="0" lvl="0" indent="0">
                        <a:spcAft>
                          <a:spcPts val="400"/>
                        </a:spcAft>
                        <a:buClr>
                          <a:schemeClr val="bg2">
                            <a:lumMod val="75000"/>
                          </a:schemeClr>
                        </a:buClr>
                        <a:buSzPct val="80000"/>
                        <a:buFont typeface="Arial" panose="020B0604020202020204" pitchFamily="34" charset="0"/>
                        <a:buNone/>
                      </a:pPr>
                      <a:endParaRPr lang="fr-FR" sz="100" b="0" dirty="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100"/>
                        </a:spcAft>
                        <a:buClr>
                          <a:schemeClr val="bg2">
                            <a:lumMod val="75000"/>
                          </a:schemeClr>
                        </a:buClr>
                        <a:buSzPct val="80000"/>
                        <a:buFont typeface="Arial" panose="020B0604020202020204" pitchFamily="34" charset="0"/>
                        <a:buNone/>
                        <a:tabLst/>
                        <a:defRPr/>
                      </a:pPr>
                      <a:r>
                        <a:rPr lang="fr-FR" sz="1200" b="1" kern="1200" dirty="0">
                          <a:solidFill>
                            <a:schemeClr val="tx1"/>
                          </a:solidFill>
                          <a:effectLst/>
                          <a:latin typeface="+mn-lt"/>
                          <a:ea typeface="+mn-ea"/>
                          <a:cs typeface="Calibri Light" panose="020F0302020204030204" pitchFamily="34" charset="0"/>
                        </a:rPr>
                        <a:t>Analyse qualitative</a:t>
                      </a:r>
                    </a:p>
                    <a:p>
                      <a:pPr marL="171450" lvl="0" indent="-171450" algn="l" defTabSz="457200" rtl="0" eaLnBrk="1" latinLnBrk="0" hangingPunct="1">
                        <a:spcAft>
                          <a:spcPts val="0"/>
                        </a:spcAft>
                        <a:buClr>
                          <a:schemeClr val="bg2">
                            <a:lumMod val="75000"/>
                          </a:schemeClr>
                        </a:buClr>
                        <a:buSzPct val="80000"/>
                        <a:buFont typeface="Arial" panose="020B0604020202020204" pitchFamily="34" charset="0"/>
                        <a:buChar char="•"/>
                      </a:pPr>
                      <a:r>
                        <a:rPr lang="fr-FR" sz="1200" b="0" kern="1200" dirty="0">
                          <a:solidFill>
                            <a:schemeClr val="tx1"/>
                          </a:solidFill>
                          <a:latin typeface="+mn-lt"/>
                          <a:ea typeface="Times New Roman" panose="02020603050405020304" pitchFamily="18" charset="0"/>
                          <a:cs typeface="Calibri Light" panose="020F0302020204030204" pitchFamily="34" charset="0"/>
                        </a:rPr>
                        <a:t>Finalisation de la vision des ateliers de projection des métiers</a:t>
                      </a:r>
                    </a:p>
                  </a:txBody>
                  <a:tcPr marL="68580" marR="68580" marT="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F"/>
                    </a:solidFill>
                  </a:tcPr>
                </a:tc>
                <a:extLst>
                  <a:ext uri="{0D108BD9-81ED-4DB2-BD59-A6C34878D82A}">
                    <a16:rowId xmlns:a16="http://schemas.microsoft.com/office/drawing/2014/main" val="2098411069"/>
                  </a:ext>
                </a:extLst>
              </a:tr>
            </a:tbl>
          </a:graphicData>
        </a:graphic>
      </p:graphicFrame>
      <p:sp>
        <p:nvSpPr>
          <p:cNvPr id="8" name="Rectangle 7">
            <a:extLst>
              <a:ext uri="{FF2B5EF4-FFF2-40B4-BE49-F238E27FC236}">
                <a16:creationId xmlns:a16="http://schemas.microsoft.com/office/drawing/2014/main" id="{4711DA37-7820-419D-A932-093ABAD557CD}"/>
              </a:ext>
            </a:extLst>
          </p:cNvPr>
          <p:cNvSpPr/>
          <p:nvPr/>
        </p:nvSpPr>
        <p:spPr>
          <a:xfrm>
            <a:off x="5068775" y="1683529"/>
            <a:ext cx="4415902" cy="1745465"/>
          </a:xfrm>
          <a:prstGeom prst="rect">
            <a:avLst/>
          </a:prstGeom>
          <a:solidFill>
            <a:srgbClr val="FFEBF5"/>
          </a:solidFill>
          <a:ln>
            <a:noFill/>
          </a:ln>
        </p:spPr>
        <p:txBody>
          <a:bodyPr wrap="square" tIns="72000" rIns="36000" anchor="t">
            <a:noAutofit/>
          </a:bodyPr>
          <a:lstStyle/>
          <a:p>
            <a:pPr marL="171450" lvl="0" indent="-171450">
              <a:spcAft>
                <a:spcPts val="600"/>
              </a:spcAft>
              <a:buClr>
                <a:schemeClr val="bg2">
                  <a:lumMod val="75000"/>
                </a:schemeClr>
              </a:buClr>
              <a:buSzPct val="80000"/>
              <a:buFont typeface="Arial" panose="020B0604020202020204" pitchFamily="34" charset="0"/>
              <a:buChar char="•"/>
            </a:pPr>
            <a:r>
              <a:rPr lang="fr-FR" sz="1200" dirty="0">
                <a:cs typeface="Calibri Light" panose="020F0302020204030204" pitchFamily="34" charset="0"/>
              </a:rPr>
              <a:t>L’analyse quantitative se fera sur la base des données disponibles auprès de SRH et DAT, notamment celles du SIRH </a:t>
            </a:r>
            <a:r>
              <a:rPr lang="fr-FR" sz="1200" dirty="0" err="1">
                <a:cs typeface="Calibri Light" panose="020F0302020204030204" pitchFamily="34" charset="0"/>
              </a:rPr>
              <a:t>RenoiRH</a:t>
            </a:r>
            <a:endParaRPr lang="fr-FR" sz="1200" dirty="0">
              <a:cs typeface="Calibri Light" panose="020F0302020204030204" pitchFamily="34" charset="0"/>
            </a:endParaRPr>
          </a:p>
          <a:p>
            <a:pPr marL="171450" lvl="0" indent="-171450">
              <a:spcAft>
                <a:spcPts val="600"/>
              </a:spcAft>
              <a:buClr>
                <a:schemeClr val="bg2">
                  <a:lumMod val="75000"/>
                </a:schemeClr>
              </a:buClr>
              <a:buSzPct val="80000"/>
              <a:buFont typeface="Arial" panose="020B0604020202020204" pitchFamily="34" charset="0"/>
              <a:buChar char="•"/>
            </a:pPr>
            <a:endParaRPr lang="fr-FR" sz="1200" dirty="0">
              <a:cs typeface="Calibri Light" panose="020F0302020204030204" pitchFamily="34" charset="0"/>
            </a:endParaRPr>
          </a:p>
          <a:p>
            <a:pPr marL="171450" lvl="0" indent="-171450">
              <a:spcAft>
                <a:spcPts val="600"/>
              </a:spcAft>
              <a:buClr>
                <a:schemeClr val="bg2">
                  <a:lumMod val="75000"/>
                </a:schemeClr>
              </a:buClr>
              <a:buSzPct val="80000"/>
              <a:buFont typeface="Arial" panose="020B0604020202020204" pitchFamily="34" charset="0"/>
              <a:buChar char="•"/>
            </a:pPr>
            <a:endParaRPr lang="fr-FR" sz="1200" dirty="0">
              <a:cs typeface="Calibri Light" panose="020F0302020204030204" pitchFamily="34" charset="0"/>
            </a:endParaRPr>
          </a:p>
          <a:p>
            <a:pPr marL="171450" lvl="0" indent="-171450">
              <a:spcAft>
                <a:spcPts val="600"/>
              </a:spcAft>
              <a:buClr>
                <a:schemeClr val="bg2">
                  <a:lumMod val="75000"/>
                </a:schemeClr>
              </a:buClr>
              <a:buSzPct val="80000"/>
              <a:buFont typeface="Arial" panose="020B0604020202020204" pitchFamily="34" charset="0"/>
              <a:buChar char="•"/>
            </a:pPr>
            <a:endParaRPr lang="fr-FR" sz="1200" dirty="0">
              <a:cs typeface="Calibri Light" panose="020F0302020204030204" pitchFamily="34" charset="0"/>
            </a:endParaRPr>
          </a:p>
          <a:p>
            <a:pPr marL="171450" lvl="0" indent="-171450">
              <a:spcAft>
                <a:spcPts val="600"/>
              </a:spcAft>
              <a:buClr>
                <a:schemeClr val="bg2">
                  <a:lumMod val="75000"/>
                </a:schemeClr>
              </a:buClr>
              <a:buSzPct val="80000"/>
              <a:buFont typeface="Arial" panose="020B0604020202020204" pitchFamily="34" charset="0"/>
              <a:buChar char="•"/>
            </a:pPr>
            <a:endParaRPr lang="fr-FR" sz="1200" dirty="0">
              <a:cs typeface="Calibri Light" panose="020F0302020204030204" pitchFamily="34" charset="0"/>
            </a:endParaRPr>
          </a:p>
        </p:txBody>
      </p:sp>
    </p:spTree>
    <p:extLst>
      <p:ext uri="{BB962C8B-B14F-4D97-AF65-F5344CB8AC3E}">
        <p14:creationId xmlns:p14="http://schemas.microsoft.com/office/powerpoint/2010/main" val="133155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0AE8660-FA5D-144B-AA23-512A66F295E4}"/>
              </a:ext>
            </a:extLst>
          </p:cNvPr>
          <p:cNvSpPr>
            <a:spLocks noGrp="1"/>
          </p:cNvSpPr>
          <p:nvPr>
            <p:ph type="body" sz="quarter" idx="11"/>
          </p:nvPr>
        </p:nvSpPr>
        <p:spPr/>
        <p:txBody>
          <a:bodyPr/>
          <a:lstStyle/>
          <a:p>
            <a:r>
              <a:rPr lang="fr-FR" sz="1800" b="1" dirty="0">
                <a:gradFill>
                  <a:gsLst>
                    <a:gs pos="0">
                      <a:schemeClr val="accent2"/>
                    </a:gs>
                    <a:gs pos="86000">
                      <a:schemeClr val="accent1"/>
                    </a:gs>
                  </a:gsLst>
                  <a:lin ang="2700000" scaled="0"/>
                </a:gradFill>
              </a:rPr>
              <a:t>Contexte et enjeux</a:t>
            </a:r>
          </a:p>
          <a:p>
            <a:r>
              <a:rPr lang="fr-FR" sz="1800" dirty="0"/>
              <a:t>Planning et détail des activités par étape</a:t>
            </a:r>
          </a:p>
          <a:p>
            <a:r>
              <a:rPr lang="fr-FR" sz="1800" dirty="0"/>
              <a:t>Prochaines étapes</a:t>
            </a:r>
          </a:p>
        </p:txBody>
      </p:sp>
      <p:sp>
        <p:nvSpPr>
          <p:cNvPr id="5" name="Rectangle 4">
            <a:extLst>
              <a:ext uri="{FF2B5EF4-FFF2-40B4-BE49-F238E27FC236}">
                <a16:creationId xmlns:a16="http://schemas.microsoft.com/office/drawing/2014/main" id="{0026F2D6-9B79-1440-A1C5-429154ACA57E}"/>
              </a:ext>
            </a:extLst>
          </p:cNvPr>
          <p:cNvSpPr/>
          <p:nvPr/>
        </p:nvSpPr>
        <p:spPr>
          <a:xfrm>
            <a:off x="933866" y="1478211"/>
            <a:ext cx="2153891" cy="357809"/>
          </a:xfrm>
          <a:prstGeom prst="rect">
            <a:avLst/>
          </a:prstGeom>
          <a:noFill/>
          <a:ln w="95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Tree>
    <p:extLst>
      <p:ext uri="{BB962C8B-B14F-4D97-AF65-F5344CB8AC3E}">
        <p14:creationId xmlns:p14="http://schemas.microsoft.com/office/powerpoint/2010/main" val="326551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fr-FR" dirty="0"/>
              <a:t>Un renouvellement fort des effectifs créé une tension sur le réseau des DRAC</a:t>
            </a:r>
          </a:p>
        </p:txBody>
      </p:sp>
      <p:sp>
        <p:nvSpPr>
          <p:cNvPr id="2" name="Text Placeholder 1"/>
          <p:cNvSpPr>
            <a:spLocks noGrp="1"/>
          </p:cNvSpPr>
          <p:nvPr>
            <p:ph idx="1"/>
          </p:nvPr>
        </p:nvSpPr>
        <p:spPr>
          <a:xfrm>
            <a:off x="349119" y="1558445"/>
            <a:ext cx="9206044" cy="4290299"/>
          </a:xfrm>
        </p:spPr>
        <p:txBody>
          <a:bodyPr/>
          <a:lstStyle/>
          <a:p>
            <a:pPr marL="342900" indent="-342900">
              <a:buClr>
                <a:schemeClr val="tx1"/>
              </a:buClr>
              <a:buSzPct val="100000"/>
              <a:buFont typeface="Wingdings" pitchFamily="2" charset="2"/>
              <a:buChar char="§"/>
            </a:pPr>
            <a:r>
              <a:rPr lang="fr-FR" sz="1600" dirty="0"/>
              <a:t>Ministère jeune par sa création et son développement, le Ministère de la Culture fait désormais face à la même </a:t>
            </a:r>
            <a:r>
              <a:rPr lang="fr-FR" sz="1600" b="1" dirty="0"/>
              <a:t>dynamique de départs à la retraite </a:t>
            </a:r>
            <a:r>
              <a:rPr lang="fr-FR" sz="1600" dirty="0"/>
              <a:t>et de </a:t>
            </a:r>
            <a:r>
              <a:rPr lang="fr-FR" sz="1600" b="1" dirty="0"/>
              <a:t>renouvellement de ses effectifs </a:t>
            </a:r>
            <a:r>
              <a:rPr lang="fr-FR" sz="1600" dirty="0"/>
              <a:t>que d’autres entités publiques</a:t>
            </a:r>
          </a:p>
          <a:p>
            <a:pPr marL="520700" lvl="1" indent="-342900">
              <a:buSzPct val="100000"/>
              <a:buFont typeface="Wingdings" pitchFamily="2" charset="2"/>
              <a:buChar char="§"/>
            </a:pPr>
            <a:r>
              <a:rPr lang="fr-FR" sz="1600" dirty="0"/>
              <a:t>Le risque qui en découle pour le ministère concerne également les DRAC, notamment en raison de certaines spécificités : </a:t>
            </a:r>
          </a:p>
          <a:p>
            <a:pPr marL="879475" lvl="3" indent="-342900">
              <a:buSzPct val="100000"/>
              <a:buFont typeface="Wingdings" pitchFamily="2" charset="2"/>
              <a:buChar char="§"/>
            </a:pPr>
            <a:r>
              <a:rPr lang="fr-FR" sz="1400" dirty="0"/>
              <a:t>Des expertises pointues et uniques recrutées notamment sur concours (ex : architectes urbanistes de l’Etat, conservateurs…) </a:t>
            </a:r>
          </a:p>
          <a:p>
            <a:pPr marL="879475" lvl="3" indent="-342900">
              <a:buSzPct val="100000"/>
              <a:buFont typeface="Wingdings" pitchFamily="2" charset="2"/>
              <a:buChar char="§"/>
            </a:pPr>
            <a:r>
              <a:rPr lang="fr-FR" sz="1400" dirty="0"/>
              <a:t>Des départs importants sur les 5 prochaines années, nécessitant une anticipation des recrutements</a:t>
            </a:r>
          </a:p>
          <a:p>
            <a:pPr marL="342900" indent="-342900">
              <a:buClr>
                <a:schemeClr val="tx1"/>
              </a:buClr>
              <a:buSzPct val="100000"/>
              <a:buFont typeface="Wingdings" pitchFamily="2" charset="2"/>
              <a:buChar char="§"/>
            </a:pPr>
            <a:r>
              <a:rPr lang="fr-FR" sz="1600" dirty="0"/>
              <a:t>Le </a:t>
            </a:r>
            <a:r>
              <a:rPr lang="fr-FR" sz="1600" b="1" dirty="0"/>
              <a:t>SRH pilote la politique RH </a:t>
            </a:r>
            <a:r>
              <a:rPr lang="fr-FR" sz="1600" dirty="0"/>
              <a:t>du Ministère et entame lui-même une mue pour mettre en œuvre un plan d’actions ambitieux et se recentrer comme apporteur </a:t>
            </a:r>
            <a:r>
              <a:rPr lang="fr-FR" sz="1600" b="1" dirty="0"/>
              <a:t>d’expertise RH</a:t>
            </a:r>
          </a:p>
          <a:p>
            <a:pPr marL="342900" indent="-342900">
              <a:buClr>
                <a:schemeClr val="tx1"/>
              </a:buClr>
              <a:buSzPct val="100000"/>
              <a:buFont typeface="Wingdings" pitchFamily="2" charset="2"/>
              <a:buChar char="§"/>
            </a:pPr>
            <a:r>
              <a:rPr lang="fr-FR" sz="1600" dirty="0"/>
              <a:t>Face à cette situation et dans le cadre de sa propre transformation RH, le Ministère de la Culture a identifié comme prioritaire le </a:t>
            </a:r>
            <a:r>
              <a:rPr lang="fr-FR" sz="1600" b="1" dirty="0"/>
              <a:t>lancement d’une démarche de GAEC </a:t>
            </a:r>
            <a:r>
              <a:rPr lang="fr-FR" sz="1600" dirty="0"/>
              <a:t>(Gestion Anticipée des Effectifs et des Compétences) auprès des DRAC sur la filière patrimoine, avant son extension progressive au sein du ministère</a:t>
            </a:r>
          </a:p>
          <a:p>
            <a:pPr marL="342900" indent="-342900">
              <a:buClr>
                <a:schemeClr val="tx1"/>
              </a:buClr>
              <a:buSzPct val="100000"/>
              <a:buFont typeface="Wingdings" pitchFamily="2" charset="2"/>
              <a:buChar char="§"/>
            </a:pPr>
            <a:r>
              <a:rPr lang="fr-FR" sz="1600" dirty="0"/>
              <a:t>Le projet doit sécuriser dans la durée la capacité à assurer bon fonctionnement du réseau et plus largement de l’ensemble des entités administratives qui dépendent du Ministère</a:t>
            </a:r>
          </a:p>
        </p:txBody>
      </p:sp>
      <p:sp>
        <p:nvSpPr>
          <p:cNvPr id="9" name="Title 8"/>
          <p:cNvSpPr>
            <a:spLocks noGrp="1"/>
          </p:cNvSpPr>
          <p:nvPr>
            <p:ph type="title"/>
          </p:nvPr>
        </p:nvSpPr>
        <p:spPr/>
        <p:txBody>
          <a:bodyPr/>
          <a:lstStyle/>
          <a:p>
            <a:r>
              <a:rPr lang="fr-FR" dirty="0"/>
              <a:t>Dans un contexte de tension sur les effectifs au sein de son réseau, le Ministère de la Culture lance une démarche à destination de l’ensemble de ses entités</a:t>
            </a:r>
          </a:p>
        </p:txBody>
      </p:sp>
    </p:spTree>
    <p:extLst>
      <p:ext uri="{BB962C8B-B14F-4D97-AF65-F5344CB8AC3E}">
        <p14:creationId xmlns:p14="http://schemas.microsoft.com/office/powerpoint/2010/main" val="74230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fr-FR" dirty="0"/>
              <a:t>Nous identifions 4 enjeux clés pour lesquels nous mettons en regard des modes d’intervention adaptés </a:t>
            </a:r>
          </a:p>
        </p:txBody>
      </p:sp>
      <p:sp>
        <p:nvSpPr>
          <p:cNvPr id="2" name="Text Placeholder 1"/>
          <p:cNvSpPr>
            <a:spLocks noGrp="1"/>
          </p:cNvSpPr>
          <p:nvPr>
            <p:ph idx="1"/>
          </p:nvPr>
        </p:nvSpPr>
        <p:spPr>
          <a:xfrm>
            <a:off x="887896" y="1823165"/>
            <a:ext cx="4126064" cy="646332"/>
          </a:xfrm>
        </p:spPr>
        <p:txBody>
          <a:bodyPr/>
          <a:lstStyle/>
          <a:p>
            <a:pPr>
              <a:buClr>
                <a:schemeClr val="tx1"/>
              </a:buClr>
              <a:buSzPct val="100000"/>
            </a:pPr>
            <a:r>
              <a:rPr lang="fr-FR" sz="1600" dirty="0"/>
              <a:t>Mettre en œuvre une démarche qui permette de </a:t>
            </a:r>
            <a:r>
              <a:rPr lang="fr-FR" sz="1600" b="1" dirty="0"/>
              <a:t>répondre aux enjeux de</a:t>
            </a:r>
            <a:r>
              <a:rPr lang="fr-FR" sz="1600" b="1" dirty="0">
                <a:solidFill>
                  <a:schemeClr val="tx2">
                    <a:lumMod val="50000"/>
                  </a:schemeClr>
                </a:solidFill>
              </a:rPr>
              <a:t> </a:t>
            </a:r>
            <a:r>
              <a:rPr lang="fr-FR" sz="1600" b="1" dirty="0"/>
              <a:t>court terme </a:t>
            </a:r>
            <a:r>
              <a:rPr lang="fr-FR" sz="1600" dirty="0"/>
              <a:t>en préparant le </a:t>
            </a:r>
            <a:r>
              <a:rPr lang="fr-FR" sz="1600" b="1" dirty="0"/>
              <a:t>renouveau de la filière patrimoine des DRAC</a:t>
            </a:r>
            <a:r>
              <a:rPr lang="fr-FR" sz="1600" dirty="0"/>
              <a:t>, dans un contexte global qui aura évolué</a:t>
            </a:r>
          </a:p>
          <a:p>
            <a:pPr marL="520700" lvl="1" indent="-342900">
              <a:buSzPct val="100000"/>
              <a:buFont typeface="Wingdings" pitchFamily="2" charset="2"/>
              <a:buChar char="§"/>
            </a:pPr>
            <a:endParaRPr lang="fr-FR" sz="1600" dirty="0"/>
          </a:p>
          <a:p>
            <a:pPr marL="520700" lvl="1" indent="-342900">
              <a:buSzPct val="100000"/>
              <a:buFont typeface="Wingdings" pitchFamily="2" charset="2"/>
              <a:buChar char="§"/>
            </a:pPr>
            <a:endParaRPr lang="fr-FR" sz="1600" dirty="0"/>
          </a:p>
          <a:p>
            <a:endParaRPr lang="fr-FR" sz="1600" dirty="0"/>
          </a:p>
        </p:txBody>
      </p:sp>
      <p:sp>
        <p:nvSpPr>
          <p:cNvPr id="9" name="Title 8"/>
          <p:cNvSpPr>
            <a:spLocks noGrp="1"/>
          </p:cNvSpPr>
          <p:nvPr>
            <p:ph type="title"/>
          </p:nvPr>
        </p:nvSpPr>
        <p:spPr/>
        <p:txBody>
          <a:bodyPr/>
          <a:lstStyle/>
          <a:p>
            <a:r>
              <a:rPr lang="fr-FR" dirty="0"/>
              <a:t>Le projet GAEC auprès des DRAC  doit permettre de répondre aux enjeux court terme et d’éprouver une démarche déclinable à l’ensemble de son périmètre</a:t>
            </a:r>
          </a:p>
        </p:txBody>
      </p:sp>
      <p:sp>
        <p:nvSpPr>
          <p:cNvPr id="3" name="Rectangle 2">
            <a:extLst>
              <a:ext uri="{FF2B5EF4-FFF2-40B4-BE49-F238E27FC236}">
                <a16:creationId xmlns:a16="http://schemas.microsoft.com/office/drawing/2014/main" id="{942D43B4-F31B-3542-AC38-12A346880375}"/>
              </a:ext>
            </a:extLst>
          </p:cNvPr>
          <p:cNvSpPr/>
          <p:nvPr/>
        </p:nvSpPr>
        <p:spPr>
          <a:xfrm>
            <a:off x="349119" y="1855305"/>
            <a:ext cx="326742" cy="307828"/>
          </a:xfrm>
          <a:prstGeom prst="rect">
            <a:avLst/>
          </a:prstGeom>
          <a:solidFill>
            <a:schemeClr val="bg2">
              <a:lumMod val="20000"/>
              <a:lumOff val="8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400" dirty="0">
                <a:solidFill>
                  <a:schemeClr val="tx1"/>
                </a:solidFill>
              </a:rPr>
              <a:t>1</a:t>
            </a:r>
          </a:p>
        </p:txBody>
      </p:sp>
      <p:sp>
        <p:nvSpPr>
          <p:cNvPr id="6" name="Rectangle 5">
            <a:extLst>
              <a:ext uri="{FF2B5EF4-FFF2-40B4-BE49-F238E27FC236}">
                <a16:creationId xmlns:a16="http://schemas.microsoft.com/office/drawing/2014/main" id="{5BA8B292-D3EA-B647-9911-0C7964639914}"/>
              </a:ext>
            </a:extLst>
          </p:cNvPr>
          <p:cNvSpPr/>
          <p:nvPr/>
        </p:nvSpPr>
        <p:spPr>
          <a:xfrm>
            <a:off x="349119" y="3117098"/>
            <a:ext cx="326742" cy="307828"/>
          </a:xfrm>
          <a:prstGeom prst="rect">
            <a:avLst/>
          </a:prstGeom>
          <a:solidFill>
            <a:schemeClr val="bg2">
              <a:lumMod val="40000"/>
              <a:lumOff val="6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400" dirty="0">
                <a:solidFill>
                  <a:schemeClr val="tx1"/>
                </a:solidFill>
              </a:rPr>
              <a:t>2</a:t>
            </a:r>
          </a:p>
        </p:txBody>
      </p:sp>
      <p:sp>
        <p:nvSpPr>
          <p:cNvPr id="5" name="Rectangle 4">
            <a:extLst>
              <a:ext uri="{FF2B5EF4-FFF2-40B4-BE49-F238E27FC236}">
                <a16:creationId xmlns:a16="http://schemas.microsoft.com/office/drawing/2014/main" id="{A04B72D1-7E78-5847-A629-CA16DD91413C}"/>
              </a:ext>
            </a:extLst>
          </p:cNvPr>
          <p:cNvSpPr/>
          <p:nvPr/>
        </p:nvSpPr>
        <p:spPr>
          <a:xfrm>
            <a:off x="826936" y="3066706"/>
            <a:ext cx="4126064" cy="830997"/>
          </a:xfrm>
          <a:prstGeom prst="rect">
            <a:avLst/>
          </a:prstGeom>
        </p:spPr>
        <p:txBody>
          <a:bodyPr wrap="square">
            <a:spAutoFit/>
          </a:bodyPr>
          <a:lstStyle/>
          <a:p>
            <a:pPr>
              <a:buClr>
                <a:schemeClr val="tx1"/>
              </a:buClr>
              <a:buSzPct val="100000"/>
            </a:pPr>
            <a:r>
              <a:rPr lang="fr-FR" sz="1600" dirty="0"/>
              <a:t>Réussir dès </a:t>
            </a:r>
            <a:r>
              <a:rPr lang="fr-FR" sz="1600" b="1" dirty="0"/>
              <a:t>l’amont la mise en œuvre </a:t>
            </a:r>
            <a:r>
              <a:rPr lang="fr-FR" sz="1600" dirty="0"/>
              <a:t>de la démarche en </a:t>
            </a:r>
            <a:r>
              <a:rPr lang="fr-FR" sz="1600" b="1" dirty="0"/>
              <a:t>associant les DRAC </a:t>
            </a:r>
            <a:r>
              <a:rPr lang="fr-FR" sz="1600" dirty="0"/>
              <a:t>à la dynamique du projet</a:t>
            </a:r>
          </a:p>
        </p:txBody>
      </p:sp>
      <p:sp>
        <p:nvSpPr>
          <p:cNvPr id="10" name="Rectangle 9">
            <a:extLst>
              <a:ext uri="{FF2B5EF4-FFF2-40B4-BE49-F238E27FC236}">
                <a16:creationId xmlns:a16="http://schemas.microsoft.com/office/drawing/2014/main" id="{A1D9A8C5-3C5F-8042-8BAE-DD979359C5AB}"/>
              </a:ext>
            </a:extLst>
          </p:cNvPr>
          <p:cNvSpPr/>
          <p:nvPr/>
        </p:nvSpPr>
        <p:spPr>
          <a:xfrm>
            <a:off x="349119" y="4206171"/>
            <a:ext cx="326742" cy="307828"/>
          </a:xfrm>
          <a:prstGeom prst="rect">
            <a:avLst/>
          </a:prstGeom>
          <a:solidFill>
            <a:schemeClr val="bg2">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400" dirty="0">
                <a:solidFill>
                  <a:schemeClr val="tx1"/>
                </a:solidFill>
              </a:rPr>
              <a:t>3</a:t>
            </a:r>
          </a:p>
        </p:txBody>
      </p:sp>
      <p:sp>
        <p:nvSpPr>
          <p:cNvPr id="11" name="Rectangle 10">
            <a:extLst>
              <a:ext uri="{FF2B5EF4-FFF2-40B4-BE49-F238E27FC236}">
                <a16:creationId xmlns:a16="http://schemas.microsoft.com/office/drawing/2014/main" id="{82D9052C-61C3-0540-92A3-86E412B821D3}"/>
              </a:ext>
            </a:extLst>
          </p:cNvPr>
          <p:cNvSpPr/>
          <p:nvPr/>
        </p:nvSpPr>
        <p:spPr>
          <a:xfrm>
            <a:off x="837096" y="4137525"/>
            <a:ext cx="4126064" cy="830997"/>
          </a:xfrm>
          <a:prstGeom prst="rect">
            <a:avLst/>
          </a:prstGeom>
        </p:spPr>
        <p:txBody>
          <a:bodyPr wrap="square">
            <a:spAutoFit/>
          </a:bodyPr>
          <a:lstStyle/>
          <a:p>
            <a:pPr>
              <a:buClr>
                <a:schemeClr val="tx1"/>
              </a:buClr>
              <a:buSzPct val="100000"/>
            </a:pPr>
            <a:r>
              <a:rPr lang="fr-FR" sz="1600" dirty="0"/>
              <a:t>Construire une méthodologie ayant pour objectif dès son origine une </a:t>
            </a:r>
            <a:r>
              <a:rPr lang="fr-FR" sz="1600" b="1" dirty="0"/>
              <a:t>généralisation en cible à l’ensemble du ministère</a:t>
            </a:r>
          </a:p>
        </p:txBody>
      </p:sp>
      <p:sp>
        <p:nvSpPr>
          <p:cNvPr id="12" name="Rectangle 11">
            <a:extLst>
              <a:ext uri="{FF2B5EF4-FFF2-40B4-BE49-F238E27FC236}">
                <a16:creationId xmlns:a16="http://schemas.microsoft.com/office/drawing/2014/main" id="{78F653B2-FE8F-FA43-BB5A-CBCCA53DC25A}"/>
              </a:ext>
            </a:extLst>
          </p:cNvPr>
          <p:cNvSpPr/>
          <p:nvPr/>
        </p:nvSpPr>
        <p:spPr>
          <a:xfrm>
            <a:off x="349119" y="5417164"/>
            <a:ext cx="326742" cy="307828"/>
          </a:xfrm>
          <a:prstGeom prst="rect">
            <a:avLst/>
          </a:prstGeom>
          <a:solidFill>
            <a:schemeClr val="bg2">
              <a:lumMod val="60000"/>
              <a:lumOff val="4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400" dirty="0">
                <a:solidFill>
                  <a:schemeClr val="tx1"/>
                </a:solidFill>
              </a:rPr>
              <a:t>4</a:t>
            </a:r>
          </a:p>
        </p:txBody>
      </p:sp>
      <p:sp>
        <p:nvSpPr>
          <p:cNvPr id="13" name="Rectangle 12">
            <a:extLst>
              <a:ext uri="{FF2B5EF4-FFF2-40B4-BE49-F238E27FC236}">
                <a16:creationId xmlns:a16="http://schemas.microsoft.com/office/drawing/2014/main" id="{D4CD8B97-2866-E049-90CD-8E90A36A52ED}"/>
              </a:ext>
            </a:extLst>
          </p:cNvPr>
          <p:cNvSpPr/>
          <p:nvPr/>
        </p:nvSpPr>
        <p:spPr>
          <a:xfrm>
            <a:off x="837096" y="5330265"/>
            <a:ext cx="4126064" cy="830997"/>
          </a:xfrm>
          <a:prstGeom prst="rect">
            <a:avLst/>
          </a:prstGeom>
        </p:spPr>
        <p:txBody>
          <a:bodyPr wrap="square">
            <a:spAutoFit/>
          </a:bodyPr>
          <a:lstStyle/>
          <a:p>
            <a:pPr>
              <a:buClr>
                <a:schemeClr val="tx1"/>
              </a:buClr>
              <a:buSzPct val="100000"/>
            </a:pPr>
            <a:r>
              <a:rPr lang="fr-FR" sz="1600" dirty="0"/>
              <a:t>Assurer la </a:t>
            </a:r>
            <a:r>
              <a:rPr lang="fr-FR" sz="1600" b="1" dirty="0"/>
              <a:t>pérennité de la démarche </a:t>
            </a:r>
            <a:r>
              <a:rPr lang="fr-FR" sz="1600" dirty="0"/>
              <a:t>en accompagnant la montée en compétence des équipes RH du ministère</a:t>
            </a:r>
          </a:p>
        </p:txBody>
      </p:sp>
      <p:sp>
        <p:nvSpPr>
          <p:cNvPr id="15" name="Rectangle 14">
            <a:extLst>
              <a:ext uri="{FF2B5EF4-FFF2-40B4-BE49-F238E27FC236}">
                <a16:creationId xmlns:a16="http://schemas.microsoft.com/office/drawing/2014/main" id="{4345AB59-8ADE-8346-BF56-91F1436C6047}"/>
              </a:ext>
            </a:extLst>
          </p:cNvPr>
          <p:cNvSpPr/>
          <p:nvPr/>
        </p:nvSpPr>
        <p:spPr>
          <a:xfrm>
            <a:off x="5505395" y="5371690"/>
            <a:ext cx="4126064" cy="1077218"/>
          </a:xfrm>
          <a:prstGeom prst="rect">
            <a:avLst/>
          </a:prstGeom>
        </p:spPr>
        <p:txBody>
          <a:bodyPr wrap="square">
            <a:spAutoFit/>
          </a:bodyPr>
          <a:lstStyle/>
          <a:p>
            <a:pPr>
              <a:buClr>
                <a:schemeClr val="tx1"/>
              </a:buClr>
              <a:buSzPct val="100000"/>
            </a:pPr>
            <a:r>
              <a:rPr lang="fr-FR" sz="1600" dirty="0"/>
              <a:t>Fonctionner en </a:t>
            </a:r>
            <a:r>
              <a:rPr lang="fr-FR" sz="1600" b="1" dirty="0"/>
              <a:t>équipe projet intégrée </a:t>
            </a:r>
            <a:r>
              <a:rPr lang="fr-FR" sz="1600" dirty="0"/>
              <a:t>SRH/DAT/DGP </a:t>
            </a:r>
            <a:r>
              <a:rPr lang="fr-FR" sz="1600" dirty="0" err="1"/>
              <a:t>BearingPoint</a:t>
            </a:r>
            <a:r>
              <a:rPr lang="fr-FR" sz="1600" dirty="0"/>
              <a:t> en identifiant dès le démarrage de façon claire les rôles et les tâches affectées, dans la durée</a:t>
            </a:r>
          </a:p>
        </p:txBody>
      </p:sp>
      <p:sp>
        <p:nvSpPr>
          <p:cNvPr id="16" name="Text Placeholder 1">
            <a:extLst>
              <a:ext uri="{FF2B5EF4-FFF2-40B4-BE49-F238E27FC236}">
                <a16:creationId xmlns:a16="http://schemas.microsoft.com/office/drawing/2014/main" id="{F9B3EB1E-A393-4A3A-80D2-B6305D709A31}"/>
              </a:ext>
            </a:extLst>
          </p:cNvPr>
          <p:cNvSpPr txBox="1">
            <a:spLocks/>
          </p:cNvSpPr>
          <p:nvPr/>
        </p:nvSpPr>
        <p:spPr>
          <a:xfrm>
            <a:off x="5505395" y="1973640"/>
            <a:ext cx="4116470" cy="646332"/>
          </a:xfrm>
          <a:prstGeom prst="rect">
            <a:avLst/>
          </a:prstGeom>
        </p:spPr>
        <p:txBody>
          <a:bodyPr vert="horz" lIns="0" tIns="0" rIns="0" bIns="0" rtlCol="0">
            <a:noAutofit/>
          </a:bodyPr>
          <a:lstStyle>
            <a:lvl1pPr marL="0" indent="0" algn="l" defTabSz="457200" rtl="0" eaLnBrk="1" latinLnBrk="0" hangingPunct="1">
              <a:spcBef>
                <a:spcPts val="1200"/>
              </a:spcBef>
              <a:spcAft>
                <a:spcPts val="300"/>
              </a:spcAft>
              <a:buClr>
                <a:schemeClr val="bg1"/>
              </a:buClr>
              <a:buSzPct val="25000"/>
              <a:buFont typeface="Verdana" pitchFamily="34" charset="0"/>
              <a:buNone/>
              <a:defRPr lang="en-GB" sz="1400" b="0" kern="1200" noProof="0">
                <a:solidFill>
                  <a:schemeClr val="tx1"/>
                </a:solidFill>
                <a:latin typeface="+mn-lt"/>
                <a:ea typeface="+mn-ea"/>
                <a:cs typeface="+mn-cs"/>
              </a:defRPr>
            </a:lvl1pPr>
            <a:lvl2pPr marL="177800" indent="-177800" algn="l" defTabSz="457200" rtl="0" eaLnBrk="1" latinLnBrk="0" hangingPunct="1">
              <a:spcBef>
                <a:spcPts val="300"/>
              </a:spcBef>
              <a:spcAft>
                <a:spcPts val="300"/>
              </a:spcAft>
              <a:buClr>
                <a:schemeClr val="tx1"/>
              </a:buClr>
              <a:buFont typeface="Arial" pitchFamily="34" charset="0"/>
              <a:buChar char="•"/>
              <a:defRPr lang="en-GB" sz="1400" kern="1200" noProof="0" smtClean="0">
                <a:solidFill>
                  <a:schemeClr val="tx1"/>
                </a:solidFill>
                <a:latin typeface="+mn-lt"/>
                <a:ea typeface="+mn-ea"/>
                <a:cs typeface="+mn-cs"/>
              </a:defRPr>
            </a:lvl2pPr>
            <a:lvl3pPr marL="361950" indent="-180975" algn="l" defTabSz="514350" rtl="0" eaLnBrk="1" latinLnBrk="0" hangingPunct="1">
              <a:spcBef>
                <a:spcPts val="300"/>
              </a:spcBef>
              <a:spcAft>
                <a:spcPts val="300"/>
              </a:spcAft>
              <a:buClr>
                <a:schemeClr val="tx1"/>
              </a:buClr>
              <a:buFont typeface="Calibri" pitchFamily="34" charset="0"/>
              <a:buChar char="−"/>
              <a:defRPr lang="en-GB" sz="1400" kern="1200" noProof="0" smtClean="0">
                <a:solidFill>
                  <a:schemeClr val="tx1"/>
                </a:solidFill>
                <a:latin typeface="+mn-lt"/>
                <a:ea typeface="+mn-ea"/>
                <a:cs typeface="+mn-cs"/>
              </a:defRPr>
            </a:lvl3pPr>
            <a:lvl4pPr marL="536575" indent="-161925" algn="l" defTabSz="457200" rtl="0" eaLnBrk="1" latinLnBrk="0" hangingPunct="1">
              <a:spcBef>
                <a:spcPts val="300"/>
              </a:spcBef>
              <a:spcAft>
                <a:spcPts val="300"/>
              </a:spcAft>
              <a:buClr>
                <a:schemeClr val="tx1"/>
              </a:buClr>
              <a:buFont typeface="Courier New" pitchFamily="49" charset="0"/>
              <a:buChar char="o"/>
              <a:tabLst/>
              <a:defRPr lang="en-GB" sz="1200" kern="1200" noProof="0">
                <a:solidFill>
                  <a:schemeClr val="tx1"/>
                </a:solidFill>
                <a:latin typeface="+mn-lt"/>
                <a:ea typeface="+mn-ea"/>
                <a:cs typeface="+mn-cs"/>
              </a:defRPr>
            </a:lvl4pPr>
            <a:lvl5pPr marL="812800" indent="-165100" algn="l" defTabSz="457200"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buClr>
              <a:buSzPct val="100000"/>
            </a:pPr>
            <a:r>
              <a:rPr lang="fr-FR" sz="1600" dirty="0"/>
              <a:t>Co-construire et éprouver la </a:t>
            </a:r>
            <a:r>
              <a:rPr lang="fr-FR" sz="1600" b="1" dirty="0"/>
              <a:t>démarche inductive sur le terrain,</a:t>
            </a:r>
            <a:r>
              <a:rPr lang="fr-FR" sz="1600" dirty="0"/>
              <a:t> au plus près de la situation et des attentes, en commençant par la filière patrimoine des DRAC</a:t>
            </a:r>
          </a:p>
          <a:p>
            <a:pPr marL="520700" lvl="1" indent="-342900">
              <a:buSzPct val="100000"/>
              <a:buFont typeface="Wingdings" pitchFamily="2" charset="2"/>
              <a:buChar char="§"/>
            </a:pPr>
            <a:endParaRPr lang="fr-FR" sz="1600" dirty="0"/>
          </a:p>
          <a:p>
            <a:pPr marL="520700" lvl="1" indent="-342900">
              <a:buSzPct val="100000"/>
              <a:buFont typeface="Wingdings" pitchFamily="2" charset="2"/>
              <a:buChar char="§"/>
            </a:pPr>
            <a:endParaRPr lang="fr-FR" sz="1600" dirty="0"/>
          </a:p>
          <a:p>
            <a:endParaRPr lang="fr-FR" sz="1600" dirty="0"/>
          </a:p>
        </p:txBody>
      </p:sp>
      <p:sp>
        <p:nvSpPr>
          <p:cNvPr id="17" name="Rectangle 16">
            <a:extLst>
              <a:ext uri="{FF2B5EF4-FFF2-40B4-BE49-F238E27FC236}">
                <a16:creationId xmlns:a16="http://schemas.microsoft.com/office/drawing/2014/main" id="{54732D9E-D046-47CA-A010-13EB60FD9462}"/>
              </a:ext>
            </a:extLst>
          </p:cNvPr>
          <p:cNvSpPr/>
          <p:nvPr/>
        </p:nvSpPr>
        <p:spPr>
          <a:xfrm>
            <a:off x="5463256" y="3063220"/>
            <a:ext cx="4116470" cy="584775"/>
          </a:xfrm>
          <a:prstGeom prst="rect">
            <a:avLst/>
          </a:prstGeom>
        </p:spPr>
        <p:txBody>
          <a:bodyPr wrap="square">
            <a:spAutoFit/>
          </a:bodyPr>
          <a:lstStyle/>
          <a:p>
            <a:pPr>
              <a:buClr>
                <a:schemeClr val="tx1"/>
              </a:buClr>
              <a:buSzPct val="100000"/>
            </a:pPr>
            <a:r>
              <a:rPr lang="fr-FR" sz="1600" b="1" dirty="0"/>
              <a:t>Expliquer l’approche </a:t>
            </a:r>
            <a:r>
              <a:rPr lang="fr-FR" sz="1600" dirty="0"/>
              <a:t>en amont du démarrage et </a:t>
            </a:r>
            <a:r>
              <a:rPr lang="fr-FR" sz="1600" b="1" dirty="0"/>
              <a:t>anticiper la mobilisation </a:t>
            </a:r>
            <a:r>
              <a:rPr lang="fr-FR" sz="1600" dirty="0"/>
              <a:t>des DRAC témoin</a:t>
            </a:r>
            <a:r>
              <a:rPr lang="fr-FR" sz="1600" dirty="0">
                <a:solidFill>
                  <a:schemeClr val="tx2">
                    <a:lumMod val="50000"/>
                  </a:schemeClr>
                </a:solidFill>
              </a:rPr>
              <a:t>s</a:t>
            </a:r>
          </a:p>
        </p:txBody>
      </p:sp>
      <p:sp>
        <p:nvSpPr>
          <p:cNvPr id="18" name="Rectangle 17">
            <a:extLst>
              <a:ext uri="{FF2B5EF4-FFF2-40B4-BE49-F238E27FC236}">
                <a16:creationId xmlns:a16="http://schemas.microsoft.com/office/drawing/2014/main" id="{D5E08057-6B48-4B75-BBAA-D44B465B2427}"/>
              </a:ext>
            </a:extLst>
          </p:cNvPr>
          <p:cNvSpPr/>
          <p:nvPr/>
        </p:nvSpPr>
        <p:spPr>
          <a:xfrm>
            <a:off x="5505395" y="4206171"/>
            <a:ext cx="4116470" cy="830997"/>
          </a:xfrm>
          <a:prstGeom prst="rect">
            <a:avLst/>
          </a:prstGeom>
        </p:spPr>
        <p:txBody>
          <a:bodyPr wrap="square">
            <a:spAutoFit/>
          </a:bodyPr>
          <a:lstStyle/>
          <a:p>
            <a:pPr>
              <a:buClr>
                <a:schemeClr val="tx1"/>
              </a:buClr>
              <a:buSzPct val="100000"/>
            </a:pPr>
            <a:r>
              <a:rPr lang="fr-FR" sz="1600" b="1" dirty="0"/>
              <a:t>Capitaliser au fur et à mesure la méthodologie formalisée</a:t>
            </a:r>
            <a:r>
              <a:rPr lang="fr-FR" sz="1600" dirty="0"/>
              <a:t>, la partager au sein de l’équipe projet et partager l’avancement</a:t>
            </a:r>
            <a:endParaRPr lang="fr-FR" sz="1600" b="1" dirty="0"/>
          </a:p>
        </p:txBody>
      </p:sp>
      <p:sp>
        <p:nvSpPr>
          <p:cNvPr id="22" name="Triangle isocèle 21">
            <a:extLst>
              <a:ext uri="{FF2B5EF4-FFF2-40B4-BE49-F238E27FC236}">
                <a16:creationId xmlns:a16="http://schemas.microsoft.com/office/drawing/2014/main" id="{EA0B769B-772C-4E55-A2F1-678B0E69C94E}"/>
              </a:ext>
            </a:extLst>
          </p:cNvPr>
          <p:cNvSpPr/>
          <p:nvPr/>
        </p:nvSpPr>
        <p:spPr>
          <a:xfrm rot="5400000">
            <a:off x="5034705" y="3323134"/>
            <a:ext cx="468000" cy="216000"/>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solidFill>
                <a:srgbClr val="4D4F53"/>
              </a:solidFill>
            </a:endParaRPr>
          </a:p>
        </p:txBody>
      </p:sp>
      <p:sp>
        <p:nvSpPr>
          <p:cNvPr id="23" name="Triangle isocèle 22">
            <a:extLst>
              <a:ext uri="{FF2B5EF4-FFF2-40B4-BE49-F238E27FC236}">
                <a16:creationId xmlns:a16="http://schemas.microsoft.com/office/drawing/2014/main" id="{B868B81A-24C1-4214-9F5E-B93374CD814C}"/>
              </a:ext>
            </a:extLst>
          </p:cNvPr>
          <p:cNvSpPr/>
          <p:nvPr/>
        </p:nvSpPr>
        <p:spPr>
          <a:xfrm rot="5400000">
            <a:off x="5034706" y="4479870"/>
            <a:ext cx="468000" cy="216000"/>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solidFill>
                <a:srgbClr val="4D4F53"/>
              </a:solidFill>
            </a:endParaRPr>
          </a:p>
        </p:txBody>
      </p:sp>
      <p:sp>
        <p:nvSpPr>
          <p:cNvPr id="24" name="Triangle isocèle 23">
            <a:extLst>
              <a:ext uri="{FF2B5EF4-FFF2-40B4-BE49-F238E27FC236}">
                <a16:creationId xmlns:a16="http://schemas.microsoft.com/office/drawing/2014/main" id="{09F8E233-A0EE-480B-BC60-F47C85A58786}"/>
              </a:ext>
            </a:extLst>
          </p:cNvPr>
          <p:cNvSpPr/>
          <p:nvPr/>
        </p:nvSpPr>
        <p:spPr>
          <a:xfrm rot="5400000">
            <a:off x="5034706" y="5602205"/>
            <a:ext cx="468000" cy="216000"/>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solidFill>
                <a:srgbClr val="4D4F53"/>
              </a:solidFill>
            </a:endParaRPr>
          </a:p>
        </p:txBody>
      </p:sp>
      <p:sp>
        <p:nvSpPr>
          <p:cNvPr id="25" name="Triangle isocèle 24">
            <a:extLst>
              <a:ext uri="{FF2B5EF4-FFF2-40B4-BE49-F238E27FC236}">
                <a16:creationId xmlns:a16="http://schemas.microsoft.com/office/drawing/2014/main" id="{01C530BA-FB57-45D6-951B-F23F7B85D158}"/>
              </a:ext>
            </a:extLst>
          </p:cNvPr>
          <p:cNvSpPr/>
          <p:nvPr/>
        </p:nvSpPr>
        <p:spPr>
          <a:xfrm rot="5400000">
            <a:off x="5034705" y="2177985"/>
            <a:ext cx="468000" cy="216000"/>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solidFill>
                <a:srgbClr val="4D4F53"/>
              </a:solidFill>
            </a:endParaRPr>
          </a:p>
        </p:txBody>
      </p:sp>
    </p:spTree>
    <p:extLst>
      <p:ext uri="{BB962C8B-B14F-4D97-AF65-F5344CB8AC3E}">
        <p14:creationId xmlns:p14="http://schemas.microsoft.com/office/powerpoint/2010/main" val="127815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38DE850-A674-BE44-8981-9AD05F8DBA60}"/>
              </a:ext>
            </a:extLst>
          </p:cNvPr>
          <p:cNvSpPr>
            <a:spLocks noGrp="1"/>
          </p:cNvSpPr>
          <p:nvPr>
            <p:ph type="body" sz="quarter" idx="10"/>
          </p:nvPr>
        </p:nvSpPr>
        <p:spPr/>
        <p:txBody>
          <a:bodyPr/>
          <a:lstStyle/>
          <a:p>
            <a:r>
              <a:rPr lang="fr-FR" dirty="0"/>
              <a:t>La capacité à </a:t>
            </a:r>
            <a:r>
              <a:rPr lang="fr-FR" dirty="0" err="1"/>
              <a:t>co</a:t>
            </a:r>
            <a:r>
              <a:rPr lang="fr-FR" dirty="0"/>
              <a:t>-construire ensemble la démarche assurera son succès </a:t>
            </a:r>
          </a:p>
        </p:txBody>
      </p:sp>
      <p:sp>
        <p:nvSpPr>
          <p:cNvPr id="3" name="Titre 2">
            <a:extLst>
              <a:ext uri="{FF2B5EF4-FFF2-40B4-BE49-F238E27FC236}">
                <a16:creationId xmlns:a16="http://schemas.microsoft.com/office/drawing/2014/main" id="{E20D551B-F63B-9049-B960-61DE2425EE45}"/>
              </a:ext>
            </a:extLst>
          </p:cNvPr>
          <p:cNvSpPr>
            <a:spLocks noGrp="1"/>
          </p:cNvSpPr>
          <p:nvPr>
            <p:ph type="title"/>
          </p:nvPr>
        </p:nvSpPr>
        <p:spPr/>
        <p:txBody>
          <a:bodyPr/>
          <a:lstStyle/>
          <a:p>
            <a:r>
              <a:rPr lang="fr-FR" dirty="0"/>
              <a:t>Les DRAC témoins vont jouer un rôle clé dans la construction de la démarche GAEC pour l’ensemble du Ministère</a:t>
            </a:r>
          </a:p>
        </p:txBody>
      </p:sp>
      <p:sp>
        <p:nvSpPr>
          <p:cNvPr id="5" name="Text Placeholder 1">
            <a:extLst>
              <a:ext uri="{FF2B5EF4-FFF2-40B4-BE49-F238E27FC236}">
                <a16:creationId xmlns:a16="http://schemas.microsoft.com/office/drawing/2014/main" id="{B4A1743B-D180-5F42-9D5F-95B4147CAA94}"/>
              </a:ext>
            </a:extLst>
          </p:cNvPr>
          <p:cNvSpPr txBox="1">
            <a:spLocks/>
          </p:cNvSpPr>
          <p:nvPr/>
        </p:nvSpPr>
        <p:spPr>
          <a:xfrm>
            <a:off x="349119" y="1693355"/>
            <a:ext cx="9206044" cy="4290299"/>
          </a:xfrm>
          <a:prstGeom prst="rect">
            <a:avLst/>
          </a:prstGeom>
        </p:spPr>
        <p:txBody>
          <a:bodyPr/>
          <a:lstStyle>
            <a:lvl1pPr marL="0" indent="0" algn="l" defTabSz="457200" rtl="0" eaLnBrk="1" latinLnBrk="0" hangingPunct="1">
              <a:spcBef>
                <a:spcPts val="1200"/>
              </a:spcBef>
              <a:spcAft>
                <a:spcPts val="300"/>
              </a:spcAft>
              <a:buClr>
                <a:schemeClr val="bg1"/>
              </a:buClr>
              <a:buSzPct val="25000"/>
              <a:buFont typeface="Verdana" pitchFamily="34" charset="0"/>
              <a:buNone/>
              <a:defRPr lang="en-GB" sz="1400" b="0" kern="1200" noProof="0" smtClean="0">
                <a:solidFill>
                  <a:schemeClr val="tx1"/>
                </a:solidFill>
                <a:latin typeface="+mn-lt"/>
                <a:ea typeface="+mn-ea"/>
                <a:cs typeface="+mn-cs"/>
              </a:defRPr>
            </a:lvl1pPr>
            <a:lvl2pPr marL="177800" indent="-177800" algn="l" defTabSz="457200" rtl="0" eaLnBrk="1" latinLnBrk="0" hangingPunct="1">
              <a:spcBef>
                <a:spcPts val="300"/>
              </a:spcBef>
              <a:spcAft>
                <a:spcPts val="300"/>
              </a:spcAft>
              <a:buClr>
                <a:schemeClr val="tx1"/>
              </a:buClr>
              <a:buFont typeface="Arial" pitchFamily="34" charset="0"/>
              <a:buChar char="•"/>
              <a:defRPr lang="en-GB" sz="1400" kern="1200" noProof="0" smtClean="0">
                <a:solidFill>
                  <a:schemeClr val="tx1"/>
                </a:solidFill>
                <a:latin typeface="+mn-lt"/>
                <a:ea typeface="+mn-ea"/>
                <a:cs typeface="+mn-cs"/>
              </a:defRPr>
            </a:lvl2pPr>
            <a:lvl3pPr marL="361950" indent="-180975" algn="l" defTabSz="514350" rtl="0" eaLnBrk="1" latinLnBrk="0" hangingPunct="1">
              <a:spcBef>
                <a:spcPts val="300"/>
              </a:spcBef>
              <a:spcAft>
                <a:spcPts val="300"/>
              </a:spcAft>
              <a:buClr>
                <a:schemeClr val="tx1"/>
              </a:buClr>
              <a:buFont typeface="Calibri" pitchFamily="34" charset="0"/>
              <a:buChar char="−"/>
              <a:defRPr lang="en-GB" sz="1400" kern="1200" noProof="0" smtClean="0">
                <a:solidFill>
                  <a:schemeClr val="tx1"/>
                </a:solidFill>
                <a:latin typeface="+mn-lt"/>
                <a:ea typeface="+mn-ea"/>
                <a:cs typeface="+mn-cs"/>
              </a:defRPr>
            </a:lvl3pPr>
            <a:lvl4pPr marL="536575" indent="-161925" algn="l" defTabSz="457200" rtl="0" eaLnBrk="1" latinLnBrk="0" hangingPunct="1">
              <a:spcBef>
                <a:spcPts val="300"/>
              </a:spcBef>
              <a:spcAft>
                <a:spcPts val="300"/>
              </a:spcAft>
              <a:buClr>
                <a:schemeClr val="tx1"/>
              </a:buClr>
              <a:buFont typeface="Courier New" pitchFamily="49" charset="0"/>
              <a:buChar char="o"/>
              <a:tabLst/>
              <a:defRPr lang="en-GB" sz="1200" kern="1200" noProof="0" smtClean="0">
                <a:solidFill>
                  <a:schemeClr val="tx1"/>
                </a:solidFill>
                <a:latin typeface="+mn-lt"/>
                <a:ea typeface="+mn-ea"/>
                <a:cs typeface="+mn-cs"/>
              </a:defRPr>
            </a:lvl4pPr>
            <a:lvl5pPr marL="812800" indent="-165100" algn="l" defTabSz="457200"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chemeClr val="tx1"/>
              </a:buClr>
              <a:buSzPct val="100000"/>
              <a:buFont typeface="Wingdings" pitchFamily="2" charset="2"/>
              <a:buChar char="§"/>
            </a:pPr>
            <a:r>
              <a:rPr lang="fr-FR" sz="1600" dirty="0"/>
              <a:t>La démarche GAEC impulsée par le Ministère de la Culture se caractérise dès le départ par une volonté d’association fortes des parties-prenantes pour s’assurer de son succès :</a:t>
            </a:r>
          </a:p>
          <a:p>
            <a:pPr marL="520700" lvl="1" indent="-342900">
              <a:buSzPct val="100000"/>
              <a:buFont typeface="Wingdings" pitchFamily="2" charset="2"/>
              <a:buChar char="§"/>
            </a:pPr>
            <a:r>
              <a:rPr lang="fr-FR" sz="1600" dirty="0"/>
              <a:t>Les équipes SRH, DAT et DGP vont travailler en </a:t>
            </a:r>
            <a:r>
              <a:rPr lang="fr-FR" sz="1600" b="1" dirty="0"/>
              <a:t>équipe intégrée avec le prestataire</a:t>
            </a:r>
          </a:p>
          <a:p>
            <a:pPr marL="520700" lvl="1" indent="-342900">
              <a:buSzPct val="100000"/>
              <a:buFont typeface="Wingdings" pitchFamily="2" charset="2"/>
              <a:buChar char="§"/>
            </a:pPr>
            <a:r>
              <a:rPr lang="fr-FR" sz="1600" dirty="0"/>
              <a:t>Les DRAC qui vont constituer à la fois le périmètre sur lequel la démarche va être construite et sa première mise en œuvre effective</a:t>
            </a:r>
          </a:p>
          <a:p>
            <a:pPr lvl="1" indent="0">
              <a:buSzPct val="100000"/>
              <a:buNone/>
            </a:pPr>
            <a:endParaRPr lang="fr-FR" sz="1600" dirty="0"/>
          </a:p>
          <a:p>
            <a:pPr marL="342900" lvl="1" indent="-342900">
              <a:spcBef>
                <a:spcPts val="1200"/>
              </a:spcBef>
              <a:buSzPct val="100000"/>
              <a:buFont typeface="Wingdings" pitchFamily="2" charset="2"/>
              <a:buChar char="§"/>
            </a:pPr>
            <a:r>
              <a:rPr lang="fr-FR" sz="1600" dirty="0"/>
              <a:t>Le principe de DRAC témoins repose sur les modalités suivantes :</a:t>
            </a:r>
          </a:p>
          <a:p>
            <a:pPr marL="527050" lvl="2" indent="-342900">
              <a:spcBef>
                <a:spcPts val="1200"/>
              </a:spcBef>
              <a:buSzPct val="100000"/>
              <a:buFont typeface="Wingdings" pitchFamily="2" charset="2"/>
              <a:buChar char="§"/>
            </a:pPr>
            <a:r>
              <a:rPr lang="fr-FR" sz="1600" b="1" dirty="0"/>
              <a:t>Partage régulier </a:t>
            </a:r>
            <a:r>
              <a:rPr lang="fr-FR" sz="1600" dirty="0"/>
              <a:t>du niveau d’avancement et des réalisations principales</a:t>
            </a:r>
          </a:p>
          <a:p>
            <a:pPr marL="527050" lvl="2" indent="-342900">
              <a:spcBef>
                <a:spcPts val="1200"/>
              </a:spcBef>
              <a:buSzPct val="100000"/>
              <a:buFont typeface="Wingdings" pitchFamily="2" charset="2"/>
              <a:buChar char="§"/>
            </a:pPr>
            <a:r>
              <a:rPr lang="fr-FR" sz="1600" dirty="0"/>
              <a:t>Association aux </a:t>
            </a:r>
            <a:r>
              <a:rPr lang="fr-FR" sz="1600" b="1" dirty="0"/>
              <a:t>prises de décision méthodologique </a:t>
            </a:r>
            <a:r>
              <a:rPr lang="fr-FR" sz="1600" dirty="0"/>
              <a:t>clés</a:t>
            </a:r>
          </a:p>
          <a:p>
            <a:pPr marL="527050" lvl="2" indent="-342900">
              <a:spcBef>
                <a:spcPts val="1200"/>
              </a:spcBef>
              <a:buSzPct val="100000"/>
              <a:buFont typeface="Wingdings" pitchFamily="2" charset="2"/>
              <a:buChar char="§"/>
            </a:pPr>
            <a:r>
              <a:rPr lang="fr-FR" sz="1600" b="1" dirty="0"/>
              <a:t>Organisation d’échanges ciblés </a:t>
            </a:r>
            <a:r>
              <a:rPr lang="fr-FR" sz="1600" dirty="0"/>
              <a:t>sur un point particulier posant question et pour lequel l’équipe projet a besoin d’un éclairage</a:t>
            </a:r>
          </a:p>
          <a:p>
            <a:pPr marL="463550" lvl="1" indent="-285750">
              <a:buSzPct val="100000"/>
            </a:pPr>
            <a:endParaRPr lang="fr-FR" sz="1600" dirty="0"/>
          </a:p>
          <a:p>
            <a:pPr lvl="1" indent="0">
              <a:buSzPct val="100000"/>
              <a:buNone/>
            </a:pPr>
            <a:r>
              <a:rPr lang="fr-FR" sz="1600" dirty="0"/>
              <a:t>Pour faciliter la mise en œuvre, chaque DRAC témoin doit identifier un interlocuteur référent qui sera le </a:t>
            </a:r>
            <a:r>
              <a:rPr lang="fr-FR" sz="1600" b="1" dirty="0"/>
              <a:t>point d’entrée </a:t>
            </a:r>
            <a:r>
              <a:rPr lang="fr-FR" sz="1600" dirty="0"/>
              <a:t>et suivra </a:t>
            </a:r>
            <a:r>
              <a:rPr lang="fr-FR" sz="1600" b="1" dirty="0"/>
              <a:t>dans la durée le projet</a:t>
            </a:r>
          </a:p>
        </p:txBody>
      </p:sp>
    </p:spTree>
    <p:extLst>
      <p:ext uri="{BB962C8B-B14F-4D97-AF65-F5344CB8AC3E}">
        <p14:creationId xmlns:p14="http://schemas.microsoft.com/office/powerpoint/2010/main" val="99687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0AE8660-FA5D-144B-AA23-512A66F295E4}"/>
              </a:ext>
            </a:extLst>
          </p:cNvPr>
          <p:cNvSpPr>
            <a:spLocks noGrp="1"/>
          </p:cNvSpPr>
          <p:nvPr>
            <p:ph type="body" sz="quarter" idx="11"/>
          </p:nvPr>
        </p:nvSpPr>
        <p:spPr/>
        <p:txBody>
          <a:bodyPr/>
          <a:lstStyle/>
          <a:p>
            <a:r>
              <a:rPr lang="fr-FR" sz="1800" dirty="0"/>
              <a:t>Contexte et enjeux</a:t>
            </a:r>
          </a:p>
          <a:p>
            <a:r>
              <a:rPr lang="fr-FR" sz="1800" b="1" dirty="0">
                <a:gradFill>
                  <a:gsLst>
                    <a:gs pos="0">
                      <a:schemeClr val="accent2"/>
                    </a:gs>
                    <a:gs pos="86000">
                      <a:schemeClr val="accent1"/>
                    </a:gs>
                  </a:gsLst>
                  <a:lin ang="2700000" scaled="0"/>
                </a:gradFill>
              </a:rPr>
              <a:t>Planning et détail des activités par étape</a:t>
            </a:r>
          </a:p>
          <a:p>
            <a:r>
              <a:rPr lang="fr-FR" sz="1800" dirty="0"/>
              <a:t>Prochaines étapes</a:t>
            </a:r>
          </a:p>
        </p:txBody>
      </p:sp>
      <p:sp>
        <p:nvSpPr>
          <p:cNvPr id="5" name="Rectangle 4">
            <a:extLst>
              <a:ext uri="{FF2B5EF4-FFF2-40B4-BE49-F238E27FC236}">
                <a16:creationId xmlns:a16="http://schemas.microsoft.com/office/drawing/2014/main" id="{0026F2D6-9B79-1440-A1C5-429154ACA57E}"/>
              </a:ext>
            </a:extLst>
          </p:cNvPr>
          <p:cNvSpPr/>
          <p:nvPr/>
        </p:nvSpPr>
        <p:spPr>
          <a:xfrm>
            <a:off x="894109" y="1942037"/>
            <a:ext cx="4058891" cy="357809"/>
          </a:xfrm>
          <a:prstGeom prst="rect">
            <a:avLst/>
          </a:prstGeom>
          <a:noFill/>
          <a:ln w="95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400" err="1">
              <a:solidFill>
                <a:schemeClr val="tx1"/>
              </a:solidFill>
            </a:endParaRPr>
          </a:p>
        </p:txBody>
      </p:sp>
    </p:spTree>
    <p:extLst>
      <p:ext uri="{BB962C8B-B14F-4D97-AF65-F5344CB8AC3E}">
        <p14:creationId xmlns:p14="http://schemas.microsoft.com/office/powerpoint/2010/main" val="392796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A1ACAB2-A14B-493B-80BA-5AFA6248C53E}"/>
              </a:ext>
            </a:extLst>
          </p:cNvPr>
          <p:cNvSpPr>
            <a:spLocks noGrp="1"/>
          </p:cNvSpPr>
          <p:nvPr>
            <p:ph type="title"/>
          </p:nvPr>
        </p:nvSpPr>
        <p:spPr>
          <a:xfrm>
            <a:off x="349119" y="188079"/>
            <a:ext cx="9206044" cy="650121"/>
          </a:xfrm>
        </p:spPr>
        <p:txBody>
          <a:bodyPr/>
          <a:lstStyle/>
          <a:p>
            <a:r>
              <a:rPr lang="fr-FR" dirty="0"/>
              <a:t>Planning du projet</a:t>
            </a:r>
            <a:endParaRPr lang="en-US" dirty="0"/>
          </a:p>
        </p:txBody>
      </p:sp>
      <p:graphicFrame>
        <p:nvGraphicFramePr>
          <p:cNvPr id="58" name="Tableau 57">
            <a:extLst>
              <a:ext uri="{FF2B5EF4-FFF2-40B4-BE49-F238E27FC236}">
                <a16:creationId xmlns:a16="http://schemas.microsoft.com/office/drawing/2014/main" id="{8E7F609C-8959-41FB-96A1-2205CC70F04C}"/>
              </a:ext>
            </a:extLst>
          </p:cNvPr>
          <p:cNvGraphicFramePr>
            <a:graphicFrameLocks noGrp="1"/>
          </p:cNvGraphicFramePr>
          <p:nvPr>
            <p:extLst/>
          </p:nvPr>
        </p:nvGraphicFramePr>
        <p:xfrm>
          <a:off x="1432932" y="994415"/>
          <a:ext cx="8122238" cy="4869222"/>
        </p:xfrm>
        <a:graphic>
          <a:graphicData uri="http://schemas.openxmlformats.org/drawingml/2006/table">
            <a:tbl>
              <a:tblPr/>
              <a:tblGrid>
                <a:gridCol w="406112">
                  <a:extLst>
                    <a:ext uri="{9D8B030D-6E8A-4147-A177-3AD203B41FA5}">
                      <a16:colId xmlns:a16="http://schemas.microsoft.com/office/drawing/2014/main" val="20002"/>
                    </a:ext>
                  </a:extLst>
                </a:gridCol>
                <a:gridCol w="406112">
                  <a:extLst>
                    <a:ext uri="{9D8B030D-6E8A-4147-A177-3AD203B41FA5}">
                      <a16:colId xmlns:a16="http://schemas.microsoft.com/office/drawing/2014/main" val="2202709819"/>
                    </a:ext>
                  </a:extLst>
                </a:gridCol>
                <a:gridCol w="406112">
                  <a:extLst>
                    <a:ext uri="{9D8B030D-6E8A-4147-A177-3AD203B41FA5}">
                      <a16:colId xmlns:a16="http://schemas.microsoft.com/office/drawing/2014/main" val="3212149461"/>
                    </a:ext>
                  </a:extLst>
                </a:gridCol>
                <a:gridCol w="406112">
                  <a:extLst>
                    <a:ext uri="{9D8B030D-6E8A-4147-A177-3AD203B41FA5}">
                      <a16:colId xmlns:a16="http://schemas.microsoft.com/office/drawing/2014/main" val="2734024847"/>
                    </a:ext>
                  </a:extLst>
                </a:gridCol>
                <a:gridCol w="406112">
                  <a:extLst>
                    <a:ext uri="{9D8B030D-6E8A-4147-A177-3AD203B41FA5}">
                      <a16:colId xmlns:a16="http://schemas.microsoft.com/office/drawing/2014/main" val="20003"/>
                    </a:ext>
                  </a:extLst>
                </a:gridCol>
                <a:gridCol w="406112">
                  <a:extLst>
                    <a:ext uri="{9D8B030D-6E8A-4147-A177-3AD203B41FA5}">
                      <a16:colId xmlns:a16="http://schemas.microsoft.com/office/drawing/2014/main" val="362314448"/>
                    </a:ext>
                  </a:extLst>
                </a:gridCol>
                <a:gridCol w="406112">
                  <a:extLst>
                    <a:ext uri="{9D8B030D-6E8A-4147-A177-3AD203B41FA5}">
                      <a16:colId xmlns:a16="http://schemas.microsoft.com/office/drawing/2014/main" val="205127371"/>
                    </a:ext>
                  </a:extLst>
                </a:gridCol>
                <a:gridCol w="406112">
                  <a:extLst>
                    <a:ext uri="{9D8B030D-6E8A-4147-A177-3AD203B41FA5}">
                      <a16:colId xmlns:a16="http://schemas.microsoft.com/office/drawing/2014/main" val="3426496365"/>
                    </a:ext>
                  </a:extLst>
                </a:gridCol>
                <a:gridCol w="324889">
                  <a:extLst>
                    <a:ext uri="{9D8B030D-6E8A-4147-A177-3AD203B41FA5}">
                      <a16:colId xmlns:a16="http://schemas.microsoft.com/office/drawing/2014/main" val="20004"/>
                    </a:ext>
                  </a:extLst>
                </a:gridCol>
                <a:gridCol w="324889">
                  <a:extLst>
                    <a:ext uri="{9D8B030D-6E8A-4147-A177-3AD203B41FA5}">
                      <a16:colId xmlns:a16="http://schemas.microsoft.com/office/drawing/2014/main" val="4150863610"/>
                    </a:ext>
                  </a:extLst>
                </a:gridCol>
                <a:gridCol w="324890">
                  <a:extLst>
                    <a:ext uri="{9D8B030D-6E8A-4147-A177-3AD203B41FA5}">
                      <a16:colId xmlns:a16="http://schemas.microsoft.com/office/drawing/2014/main" val="4031722488"/>
                    </a:ext>
                  </a:extLst>
                </a:gridCol>
                <a:gridCol w="324889">
                  <a:extLst>
                    <a:ext uri="{9D8B030D-6E8A-4147-A177-3AD203B41FA5}">
                      <a16:colId xmlns:a16="http://schemas.microsoft.com/office/drawing/2014/main" val="4025873550"/>
                    </a:ext>
                  </a:extLst>
                </a:gridCol>
                <a:gridCol w="324889">
                  <a:extLst>
                    <a:ext uri="{9D8B030D-6E8A-4147-A177-3AD203B41FA5}">
                      <a16:colId xmlns:a16="http://schemas.microsoft.com/office/drawing/2014/main" val="806729627"/>
                    </a:ext>
                  </a:extLst>
                </a:gridCol>
                <a:gridCol w="406112">
                  <a:extLst>
                    <a:ext uri="{9D8B030D-6E8A-4147-A177-3AD203B41FA5}">
                      <a16:colId xmlns:a16="http://schemas.microsoft.com/office/drawing/2014/main" val="20005"/>
                    </a:ext>
                  </a:extLst>
                </a:gridCol>
                <a:gridCol w="406112">
                  <a:extLst>
                    <a:ext uri="{9D8B030D-6E8A-4147-A177-3AD203B41FA5}">
                      <a16:colId xmlns:a16="http://schemas.microsoft.com/office/drawing/2014/main" val="2228902307"/>
                    </a:ext>
                  </a:extLst>
                </a:gridCol>
                <a:gridCol w="406112">
                  <a:extLst>
                    <a:ext uri="{9D8B030D-6E8A-4147-A177-3AD203B41FA5}">
                      <a16:colId xmlns:a16="http://schemas.microsoft.com/office/drawing/2014/main" val="369601946"/>
                    </a:ext>
                  </a:extLst>
                </a:gridCol>
                <a:gridCol w="406112">
                  <a:extLst>
                    <a:ext uri="{9D8B030D-6E8A-4147-A177-3AD203B41FA5}">
                      <a16:colId xmlns:a16="http://schemas.microsoft.com/office/drawing/2014/main" val="1161123369"/>
                    </a:ext>
                  </a:extLst>
                </a:gridCol>
                <a:gridCol w="406112">
                  <a:extLst>
                    <a:ext uri="{9D8B030D-6E8A-4147-A177-3AD203B41FA5}">
                      <a16:colId xmlns:a16="http://schemas.microsoft.com/office/drawing/2014/main" val="20006"/>
                    </a:ext>
                  </a:extLst>
                </a:gridCol>
                <a:gridCol w="406112">
                  <a:extLst>
                    <a:ext uri="{9D8B030D-6E8A-4147-A177-3AD203B41FA5}">
                      <a16:colId xmlns:a16="http://schemas.microsoft.com/office/drawing/2014/main" val="1639902491"/>
                    </a:ext>
                  </a:extLst>
                </a:gridCol>
                <a:gridCol w="406112">
                  <a:extLst>
                    <a:ext uri="{9D8B030D-6E8A-4147-A177-3AD203B41FA5}">
                      <a16:colId xmlns:a16="http://schemas.microsoft.com/office/drawing/2014/main" val="415888656"/>
                    </a:ext>
                  </a:extLst>
                </a:gridCol>
                <a:gridCol w="406112">
                  <a:extLst>
                    <a:ext uri="{9D8B030D-6E8A-4147-A177-3AD203B41FA5}">
                      <a16:colId xmlns:a16="http://schemas.microsoft.com/office/drawing/2014/main" val="3536595719"/>
                    </a:ext>
                  </a:extLst>
                </a:gridCol>
              </a:tblGrid>
              <a:tr h="233905">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050" b="1" i="0" u="none" strike="noStrike" cap="none" normalizeH="0" baseline="0" dirty="0">
                          <a:ln>
                            <a:noFill/>
                          </a:ln>
                          <a:solidFill>
                            <a:schemeClr val="bg1"/>
                          </a:solidFill>
                          <a:effectLst/>
                          <a:latin typeface="Calibri" charset="0"/>
                          <a:ea typeface="MS PGothic" charset="-128"/>
                        </a:rPr>
                        <a:t>Mars</a:t>
                      </a:r>
                    </a:p>
                  </a:txBody>
                  <a:tcPr marL="84416" marR="84416"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050" b="1" i="0" u="none" strike="noStrike" cap="none" normalizeH="0" baseline="0" dirty="0">
                          <a:ln>
                            <a:noFill/>
                          </a:ln>
                          <a:solidFill>
                            <a:schemeClr val="bg1"/>
                          </a:solidFill>
                          <a:effectLst/>
                          <a:latin typeface="Calibri" charset="0"/>
                          <a:ea typeface="MS PGothic" charset="-128"/>
                        </a:rPr>
                        <a:t>Avril</a:t>
                      </a:r>
                    </a:p>
                  </a:txBody>
                  <a:tcPr marL="84416" marR="84416"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050" b="1" i="0" u="none" strike="noStrike" cap="none" normalizeH="0" baseline="0" dirty="0">
                          <a:ln>
                            <a:noFill/>
                          </a:ln>
                          <a:solidFill>
                            <a:schemeClr val="bg1"/>
                          </a:solidFill>
                          <a:effectLst/>
                          <a:latin typeface="Calibri" charset="0"/>
                          <a:ea typeface="MS PGothic" charset="-128"/>
                        </a:rPr>
                        <a:t>Mai</a:t>
                      </a:r>
                    </a:p>
                  </a:txBody>
                  <a:tcPr marL="84416" marR="84416"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050" b="1" i="0" u="none" strike="noStrike" cap="none" normalizeH="0" baseline="0" dirty="0">
                          <a:ln>
                            <a:noFill/>
                          </a:ln>
                          <a:solidFill>
                            <a:schemeClr val="bg1"/>
                          </a:solidFill>
                          <a:effectLst/>
                          <a:latin typeface="Calibri" charset="0"/>
                          <a:ea typeface="MS PGothic" charset="-128"/>
                        </a:rPr>
                        <a:t>Juin</a:t>
                      </a:r>
                    </a:p>
                  </a:txBody>
                  <a:tcPr marL="84416" marR="84416"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050" b="1" i="0" u="none" strike="noStrike" cap="none" normalizeH="0" baseline="0" dirty="0">
                          <a:ln>
                            <a:noFill/>
                          </a:ln>
                          <a:solidFill>
                            <a:schemeClr val="bg1"/>
                          </a:solidFill>
                          <a:effectLst/>
                          <a:latin typeface="Calibri" charset="0"/>
                          <a:ea typeface="MS PGothic" charset="-128"/>
                        </a:rPr>
                        <a:t>Juillet</a:t>
                      </a:r>
                    </a:p>
                  </a:txBody>
                  <a:tcPr marL="84416" marR="84416"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7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F2F2F2"/>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kern="1200" cap="none" normalizeH="0" baseline="0" dirty="0">
                        <a:ln>
                          <a:noFill/>
                        </a:ln>
                        <a:solidFill>
                          <a:schemeClr val="tx1"/>
                        </a:solidFill>
                        <a:effectLst/>
                        <a:latin typeface="Calibri" charset="0"/>
                        <a:ea typeface="MS PGothic" charset="-128"/>
                        <a:cs typeface="+mn-cs"/>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6544417"/>
                  </a:ext>
                </a:extLst>
              </a:tr>
              <a:tr h="377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6357817"/>
                  </a:ext>
                </a:extLst>
              </a:tr>
              <a:tr h="377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6850196"/>
                  </a:ext>
                </a:extLst>
              </a:tr>
              <a:tr h="387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962762"/>
                  </a:ext>
                </a:extLst>
              </a:tr>
              <a:tr h="387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722444"/>
                  </a:ext>
                </a:extLst>
              </a:tr>
              <a:tr h="43236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5913993"/>
                  </a:ext>
                </a:extLst>
              </a:tr>
              <a:tr h="387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3751374"/>
                  </a:ext>
                </a:extLst>
              </a:tr>
              <a:tr h="387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8789930"/>
                  </a:ext>
                </a:extLst>
              </a:tr>
              <a:tr h="377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7262827"/>
                  </a:ext>
                </a:extLst>
              </a:tr>
              <a:tr h="377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12700" cap="flat" cmpd="sng" algn="ctr">
                      <a:solidFill>
                        <a:srgbClr val="F2F2F2"/>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charset="0"/>
                        <a:ea typeface="MS PGothic" charset="-128"/>
                      </a:endParaRPr>
                    </a:p>
                  </a:txBody>
                  <a:tcPr marL="84416" marR="84416" marT="42207" marB="42207" horzOverflow="overflow">
                    <a:lnL w="9525"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633040"/>
                  </a:ext>
                </a:extLst>
              </a:tr>
            </a:tbl>
          </a:graphicData>
        </a:graphic>
      </p:graphicFrame>
      <p:sp>
        <p:nvSpPr>
          <p:cNvPr id="130" name="Rectangle 129">
            <a:extLst>
              <a:ext uri="{FF2B5EF4-FFF2-40B4-BE49-F238E27FC236}">
                <a16:creationId xmlns:a16="http://schemas.microsoft.com/office/drawing/2014/main" id="{32BA2660-BE93-4B7A-882B-5D4FAE6E3954}"/>
              </a:ext>
            </a:extLst>
          </p:cNvPr>
          <p:cNvSpPr/>
          <p:nvPr/>
        </p:nvSpPr>
        <p:spPr>
          <a:xfrm>
            <a:off x="330069" y="1640360"/>
            <a:ext cx="367677" cy="756000"/>
          </a:xfrm>
          <a:prstGeom prst="rect">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a:r>
              <a:rPr lang="fr-FR" sz="1100" b="1" dirty="0">
                <a:solidFill>
                  <a:schemeClr val="bg1"/>
                </a:solidFill>
              </a:rPr>
              <a:t>Pilotage</a:t>
            </a:r>
            <a:endParaRPr lang="en-US" sz="1100" b="1" dirty="0" err="1">
              <a:solidFill>
                <a:schemeClr val="bg1"/>
              </a:solidFill>
            </a:endParaRPr>
          </a:p>
        </p:txBody>
      </p:sp>
      <p:sp>
        <p:nvSpPr>
          <p:cNvPr id="131" name="Rectangle 130">
            <a:extLst>
              <a:ext uri="{FF2B5EF4-FFF2-40B4-BE49-F238E27FC236}">
                <a16:creationId xmlns:a16="http://schemas.microsoft.com/office/drawing/2014/main" id="{DAD90E90-FC6A-4219-9AAC-3A4EB8907B77}"/>
              </a:ext>
            </a:extLst>
          </p:cNvPr>
          <p:cNvSpPr/>
          <p:nvPr/>
        </p:nvSpPr>
        <p:spPr>
          <a:xfrm>
            <a:off x="725991" y="1640360"/>
            <a:ext cx="678696" cy="360000"/>
          </a:xfrm>
          <a:prstGeom prst="rect">
            <a:avLst/>
          </a:prstGeom>
          <a:solidFill>
            <a:schemeClr val="accent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COPIL / COSTRAT</a:t>
            </a:r>
            <a:endParaRPr lang="en-US" sz="1000" b="1" dirty="0" err="1">
              <a:solidFill>
                <a:schemeClr val="tx1"/>
              </a:solidFill>
            </a:endParaRPr>
          </a:p>
        </p:txBody>
      </p:sp>
      <p:sp>
        <p:nvSpPr>
          <p:cNvPr id="132" name="Rectangle 131">
            <a:extLst>
              <a:ext uri="{FF2B5EF4-FFF2-40B4-BE49-F238E27FC236}">
                <a16:creationId xmlns:a16="http://schemas.microsoft.com/office/drawing/2014/main" id="{7C89816E-6643-4640-857D-C9342CE61CA0}"/>
              </a:ext>
            </a:extLst>
          </p:cNvPr>
          <p:cNvSpPr/>
          <p:nvPr/>
        </p:nvSpPr>
        <p:spPr>
          <a:xfrm>
            <a:off x="725991" y="2025706"/>
            <a:ext cx="678696" cy="360000"/>
          </a:xfrm>
          <a:prstGeom prst="rect">
            <a:avLst/>
          </a:prstGeom>
          <a:solidFill>
            <a:schemeClr val="accent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Points projet</a:t>
            </a:r>
            <a:endParaRPr lang="en-US" sz="1000" b="1" dirty="0" err="1">
              <a:solidFill>
                <a:schemeClr val="tx1"/>
              </a:solidFill>
            </a:endParaRPr>
          </a:p>
        </p:txBody>
      </p:sp>
      <p:sp>
        <p:nvSpPr>
          <p:cNvPr id="133" name="Rectangle 132">
            <a:extLst>
              <a:ext uri="{FF2B5EF4-FFF2-40B4-BE49-F238E27FC236}">
                <a16:creationId xmlns:a16="http://schemas.microsoft.com/office/drawing/2014/main" id="{B9E90FA4-5B0B-4321-91BC-FFBDDCCDBCF9}"/>
              </a:ext>
            </a:extLst>
          </p:cNvPr>
          <p:cNvSpPr/>
          <p:nvPr/>
        </p:nvSpPr>
        <p:spPr>
          <a:xfrm>
            <a:off x="725991" y="2411052"/>
            <a:ext cx="678696" cy="360000"/>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Cadrage</a:t>
            </a:r>
            <a:endParaRPr lang="en-US" sz="1000" b="1" dirty="0" err="1">
              <a:solidFill>
                <a:schemeClr val="tx1"/>
              </a:solidFill>
            </a:endParaRPr>
          </a:p>
        </p:txBody>
      </p:sp>
      <p:sp>
        <p:nvSpPr>
          <p:cNvPr id="134" name="Rectangle 133">
            <a:extLst>
              <a:ext uri="{FF2B5EF4-FFF2-40B4-BE49-F238E27FC236}">
                <a16:creationId xmlns:a16="http://schemas.microsoft.com/office/drawing/2014/main" id="{809E38BF-5FD9-42E7-8BBF-692F411F8B64}"/>
              </a:ext>
            </a:extLst>
          </p:cNvPr>
          <p:cNvSpPr/>
          <p:nvPr/>
        </p:nvSpPr>
        <p:spPr>
          <a:xfrm>
            <a:off x="725991" y="2796398"/>
            <a:ext cx="678696" cy="360000"/>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Immersion en DRAC</a:t>
            </a:r>
            <a:endParaRPr lang="en-US" sz="1000" b="1" dirty="0" err="1">
              <a:solidFill>
                <a:schemeClr val="tx1"/>
              </a:solidFill>
            </a:endParaRPr>
          </a:p>
        </p:txBody>
      </p:sp>
      <p:sp>
        <p:nvSpPr>
          <p:cNvPr id="135" name="Rectangle 134">
            <a:extLst>
              <a:ext uri="{FF2B5EF4-FFF2-40B4-BE49-F238E27FC236}">
                <a16:creationId xmlns:a16="http://schemas.microsoft.com/office/drawing/2014/main" id="{14880069-41FE-40A6-9017-E9C27CAB97C9}"/>
              </a:ext>
            </a:extLst>
          </p:cNvPr>
          <p:cNvSpPr/>
          <p:nvPr/>
        </p:nvSpPr>
        <p:spPr>
          <a:xfrm>
            <a:off x="725991" y="3181744"/>
            <a:ext cx="678696" cy="360000"/>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Bilan de l’existant</a:t>
            </a:r>
            <a:endParaRPr lang="en-US" sz="1000" b="1" dirty="0" err="1">
              <a:solidFill>
                <a:schemeClr val="tx1"/>
              </a:solidFill>
            </a:endParaRPr>
          </a:p>
        </p:txBody>
      </p:sp>
      <p:sp>
        <p:nvSpPr>
          <p:cNvPr id="136" name="Rectangle 135">
            <a:extLst>
              <a:ext uri="{FF2B5EF4-FFF2-40B4-BE49-F238E27FC236}">
                <a16:creationId xmlns:a16="http://schemas.microsoft.com/office/drawing/2014/main" id="{73BCA32D-3BFA-4DDB-8605-CFF6638EE44C}"/>
              </a:ext>
            </a:extLst>
          </p:cNvPr>
          <p:cNvSpPr/>
          <p:nvPr/>
        </p:nvSpPr>
        <p:spPr>
          <a:xfrm>
            <a:off x="725991" y="3567090"/>
            <a:ext cx="678696" cy="360000"/>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Vision à 5 ans</a:t>
            </a:r>
            <a:endParaRPr lang="en-US" sz="1000" b="1" dirty="0" err="1">
              <a:solidFill>
                <a:schemeClr val="tx1"/>
              </a:solidFill>
            </a:endParaRPr>
          </a:p>
        </p:txBody>
      </p:sp>
      <p:sp>
        <p:nvSpPr>
          <p:cNvPr id="137" name="Rectangle 136">
            <a:extLst>
              <a:ext uri="{FF2B5EF4-FFF2-40B4-BE49-F238E27FC236}">
                <a16:creationId xmlns:a16="http://schemas.microsoft.com/office/drawing/2014/main" id="{DAD67E91-4A70-4355-B36D-601040AD24BE}"/>
              </a:ext>
            </a:extLst>
          </p:cNvPr>
          <p:cNvSpPr/>
          <p:nvPr/>
        </p:nvSpPr>
        <p:spPr>
          <a:xfrm>
            <a:off x="330069" y="2420577"/>
            <a:ext cx="367677" cy="2268000"/>
          </a:xfrm>
          <a:prstGeom prst="rect">
            <a:avLst/>
          </a:prstGeom>
          <a:solidFill>
            <a:schemeClr val="tx2">
              <a:lumMod val="5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72000" tIns="36000" rIns="36000" bIns="36000" numCol="1" spcCol="0" rtlCol="0" fromWordArt="0" anchor="ctr" anchorCtr="0" forceAA="0" compatLnSpc="1">
            <a:prstTxWarp prst="textNoShape">
              <a:avLst/>
            </a:prstTxWarp>
            <a:noAutofit/>
          </a:bodyPr>
          <a:lstStyle/>
          <a:p>
            <a:pPr algn="ctr">
              <a:lnSpc>
                <a:spcPts val="1100"/>
              </a:lnSpc>
            </a:pPr>
            <a:r>
              <a:rPr lang="fr-FR" sz="1100" b="1" dirty="0">
                <a:solidFill>
                  <a:schemeClr val="bg1"/>
                </a:solidFill>
              </a:rPr>
              <a:t>Etape 1</a:t>
            </a:r>
          </a:p>
          <a:p>
            <a:pPr algn="ctr">
              <a:lnSpc>
                <a:spcPts val="1100"/>
              </a:lnSpc>
            </a:pPr>
            <a:r>
              <a:rPr lang="fr-FR" sz="1100" dirty="0">
                <a:solidFill>
                  <a:schemeClr val="bg1"/>
                </a:solidFill>
              </a:rPr>
              <a:t> GAEC DRAC patrimoine</a:t>
            </a:r>
            <a:endParaRPr lang="en-US" sz="1100" dirty="0" err="1">
              <a:solidFill>
                <a:schemeClr val="bg1"/>
              </a:solidFill>
            </a:endParaRPr>
          </a:p>
        </p:txBody>
      </p:sp>
      <p:sp>
        <p:nvSpPr>
          <p:cNvPr id="138" name="Rectangle 137">
            <a:extLst>
              <a:ext uri="{FF2B5EF4-FFF2-40B4-BE49-F238E27FC236}">
                <a16:creationId xmlns:a16="http://schemas.microsoft.com/office/drawing/2014/main" id="{5DF19793-7BC7-435E-8278-0BFBFB61D45F}"/>
              </a:ext>
            </a:extLst>
          </p:cNvPr>
          <p:cNvSpPr/>
          <p:nvPr/>
        </p:nvSpPr>
        <p:spPr>
          <a:xfrm>
            <a:off x="725991" y="3952436"/>
            <a:ext cx="678696" cy="360000"/>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Analyse des écarts</a:t>
            </a:r>
            <a:endParaRPr lang="en-US" sz="1000" b="1" dirty="0" err="1">
              <a:solidFill>
                <a:schemeClr val="tx1"/>
              </a:solidFill>
            </a:endParaRPr>
          </a:p>
        </p:txBody>
      </p:sp>
      <p:sp>
        <p:nvSpPr>
          <p:cNvPr id="139" name="Rectangle 138">
            <a:extLst>
              <a:ext uri="{FF2B5EF4-FFF2-40B4-BE49-F238E27FC236}">
                <a16:creationId xmlns:a16="http://schemas.microsoft.com/office/drawing/2014/main" id="{A8A7D13F-5EE7-441D-859E-65188E04B58E}"/>
              </a:ext>
            </a:extLst>
          </p:cNvPr>
          <p:cNvSpPr/>
          <p:nvPr/>
        </p:nvSpPr>
        <p:spPr>
          <a:xfrm>
            <a:off x="725991" y="4337780"/>
            <a:ext cx="678696" cy="360000"/>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Péren-nisation</a:t>
            </a:r>
            <a:endParaRPr lang="en-US" sz="1000" b="1" dirty="0" err="1">
              <a:solidFill>
                <a:schemeClr val="tx1"/>
              </a:solidFill>
            </a:endParaRPr>
          </a:p>
        </p:txBody>
      </p:sp>
      <p:sp>
        <p:nvSpPr>
          <p:cNvPr id="140" name="Rectangle 139">
            <a:extLst>
              <a:ext uri="{FF2B5EF4-FFF2-40B4-BE49-F238E27FC236}">
                <a16:creationId xmlns:a16="http://schemas.microsoft.com/office/drawing/2014/main" id="{3D859063-20E5-4EEF-854A-C94B6687E056}"/>
              </a:ext>
            </a:extLst>
          </p:cNvPr>
          <p:cNvSpPr/>
          <p:nvPr/>
        </p:nvSpPr>
        <p:spPr>
          <a:xfrm>
            <a:off x="725991" y="4725312"/>
            <a:ext cx="678696" cy="360000"/>
          </a:xfrm>
          <a:prstGeom prst="rect">
            <a:avLst/>
          </a:prstGeom>
          <a:solidFill>
            <a:srgbClr val="F5E8FE"/>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Tendances de fond</a:t>
            </a:r>
            <a:endParaRPr lang="en-US" sz="1000" b="1" dirty="0" err="1">
              <a:solidFill>
                <a:schemeClr val="tx1"/>
              </a:solidFill>
            </a:endParaRPr>
          </a:p>
        </p:txBody>
      </p:sp>
      <p:sp>
        <p:nvSpPr>
          <p:cNvPr id="141" name="Rectangle 140">
            <a:extLst>
              <a:ext uri="{FF2B5EF4-FFF2-40B4-BE49-F238E27FC236}">
                <a16:creationId xmlns:a16="http://schemas.microsoft.com/office/drawing/2014/main" id="{C9A6911B-44F4-4621-A4EC-52BA040F828E}"/>
              </a:ext>
            </a:extLst>
          </p:cNvPr>
          <p:cNvSpPr/>
          <p:nvPr/>
        </p:nvSpPr>
        <p:spPr>
          <a:xfrm>
            <a:off x="725991" y="5110658"/>
            <a:ext cx="678696" cy="360000"/>
          </a:xfrm>
          <a:prstGeom prst="rect">
            <a:avLst/>
          </a:prstGeom>
          <a:solidFill>
            <a:srgbClr val="F5E8FE"/>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Scénarios</a:t>
            </a:r>
            <a:endParaRPr lang="en-US" sz="1000" b="1" dirty="0" err="1">
              <a:solidFill>
                <a:schemeClr val="tx1"/>
              </a:solidFill>
            </a:endParaRPr>
          </a:p>
        </p:txBody>
      </p:sp>
      <p:sp>
        <p:nvSpPr>
          <p:cNvPr id="142" name="Rectangle 141">
            <a:extLst>
              <a:ext uri="{FF2B5EF4-FFF2-40B4-BE49-F238E27FC236}">
                <a16:creationId xmlns:a16="http://schemas.microsoft.com/office/drawing/2014/main" id="{5F89EE0B-E058-4553-9773-A15C2939716E}"/>
              </a:ext>
            </a:extLst>
          </p:cNvPr>
          <p:cNvSpPr/>
          <p:nvPr/>
        </p:nvSpPr>
        <p:spPr>
          <a:xfrm>
            <a:off x="725991" y="5496002"/>
            <a:ext cx="678696" cy="360000"/>
          </a:xfrm>
          <a:prstGeom prst="rect">
            <a:avLst/>
          </a:prstGeom>
          <a:solidFill>
            <a:srgbClr val="F5E8FE"/>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000" b="1" dirty="0">
                <a:solidFill>
                  <a:schemeClr val="tx1"/>
                </a:solidFill>
              </a:rPr>
              <a:t>Mobilité, formation</a:t>
            </a:r>
            <a:endParaRPr lang="en-US" sz="1000" b="1" dirty="0" err="1">
              <a:solidFill>
                <a:schemeClr val="tx1"/>
              </a:solidFill>
            </a:endParaRPr>
          </a:p>
        </p:txBody>
      </p:sp>
      <p:sp>
        <p:nvSpPr>
          <p:cNvPr id="143" name="Rectangle 142">
            <a:extLst>
              <a:ext uri="{FF2B5EF4-FFF2-40B4-BE49-F238E27FC236}">
                <a16:creationId xmlns:a16="http://schemas.microsoft.com/office/drawing/2014/main" id="{DF247630-5AC4-4FA6-A05D-AC9A214B32E7}"/>
              </a:ext>
            </a:extLst>
          </p:cNvPr>
          <p:cNvSpPr/>
          <p:nvPr/>
        </p:nvSpPr>
        <p:spPr>
          <a:xfrm>
            <a:off x="330069" y="4712794"/>
            <a:ext cx="367677" cy="1134000"/>
          </a:xfrm>
          <a:prstGeom prst="rect">
            <a:avLst/>
          </a:prstGeom>
          <a:solidFill>
            <a:schemeClr val="accent3"/>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72000" tIns="36000" rIns="36000" bIns="36000" numCol="1" spcCol="0" rtlCol="0" fromWordArt="0" anchor="ctr" anchorCtr="0" forceAA="0" compatLnSpc="1">
            <a:prstTxWarp prst="textNoShape">
              <a:avLst/>
            </a:prstTxWarp>
            <a:noAutofit/>
          </a:bodyPr>
          <a:lstStyle/>
          <a:p>
            <a:pPr algn="ctr">
              <a:lnSpc>
                <a:spcPts val="1100"/>
              </a:lnSpc>
            </a:pPr>
            <a:r>
              <a:rPr lang="fr-FR" sz="1100" b="1" dirty="0">
                <a:solidFill>
                  <a:schemeClr val="bg1"/>
                </a:solidFill>
              </a:rPr>
              <a:t>Etape 2</a:t>
            </a:r>
          </a:p>
          <a:p>
            <a:pPr algn="ctr">
              <a:lnSpc>
                <a:spcPts val="1100"/>
              </a:lnSpc>
            </a:pPr>
            <a:r>
              <a:rPr lang="fr-FR" sz="1100" dirty="0">
                <a:solidFill>
                  <a:schemeClr val="bg1"/>
                </a:solidFill>
              </a:rPr>
              <a:t>Prospection</a:t>
            </a:r>
            <a:endParaRPr lang="en-US" sz="1100" dirty="0" err="1">
              <a:solidFill>
                <a:schemeClr val="bg1"/>
              </a:solidFill>
            </a:endParaRPr>
          </a:p>
        </p:txBody>
      </p:sp>
      <p:sp>
        <p:nvSpPr>
          <p:cNvPr id="144" name="Étoile : 5 branches 143">
            <a:extLst>
              <a:ext uri="{FF2B5EF4-FFF2-40B4-BE49-F238E27FC236}">
                <a16:creationId xmlns:a16="http://schemas.microsoft.com/office/drawing/2014/main" id="{91C90D85-85C3-43C7-AC7F-EE3BD09FD1F8}"/>
              </a:ext>
            </a:extLst>
          </p:cNvPr>
          <p:cNvSpPr/>
          <p:nvPr/>
        </p:nvSpPr>
        <p:spPr>
          <a:xfrm>
            <a:off x="2009671" y="1664106"/>
            <a:ext cx="135471" cy="134940"/>
          </a:xfrm>
          <a:prstGeom prst="star5">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5" name="Rectangle 144">
            <a:extLst>
              <a:ext uri="{FF2B5EF4-FFF2-40B4-BE49-F238E27FC236}">
                <a16:creationId xmlns:a16="http://schemas.microsoft.com/office/drawing/2014/main" id="{D1903D97-E03E-48ED-8C92-47015826CA52}"/>
              </a:ext>
            </a:extLst>
          </p:cNvPr>
          <p:cNvSpPr/>
          <p:nvPr/>
        </p:nvSpPr>
        <p:spPr>
          <a:xfrm>
            <a:off x="2077406" y="1567656"/>
            <a:ext cx="1273690" cy="369332"/>
          </a:xfrm>
          <a:prstGeom prst="rect">
            <a:avLst/>
          </a:prstGeom>
        </p:spPr>
        <p:txBody>
          <a:bodyPr wrap="square">
            <a:spAutoFit/>
          </a:bodyPr>
          <a:lstStyle/>
          <a:p>
            <a:r>
              <a:rPr lang="fr-FR" sz="900" b="1" dirty="0">
                <a:solidFill>
                  <a:schemeClr val="tx1">
                    <a:lumMod val="75000"/>
                    <a:lumOff val="25000"/>
                  </a:schemeClr>
                </a:solidFill>
              </a:rPr>
              <a:t>14/03</a:t>
            </a:r>
            <a:r>
              <a:rPr lang="fr-FR" sz="900" dirty="0">
                <a:solidFill>
                  <a:schemeClr val="tx1">
                    <a:lumMod val="75000"/>
                    <a:lumOff val="25000"/>
                  </a:schemeClr>
                </a:solidFill>
              </a:rPr>
              <a:t>  </a:t>
            </a:r>
          </a:p>
          <a:p>
            <a:r>
              <a:rPr lang="fr-FR" sz="900" dirty="0">
                <a:solidFill>
                  <a:schemeClr val="tx1">
                    <a:lumMod val="75000"/>
                    <a:lumOff val="25000"/>
                  </a:schemeClr>
                </a:solidFill>
              </a:rPr>
              <a:t>Réunion de lancement</a:t>
            </a:r>
          </a:p>
        </p:txBody>
      </p:sp>
      <p:sp>
        <p:nvSpPr>
          <p:cNvPr id="148" name="Ellipse 147">
            <a:extLst>
              <a:ext uri="{FF2B5EF4-FFF2-40B4-BE49-F238E27FC236}">
                <a16:creationId xmlns:a16="http://schemas.microsoft.com/office/drawing/2014/main" id="{FE315107-DC4D-4753-8D2C-CE7914586405}"/>
              </a:ext>
            </a:extLst>
          </p:cNvPr>
          <p:cNvSpPr/>
          <p:nvPr/>
        </p:nvSpPr>
        <p:spPr>
          <a:xfrm flipH="1">
            <a:off x="2939113"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51" name="Ellipse 150">
            <a:extLst>
              <a:ext uri="{FF2B5EF4-FFF2-40B4-BE49-F238E27FC236}">
                <a16:creationId xmlns:a16="http://schemas.microsoft.com/office/drawing/2014/main" id="{D99A7DD2-C018-4A43-81EB-8C92B763A93A}"/>
              </a:ext>
            </a:extLst>
          </p:cNvPr>
          <p:cNvSpPr/>
          <p:nvPr/>
        </p:nvSpPr>
        <p:spPr>
          <a:xfrm flipH="1">
            <a:off x="3640919"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52" name="Ellipse 151">
            <a:extLst>
              <a:ext uri="{FF2B5EF4-FFF2-40B4-BE49-F238E27FC236}">
                <a16:creationId xmlns:a16="http://schemas.microsoft.com/office/drawing/2014/main" id="{203D8FDC-CC45-4456-8518-4BAA8EDF2B44}"/>
              </a:ext>
            </a:extLst>
          </p:cNvPr>
          <p:cNvSpPr/>
          <p:nvPr/>
        </p:nvSpPr>
        <p:spPr>
          <a:xfrm flipH="1">
            <a:off x="4032923"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53" name="Ellipse 152">
            <a:extLst>
              <a:ext uri="{FF2B5EF4-FFF2-40B4-BE49-F238E27FC236}">
                <a16:creationId xmlns:a16="http://schemas.microsoft.com/office/drawing/2014/main" id="{DA8B5D5F-A9F0-43E1-8C42-973B53537C70}"/>
              </a:ext>
            </a:extLst>
          </p:cNvPr>
          <p:cNvSpPr/>
          <p:nvPr/>
        </p:nvSpPr>
        <p:spPr>
          <a:xfrm flipH="1">
            <a:off x="4424927"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54" name="Ellipse 153">
            <a:extLst>
              <a:ext uri="{FF2B5EF4-FFF2-40B4-BE49-F238E27FC236}">
                <a16:creationId xmlns:a16="http://schemas.microsoft.com/office/drawing/2014/main" id="{E9E7CCB6-7BB5-4AD3-BBD8-1D5088811744}"/>
              </a:ext>
            </a:extLst>
          </p:cNvPr>
          <p:cNvSpPr/>
          <p:nvPr/>
        </p:nvSpPr>
        <p:spPr>
          <a:xfrm flipH="1">
            <a:off x="4792403"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55" name="Ellipse 154">
            <a:extLst>
              <a:ext uri="{FF2B5EF4-FFF2-40B4-BE49-F238E27FC236}">
                <a16:creationId xmlns:a16="http://schemas.microsoft.com/office/drawing/2014/main" id="{46090856-4F25-4655-A784-67316337CB28}"/>
              </a:ext>
            </a:extLst>
          </p:cNvPr>
          <p:cNvSpPr/>
          <p:nvPr/>
        </p:nvSpPr>
        <p:spPr>
          <a:xfrm flipH="1">
            <a:off x="5118968"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56" name="Ellipse 155">
            <a:extLst>
              <a:ext uri="{FF2B5EF4-FFF2-40B4-BE49-F238E27FC236}">
                <a16:creationId xmlns:a16="http://schemas.microsoft.com/office/drawing/2014/main" id="{E52D3136-355F-42F4-8880-F499947617B0}"/>
              </a:ext>
            </a:extLst>
          </p:cNvPr>
          <p:cNvSpPr/>
          <p:nvPr/>
        </p:nvSpPr>
        <p:spPr>
          <a:xfrm flipH="1">
            <a:off x="5445533"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57" name="Ellipse 156">
            <a:extLst>
              <a:ext uri="{FF2B5EF4-FFF2-40B4-BE49-F238E27FC236}">
                <a16:creationId xmlns:a16="http://schemas.microsoft.com/office/drawing/2014/main" id="{C59A9C27-DD09-4B4F-8AC5-613FE20DC279}"/>
              </a:ext>
            </a:extLst>
          </p:cNvPr>
          <p:cNvSpPr/>
          <p:nvPr/>
        </p:nvSpPr>
        <p:spPr>
          <a:xfrm flipH="1">
            <a:off x="5772098"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58" name="Ellipse 157">
            <a:extLst>
              <a:ext uri="{FF2B5EF4-FFF2-40B4-BE49-F238E27FC236}">
                <a16:creationId xmlns:a16="http://schemas.microsoft.com/office/drawing/2014/main" id="{75BD4D4F-8EBF-4231-97B6-01C6204843CE}"/>
              </a:ext>
            </a:extLst>
          </p:cNvPr>
          <p:cNvSpPr/>
          <p:nvPr/>
        </p:nvSpPr>
        <p:spPr>
          <a:xfrm flipH="1">
            <a:off x="6098661"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59" name="Ellipse 158">
            <a:extLst>
              <a:ext uri="{FF2B5EF4-FFF2-40B4-BE49-F238E27FC236}">
                <a16:creationId xmlns:a16="http://schemas.microsoft.com/office/drawing/2014/main" id="{B264F145-0669-4172-9F74-C1E3AC9514F7}"/>
              </a:ext>
            </a:extLst>
          </p:cNvPr>
          <p:cNvSpPr/>
          <p:nvPr/>
        </p:nvSpPr>
        <p:spPr>
          <a:xfrm flipH="1">
            <a:off x="6476180"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60" name="Ellipse 159">
            <a:extLst>
              <a:ext uri="{FF2B5EF4-FFF2-40B4-BE49-F238E27FC236}">
                <a16:creationId xmlns:a16="http://schemas.microsoft.com/office/drawing/2014/main" id="{5585988B-8E74-4A93-8CDB-7A51E0FF4163}"/>
              </a:ext>
            </a:extLst>
          </p:cNvPr>
          <p:cNvSpPr/>
          <p:nvPr/>
        </p:nvSpPr>
        <p:spPr>
          <a:xfrm flipH="1">
            <a:off x="6880009"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61" name="Ellipse 160">
            <a:extLst>
              <a:ext uri="{FF2B5EF4-FFF2-40B4-BE49-F238E27FC236}">
                <a16:creationId xmlns:a16="http://schemas.microsoft.com/office/drawing/2014/main" id="{9746EA6F-C9E1-4698-BDD6-8C25CD4EAA2A}"/>
              </a:ext>
            </a:extLst>
          </p:cNvPr>
          <p:cNvSpPr/>
          <p:nvPr/>
        </p:nvSpPr>
        <p:spPr>
          <a:xfrm flipH="1">
            <a:off x="7283838"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62" name="Ellipse 161">
            <a:extLst>
              <a:ext uri="{FF2B5EF4-FFF2-40B4-BE49-F238E27FC236}">
                <a16:creationId xmlns:a16="http://schemas.microsoft.com/office/drawing/2014/main" id="{7C6ECA2F-F91D-4721-8B44-7CAA476A227E}"/>
              </a:ext>
            </a:extLst>
          </p:cNvPr>
          <p:cNvSpPr/>
          <p:nvPr/>
        </p:nvSpPr>
        <p:spPr>
          <a:xfrm flipH="1">
            <a:off x="7687667"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63" name="Ellipse 162">
            <a:extLst>
              <a:ext uri="{FF2B5EF4-FFF2-40B4-BE49-F238E27FC236}">
                <a16:creationId xmlns:a16="http://schemas.microsoft.com/office/drawing/2014/main" id="{C07D9DCD-05AD-4D7C-BA50-E5FEF8DFE8DD}"/>
              </a:ext>
            </a:extLst>
          </p:cNvPr>
          <p:cNvSpPr/>
          <p:nvPr/>
        </p:nvSpPr>
        <p:spPr>
          <a:xfrm flipH="1">
            <a:off x="8091496"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64" name="Ellipse 163">
            <a:extLst>
              <a:ext uri="{FF2B5EF4-FFF2-40B4-BE49-F238E27FC236}">
                <a16:creationId xmlns:a16="http://schemas.microsoft.com/office/drawing/2014/main" id="{6DCD1F86-E0F5-4EFD-9E46-323B1C231F79}"/>
              </a:ext>
            </a:extLst>
          </p:cNvPr>
          <p:cNvSpPr/>
          <p:nvPr/>
        </p:nvSpPr>
        <p:spPr>
          <a:xfrm flipH="1">
            <a:off x="8495325"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65" name="Ellipse 164">
            <a:extLst>
              <a:ext uri="{FF2B5EF4-FFF2-40B4-BE49-F238E27FC236}">
                <a16:creationId xmlns:a16="http://schemas.microsoft.com/office/drawing/2014/main" id="{B2BFF956-E8A1-4957-B781-0A45ED4067DB}"/>
              </a:ext>
            </a:extLst>
          </p:cNvPr>
          <p:cNvSpPr/>
          <p:nvPr/>
        </p:nvSpPr>
        <p:spPr>
          <a:xfrm flipH="1">
            <a:off x="8899154"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66" name="Ellipse 165">
            <a:extLst>
              <a:ext uri="{FF2B5EF4-FFF2-40B4-BE49-F238E27FC236}">
                <a16:creationId xmlns:a16="http://schemas.microsoft.com/office/drawing/2014/main" id="{D1C01F2D-3CFC-46E7-90E1-6F6B38C960AC}"/>
              </a:ext>
            </a:extLst>
          </p:cNvPr>
          <p:cNvSpPr/>
          <p:nvPr/>
        </p:nvSpPr>
        <p:spPr>
          <a:xfrm flipH="1">
            <a:off x="9302986" y="2067960"/>
            <a:ext cx="108000" cy="108000"/>
          </a:xfrm>
          <a:prstGeom prst="ellipse">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68" name="Rectangle 167">
            <a:extLst>
              <a:ext uri="{FF2B5EF4-FFF2-40B4-BE49-F238E27FC236}">
                <a16:creationId xmlns:a16="http://schemas.microsoft.com/office/drawing/2014/main" id="{255EDA2F-A40C-474E-A5EC-BC927D2512C4}"/>
              </a:ext>
            </a:extLst>
          </p:cNvPr>
          <p:cNvSpPr/>
          <p:nvPr/>
        </p:nvSpPr>
        <p:spPr>
          <a:xfrm>
            <a:off x="2699215" y="2156986"/>
            <a:ext cx="582845" cy="215444"/>
          </a:xfrm>
          <a:prstGeom prst="rect">
            <a:avLst/>
          </a:prstGeom>
        </p:spPr>
        <p:txBody>
          <a:bodyPr wrap="square">
            <a:spAutoFit/>
          </a:bodyPr>
          <a:lstStyle/>
          <a:p>
            <a:pPr algn="ctr"/>
            <a:r>
              <a:rPr lang="fr-FR" sz="800" dirty="0">
                <a:solidFill>
                  <a:schemeClr val="tx1">
                    <a:lumMod val="75000"/>
                    <a:lumOff val="25000"/>
                  </a:schemeClr>
                </a:solidFill>
              </a:rPr>
              <a:t>29/03</a:t>
            </a:r>
          </a:p>
        </p:txBody>
      </p:sp>
      <p:sp>
        <p:nvSpPr>
          <p:cNvPr id="172" name="Rectangle 171">
            <a:extLst>
              <a:ext uri="{FF2B5EF4-FFF2-40B4-BE49-F238E27FC236}">
                <a16:creationId xmlns:a16="http://schemas.microsoft.com/office/drawing/2014/main" id="{3DFB4E8B-0FF7-40D7-814F-74176D3C2EA7}"/>
              </a:ext>
            </a:extLst>
          </p:cNvPr>
          <p:cNvSpPr/>
          <p:nvPr/>
        </p:nvSpPr>
        <p:spPr>
          <a:xfrm>
            <a:off x="3396309" y="2156986"/>
            <a:ext cx="582845" cy="215444"/>
          </a:xfrm>
          <a:prstGeom prst="rect">
            <a:avLst/>
          </a:prstGeom>
        </p:spPr>
        <p:txBody>
          <a:bodyPr wrap="square">
            <a:spAutoFit/>
          </a:bodyPr>
          <a:lstStyle/>
          <a:p>
            <a:pPr algn="ctr"/>
            <a:r>
              <a:rPr lang="fr-FR" sz="800" dirty="0">
                <a:solidFill>
                  <a:schemeClr val="tx1">
                    <a:lumMod val="75000"/>
                    <a:lumOff val="25000"/>
                  </a:schemeClr>
                </a:solidFill>
              </a:rPr>
              <a:t>11/04</a:t>
            </a:r>
          </a:p>
        </p:txBody>
      </p:sp>
      <p:sp>
        <p:nvSpPr>
          <p:cNvPr id="173" name="Étoile : 5 branches 172">
            <a:extLst>
              <a:ext uri="{FF2B5EF4-FFF2-40B4-BE49-F238E27FC236}">
                <a16:creationId xmlns:a16="http://schemas.microsoft.com/office/drawing/2014/main" id="{628D7683-D105-40F9-B742-38BBD2F8A82D}"/>
              </a:ext>
            </a:extLst>
          </p:cNvPr>
          <p:cNvSpPr/>
          <p:nvPr/>
        </p:nvSpPr>
        <p:spPr>
          <a:xfrm>
            <a:off x="4056948" y="1664106"/>
            <a:ext cx="135471" cy="134940"/>
          </a:xfrm>
          <a:prstGeom prst="star5">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75" name="Étoile : 5 branches 174">
            <a:extLst>
              <a:ext uri="{FF2B5EF4-FFF2-40B4-BE49-F238E27FC236}">
                <a16:creationId xmlns:a16="http://schemas.microsoft.com/office/drawing/2014/main" id="{0A8EB5F9-324D-4BF2-BC0D-71956C0C6E4E}"/>
              </a:ext>
            </a:extLst>
          </p:cNvPr>
          <p:cNvSpPr/>
          <p:nvPr/>
        </p:nvSpPr>
        <p:spPr>
          <a:xfrm>
            <a:off x="5445533" y="1664106"/>
            <a:ext cx="135471" cy="134940"/>
          </a:xfrm>
          <a:prstGeom prst="star5">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76" name="Étoile : 5 branches 175">
            <a:extLst>
              <a:ext uri="{FF2B5EF4-FFF2-40B4-BE49-F238E27FC236}">
                <a16:creationId xmlns:a16="http://schemas.microsoft.com/office/drawing/2014/main" id="{AE40868A-65E5-4694-BFDD-3A4C1005D60F}"/>
              </a:ext>
            </a:extLst>
          </p:cNvPr>
          <p:cNvSpPr/>
          <p:nvPr/>
        </p:nvSpPr>
        <p:spPr>
          <a:xfrm>
            <a:off x="6866273" y="1664106"/>
            <a:ext cx="135471" cy="134940"/>
          </a:xfrm>
          <a:prstGeom prst="star5">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77" name="Étoile : 5 branches 176">
            <a:extLst>
              <a:ext uri="{FF2B5EF4-FFF2-40B4-BE49-F238E27FC236}">
                <a16:creationId xmlns:a16="http://schemas.microsoft.com/office/drawing/2014/main" id="{E388C947-A285-47CA-BE8A-0455F8A9CB9A}"/>
              </a:ext>
            </a:extLst>
          </p:cNvPr>
          <p:cNvSpPr/>
          <p:nvPr/>
        </p:nvSpPr>
        <p:spPr>
          <a:xfrm>
            <a:off x="7287371" y="1664106"/>
            <a:ext cx="135471" cy="134940"/>
          </a:xfrm>
          <a:prstGeom prst="star5">
            <a:avLst/>
          </a:prstGeom>
          <a:solidFill>
            <a:schemeClr val="accent2">
              <a:lumMod val="5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79" name="Étoile : 5 branches 178">
            <a:extLst>
              <a:ext uri="{FF2B5EF4-FFF2-40B4-BE49-F238E27FC236}">
                <a16:creationId xmlns:a16="http://schemas.microsoft.com/office/drawing/2014/main" id="{D7912184-0502-45FC-862C-DE5C84012F05}"/>
              </a:ext>
            </a:extLst>
          </p:cNvPr>
          <p:cNvSpPr/>
          <p:nvPr/>
        </p:nvSpPr>
        <p:spPr>
          <a:xfrm>
            <a:off x="8481589" y="1664106"/>
            <a:ext cx="135471" cy="134940"/>
          </a:xfrm>
          <a:prstGeom prst="star5">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80" name="Triangle isocèle 179">
            <a:extLst>
              <a:ext uri="{FF2B5EF4-FFF2-40B4-BE49-F238E27FC236}">
                <a16:creationId xmlns:a16="http://schemas.microsoft.com/office/drawing/2014/main" id="{CACBA563-F75D-4DFB-951E-655F7BF64815}"/>
              </a:ext>
            </a:extLst>
          </p:cNvPr>
          <p:cNvSpPr/>
          <p:nvPr/>
        </p:nvSpPr>
        <p:spPr>
          <a:xfrm>
            <a:off x="2750751" y="2808502"/>
            <a:ext cx="108000" cy="108000"/>
          </a:xfrm>
          <a:prstGeom prst="triangle">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81" name="Triangle isocèle 180">
            <a:extLst>
              <a:ext uri="{FF2B5EF4-FFF2-40B4-BE49-F238E27FC236}">
                <a16:creationId xmlns:a16="http://schemas.microsoft.com/office/drawing/2014/main" id="{1B374C83-B947-4498-BD29-E8F0393C27BC}"/>
              </a:ext>
            </a:extLst>
          </p:cNvPr>
          <p:cNvSpPr/>
          <p:nvPr/>
        </p:nvSpPr>
        <p:spPr>
          <a:xfrm>
            <a:off x="2877712" y="2807179"/>
            <a:ext cx="108000" cy="108000"/>
          </a:xfrm>
          <a:prstGeom prst="triangle">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82" name="Rectangle 181">
            <a:extLst>
              <a:ext uri="{FF2B5EF4-FFF2-40B4-BE49-F238E27FC236}">
                <a16:creationId xmlns:a16="http://schemas.microsoft.com/office/drawing/2014/main" id="{39BC4856-139C-4215-B715-D6AB187773BA}"/>
              </a:ext>
            </a:extLst>
          </p:cNvPr>
          <p:cNvSpPr/>
          <p:nvPr/>
        </p:nvSpPr>
        <p:spPr>
          <a:xfrm>
            <a:off x="2430417" y="2897867"/>
            <a:ext cx="662035" cy="230832"/>
          </a:xfrm>
          <a:prstGeom prst="rect">
            <a:avLst/>
          </a:prstGeom>
        </p:spPr>
        <p:txBody>
          <a:bodyPr wrap="square">
            <a:spAutoFit/>
          </a:bodyPr>
          <a:lstStyle/>
          <a:p>
            <a:pPr algn="r"/>
            <a:r>
              <a:rPr lang="fr-FR" sz="900" dirty="0">
                <a:solidFill>
                  <a:schemeClr val="tx1">
                    <a:lumMod val="75000"/>
                    <a:lumOff val="25000"/>
                  </a:schemeClr>
                </a:solidFill>
              </a:rPr>
              <a:t>DRAC BFC</a:t>
            </a:r>
          </a:p>
        </p:txBody>
      </p:sp>
      <p:sp>
        <p:nvSpPr>
          <p:cNvPr id="183" name="Triangle isocèle 182">
            <a:extLst>
              <a:ext uri="{FF2B5EF4-FFF2-40B4-BE49-F238E27FC236}">
                <a16:creationId xmlns:a16="http://schemas.microsoft.com/office/drawing/2014/main" id="{8C788A6B-3F92-47DC-B862-910DF3A78B6D}"/>
              </a:ext>
            </a:extLst>
          </p:cNvPr>
          <p:cNvSpPr/>
          <p:nvPr/>
        </p:nvSpPr>
        <p:spPr>
          <a:xfrm>
            <a:off x="3073430" y="2808502"/>
            <a:ext cx="108000" cy="108000"/>
          </a:xfrm>
          <a:prstGeom prst="triangle">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84" name="Triangle isocèle 183">
            <a:extLst>
              <a:ext uri="{FF2B5EF4-FFF2-40B4-BE49-F238E27FC236}">
                <a16:creationId xmlns:a16="http://schemas.microsoft.com/office/drawing/2014/main" id="{BDD9481D-5FAE-416F-8BF0-34DF4F485D3C}"/>
              </a:ext>
            </a:extLst>
          </p:cNvPr>
          <p:cNvSpPr/>
          <p:nvPr/>
        </p:nvSpPr>
        <p:spPr>
          <a:xfrm>
            <a:off x="3200391" y="2807179"/>
            <a:ext cx="108000" cy="108000"/>
          </a:xfrm>
          <a:prstGeom prst="triangle">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85" name="Rectangle 184">
            <a:extLst>
              <a:ext uri="{FF2B5EF4-FFF2-40B4-BE49-F238E27FC236}">
                <a16:creationId xmlns:a16="http://schemas.microsoft.com/office/drawing/2014/main" id="{67A00CE8-481F-49F2-94F9-76E2D692D205}"/>
              </a:ext>
            </a:extLst>
          </p:cNvPr>
          <p:cNvSpPr/>
          <p:nvPr/>
        </p:nvSpPr>
        <p:spPr>
          <a:xfrm>
            <a:off x="2985712" y="2897867"/>
            <a:ext cx="662035" cy="230832"/>
          </a:xfrm>
          <a:prstGeom prst="rect">
            <a:avLst/>
          </a:prstGeom>
        </p:spPr>
        <p:txBody>
          <a:bodyPr wrap="square">
            <a:spAutoFit/>
          </a:bodyPr>
          <a:lstStyle/>
          <a:p>
            <a:r>
              <a:rPr lang="fr-FR" sz="900" dirty="0">
                <a:solidFill>
                  <a:schemeClr val="tx1">
                    <a:lumMod val="75000"/>
                    <a:lumOff val="25000"/>
                  </a:schemeClr>
                </a:solidFill>
              </a:rPr>
              <a:t>DRAC CVL</a:t>
            </a:r>
          </a:p>
        </p:txBody>
      </p:sp>
      <p:sp>
        <p:nvSpPr>
          <p:cNvPr id="186" name="Triangle isocèle 185">
            <a:extLst>
              <a:ext uri="{FF2B5EF4-FFF2-40B4-BE49-F238E27FC236}">
                <a16:creationId xmlns:a16="http://schemas.microsoft.com/office/drawing/2014/main" id="{7DBD7F68-8F61-4059-9129-1C9E4CE02C55}"/>
              </a:ext>
            </a:extLst>
          </p:cNvPr>
          <p:cNvSpPr/>
          <p:nvPr/>
        </p:nvSpPr>
        <p:spPr>
          <a:xfrm>
            <a:off x="4399716" y="2808502"/>
            <a:ext cx="108000" cy="108000"/>
          </a:xfrm>
          <a:prstGeom prst="triangle">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87" name="Triangle isocèle 186">
            <a:extLst>
              <a:ext uri="{FF2B5EF4-FFF2-40B4-BE49-F238E27FC236}">
                <a16:creationId xmlns:a16="http://schemas.microsoft.com/office/drawing/2014/main" id="{E4C64423-8B03-4248-9CF1-DDF7AD1B20D2}"/>
              </a:ext>
            </a:extLst>
          </p:cNvPr>
          <p:cNvSpPr/>
          <p:nvPr/>
        </p:nvSpPr>
        <p:spPr>
          <a:xfrm>
            <a:off x="4526677" y="2807179"/>
            <a:ext cx="108000" cy="108000"/>
          </a:xfrm>
          <a:prstGeom prst="triangle">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88" name="Rectangle 187">
            <a:extLst>
              <a:ext uri="{FF2B5EF4-FFF2-40B4-BE49-F238E27FC236}">
                <a16:creationId xmlns:a16="http://schemas.microsoft.com/office/drawing/2014/main" id="{167314F4-A9AC-466D-9527-C3B8247531BC}"/>
              </a:ext>
            </a:extLst>
          </p:cNvPr>
          <p:cNvSpPr/>
          <p:nvPr/>
        </p:nvSpPr>
        <p:spPr>
          <a:xfrm>
            <a:off x="4006222" y="2897867"/>
            <a:ext cx="1062020" cy="230832"/>
          </a:xfrm>
          <a:prstGeom prst="rect">
            <a:avLst/>
          </a:prstGeom>
        </p:spPr>
        <p:txBody>
          <a:bodyPr wrap="square">
            <a:spAutoFit/>
          </a:bodyPr>
          <a:lstStyle/>
          <a:p>
            <a:r>
              <a:rPr lang="fr-FR" sz="900" dirty="0">
                <a:solidFill>
                  <a:schemeClr val="tx1">
                    <a:lumMod val="75000"/>
                    <a:lumOff val="25000"/>
                  </a:schemeClr>
                </a:solidFill>
              </a:rPr>
              <a:t>DRAC Grand-Est</a:t>
            </a:r>
          </a:p>
        </p:txBody>
      </p:sp>
      <p:cxnSp>
        <p:nvCxnSpPr>
          <p:cNvPr id="189" name="Connecteur droit 188">
            <a:extLst>
              <a:ext uri="{FF2B5EF4-FFF2-40B4-BE49-F238E27FC236}">
                <a16:creationId xmlns:a16="http://schemas.microsoft.com/office/drawing/2014/main" id="{0FCAD502-530E-4076-9E9B-706865872672}"/>
              </a:ext>
            </a:extLst>
          </p:cNvPr>
          <p:cNvCxnSpPr>
            <a:cxnSpLocks/>
          </p:cNvCxnSpPr>
          <p:nvPr/>
        </p:nvCxnSpPr>
        <p:spPr>
          <a:xfrm>
            <a:off x="1461624" y="2454888"/>
            <a:ext cx="1167276" cy="0"/>
          </a:xfrm>
          <a:prstGeom prst="line">
            <a:avLst/>
          </a:prstGeom>
          <a:ln w="28575">
            <a:solidFill>
              <a:schemeClr val="accent1">
                <a:lumMod val="60000"/>
                <a:lumOff val="40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90" name="Rectangle 189">
            <a:extLst>
              <a:ext uri="{FF2B5EF4-FFF2-40B4-BE49-F238E27FC236}">
                <a16:creationId xmlns:a16="http://schemas.microsoft.com/office/drawing/2014/main" id="{13F854C3-2F45-463D-AD90-F2A593A3555A}"/>
              </a:ext>
            </a:extLst>
          </p:cNvPr>
          <p:cNvSpPr/>
          <p:nvPr/>
        </p:nvSpPr>
        <p:spPr>
          <a:xfrm>
            <a:off x="1579336" y="2452167"/>
            <a:ext cx="931851" cy="230832"/>
          </a:xfrm>
          <a:prstGeom prst="rect">
            <a:avLst/>
          </a:prstGeom>
        </p:spPr>
        <p:txBody>
          <a:bodyPr wrap="square">
            <a:spAutoFit/>
          </a:bodyPr>
          <a:lstStyle/>
          <a:p>
            <a:pPr algn="ctr"/>
            <a:r>
              <a:rPr lang="fr-FR" sz="900" b="1" dirty="0">
                <a:solidFill>
                  <a:schemeClr val="tx1">
                    <a:lumMod val="75000"/>
                    <a:lumOff val="25000"/>
                  </a:schemeClr>
                </a:solidFill>
              </a:rPr>
              <a:t>Cadrage</a:t>
            </a:r>
            <a:endParaRPr lang="fr-FR" sz="1000" b="1" dirty="0">
              <a:solidFill>
                <a:schemeClr val="tx1">
                  <a:lumMod val="75000"/>
                  <a:lumOff val="25000"/>
                </a:schemeClr>
              </a:solidFill>
            </a:endParaRPr>
          </a:p>
        </p:txBody>
      </p:sp>
      <p:sp>
        <p:nvSpPr>
          <p:cNvPr id="191" name="Ellipse 190">
            <a:extLst>
              <a:ext uri="{FF2B5EF4-FFF2-40B4-BE49-F238E27FC236}">
                <a16:creationId xmlns:a16="http://schemas.microsoft.com/office/drawing/2014/main" id="{6ED8B0FF-F912-4469-BAB8-3474C0D9E8D0}"/>
              </a:ext>
            </a:extLst>
          </p:cNvPr>
          <p:cNvSpPr/>
          <p:nvPr/>
        </p:nvSpPr>
        <p:spPr>
          <a:xfrm flipH="1">
            <a:off x="2409560" y="2542010"/>
            <a:ext cx="108000" cy="108000"/>
          </a:xfrm>
          <a:prstGeom prst="ellipse">
            <a:avLst/>
          </a:prstGeom>
          <a:solidFill>
            <a:schemeClr val="accent1">
              <a:lumMod val="60000"/>
              <a:lumOff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92" name="Rectangle 191">
            <a:extLst>
              <a:ext uri="{FF2B5EF4-FFF2-40B4-BE49-F238E27FC236}">
                <a16:creationId xmlns:a16="http://schemas.microsoft.com/office/drawing/2014/main" id="{DF3F2FA1-519C-41CF-A0E2-F2D800B80BC0}"/>
              </a:ext>
            </a:extLst>
          </p:cNvPr>
          <p:cNvSpPr/>
          <p:nvPr/>
        </p:nvSpPr>
        <p:spPr>
          <a:xfrm>
            <a:off x="2446312" y="2480594"/>
            <a:ext cx="2223053" cy="230832"/>
          </a:xfrm>
          <a:prstGeom prst="rect">
            <a:avLst/>
          </a:prstGeom>
        </p:spPr>
        <p:txBody>
          <a:bodyPr wrap="square">
            <a:spAutoFit/>
          </a:bodyPr>
          <a:lstStyle/>
          <a:p>
            <a:r>
              <a:rPr lang="fr-FR" sz="900" b="1" dirty="0">
                <a:solidFill>
                  <a:schemeClr val="tx1">
                    <a:lumMod val="75000"/>
                    <a:lumOff val="25000"/>
                  </a:schemeClr>
                </a:solidFill>
              </a:rPr>
              <a:t>20/03</a:t>
            </a:r>
            <a:r>
              <a:rPr lang="fr-FR" sz="900" dirty="0">
                <a:solidFill>
                  <a:schemeClr val="tx1">
                    <a:lumMod val="75000"/>
                    <a:lumOff val="25000"/>
                  </a:schemeClr>
                </a:solidFill>
              </a:rPr>
              <a:t> : Entretien </a:t>
            </a:r>
            <a:r>
              <a:rPr lang="fr-FR" sz="900">
                <a:solidFill>
                  <a:schemeClr val="tx1">
                    <a:lumMod val="75000"/>
                    <a:lumOff val="25000"/>
                  </a:schemeClr>
                </a:solidFill>
              </a:rPr>
              <a:t>DRAC témoins</a:t>
            </a:r>
            <a:endParaRPr lang="fr-FR" sz="900" dirty="0">
              <a:solidFill>
                <a:schemeClr val="tx1">
                  <a:lumMod val="75000"/>
                  <a:lumOff val="25000"/>
                </a:schemeClr>
              </a:solidFill>
            </a:endParaRPr>
          </a:p>
        </p:txBody>
      </p:sp>
      <p:cxnSp>
        <p:nvCxnSpPr>
          <p:cNvPr id="193" name="Connecteur droit 192">
            <a:extLst>
              <a:ext uri="{FF2B5EF4-FFF2-40B4-BE49-F238E27FC236}">
                <a16:creationId xmlns:a16="http://schemas.microsoft.com/office/drawing/2014/main" id="{502557D1-0F20-4EF5-8BC5-50C798DFB9E9}"/>
              </a:ext>
            </a:extLst>
          </p:cNvPr>
          <p:cNvCxnSpPr>
            <a:cxnSpLocks/>
          </p:cNvCxnSpPr>
          <p:nvPr/>
        </p:nvCxnSpPr>
        <p:spPr>
          <a:xfrm flipV="1">
            <a:off x="3490704" y="3233887"/>
            <a:ext cx="1944000" cy="1"/>
          </a:xfrm>
          <a:prstGeom prst="line">
            <a:avLst/>
          </a:prstGeom>
          <a:ln w="28575">
            <a:solidFill>
              <a:schemeClr val="tx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94" name="Rectangle 193">
            <a:extLst>
              <a:ext uri="{FF2B5EF4-FFF2-40B4-BE49-F238E27FC236}">
                <a16:creationId xmlns:a16="http://schemas.microsoft.com/office/drawing/2014/main" id="{770F3086-23AB-4BB6-8829-081C86375B6F}"/>
              </a:ext>
            </a:extLst>
          </p:cNvPr>
          <p:cNvSpPr/>
          <p:nvPr/>
        </p:nvSpPr>
        <p:spPr>
          <a:xfrm>
            <a:off x="2369932" y="3264808"/>
            <a:ext cx="3356586" cy="230832"/>
          </a:xfrm>
          <a:prstGeom prst="rect">
            <a:avLst/>
          </a:prstGeom>
        </p:spPr>
        <p:txBody>
          <a:bodyPr wrap="square">
            <a:spAutoFit/>
          </a:bodyPr>
          <a:lstStyle/>
          <a:p>
            <a:pPr algn="ctr"/>
            <a:r>
              <a:rPr lang="fr-FR" sz="900" b="1" dirty="0">
                <a:solidFill>
                  <a:schemeClr val="tx1">
                    <a:lumMod val="75000"/>
                    <a:lumOff val="25000"/>
                  </a:schemeClr>
                </a:solidFill>
              </a:rPr>
              <a:t>Recueil des données, entretiens et analyse quantitative</a:t>
            </a:r>
          </a:p>
        </p:txBody>
      </p:sp>
      <p:sp>
        <p:nvSpPr>
          <p:cNvPr id="196" name="Rectangle 195">
            <a:extLst>
              <a:ext uri="{FF2B5EF4-FFF2-40B4-BE49-F238E27FC236}">
                <a16:creationId xmlns:a16="http://schemas.microsoft.com/office/drawing/2014/main" id="{6DED6372-6E84-4A6E-A576-1FB9F855D693}"/>
              </a:ext>
            </a:extLst>
          </p:cNvPr>
          <p:cNvSpPr/>
          <p:nvPr/>
        </p:nvSpPr>
        <p:spPr>
          <a:xfrm>
            <a:off x="5531250" y="3106932"/>
            <a:ext cx="1450568" cy="230832"/>
          </a:xfrm>
          <a:prstGeom prst="rect">
            <a:avLst/>
          </a:prstGeom>
        </p:spPr>
        <p:txBody>
          <a:bodyPr wrap="square">
            <a:spAutoFit/>
          </a:bodyPr>
          <a:lstStyle/>
          <a:p>
            <a:r>
              <a:rPr lang="fr-FR" sz="900" dirty="0">
                <a:solidFill>
                  <a:schemeClr val="tx1">
                    <a:lumMod val="75000"/>
                    <a:lumOff val="25000"/>
                  </a:schemeClr>
                </a:solidFill>
              </a:rPr>
              <a:t>Analyse quanti. &amp; quali. V1</a:t>
            </a:r>
          </a:p>
        </p:txBody>
      </p:sp>
      <p:cxnSp>
        <p:nvCxnSpPr>
          <p:cNvPr id="198" name="Connecteur droit 197">
            <a:extLst>
              <a:ext uri="{FF2B5EF4-FFF2-40B4-BE49-F238E27FC236}">
                <a16:creationId xmlns:a16="http://schemas.microsoft.com/office/drawing/2014/main" id="{944DF1DC-6A6C-44AB-9840-05C98EEB57B2}"/>
              </a:ext>
            </a:extLst>
          </p:cNvPr>
          <p:cNvCxnSpPr>
            <a:cxnSpLocks/>
          </p:cNvCxnSpPr>
          <p:nvPr/>
        </p:nvCxnSpPr>
        <p:spPr>
          <a:xfrm>
            <a:off x="3082344" y="3632125"/>
            <a:ext cx="3564000" cy="0"/>
          </a:xfrm>
          <a:prstGeom prst="line">
            <a:avLst/>
          </a:prstGeom>
          <a:ln w="28575">
            <a:solidFill>
              <a:schemeClr val="tx2">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99" name="Rectangle 198">
            <a:extLst>
              <a:ext uri="{FF2B5EF4-FFF2-40B4-BE49-F238E27FC236}">
                <a16:creationId xmlns:a16="http://schemas.microsoft.com/office/drawing/2014/main" id="{D6C4C636-5C9C-4866-8EA2-3EC0F640A684}"/>
              </a:ext>
            </a:extLst>
          </p:cNvPr>
          <p:cNvSpPr/>
          <p:nvPr/>
        </p:nvSpPr>
        <p:spPr>
          <a:xfrm>
            <a:off x="2700051" y="3663045"/>
            <a:ext cx="3356586" cy="230832"/>
          </a:xfrm>
          <a:prstGeom prst="rect">
            <a:avLst/>
          </a:prstGeom>
        </p:spPr>
        <p:txBody>
          <a:bodyPr wrap="square">
            <a:spAutoFit/>
          </a:bodyPr>
          <a:lstStyle/>
          <a:p>
            <a:pPr algn="ctr"/>
            <a:r>
              <a:rPr lang="fr-FR" sz="900" b="1" dirty="0">
                <a:solidFill>
                  <a:schemeClr val="tx1">
                    <a:lumMod val="75000"/>
                    <a:lumOff val="25000"/>
                  </a:schemeClr>
                </a:solidFill>
              </a:rPr>
              <a:t>Vision à 5 ans, entretiens et analyse qualitative</a:t>
            </a:r>
          </a:p>
        </p:txBody>
      </p:sp>
      <p:sp>
        <p:nvSpPr>
          <p:cNvPr id="200" name="Losange 199">
            <a:extLst>
              <a:ext uri="{FF2B5EF4-FFF2-40B4-BE49-F238E27FC236}">
                <a16:creationId xmlns:a16="http://schemas.microsoft.com/office/drawing/2014/main" id="{EFDBA390-B057-46E1-9701-037728CBDFF5}"/>
              </a:ext>
            </a:extLst>
          </p:cNvPr>
          <p:cNvSpPr/>
          <p:nvPr/>
        </p:nvSpPr>
        <p:spPr>
          <a:xfrm flipH="1">
            <a:off x="6621382" y="3578124"/>
            <a:ext cx="108000" cy="108000"/>
          </a:xfrm>
          <a:prstGeom prst="diamond">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01" name="Rectangle 200">
            <a:extLst>
              <a:ext uri="{FF2B5EF4-FFF2-40B4-BE49-F238E27FC236}">
                <a16:creationId xmlns:a16="http://schemas.microsoft.com/office/drawing/2014/main" id="{F9905018-DAFB-48EA-A60A-04C19AD4C288}"/>
              </a:ext>
            </a:extLst>
          </p:cNvPr>
          <p:cNvSpPr/>
          <p:nvPr/>
        </p:nvSpPr>
        <p:spPr>
          <a:xfrm>
            <a:off x="6647129" y="3505169"/>
            <a:ext cx="1450568" cy="230832"/>
          </a:xfrm>
          <a:prstGeom prst="rect">
            <a:avLst/>
          </a:prstGeom>
        </p:spPr>
        <p:txBody>
          <a:bodyPr wrap="square">
            <a:spAutoFit/>
          </a:bodyPr>
          <a:lstStyle/>
          <a:p>
            <a:r>
              <a:rPr lang="fr-FR" sz="900" dirty="0">
                <a:solidFill>
                  <a:schemeClr val="tx1">
                    <a:lumMod val="75000"/>
                    <a:lumOff val="25000"/>
                  </a:schemeClr>
                </a:solidFill>
              </a:rPr>
              <a:t>Analyse qualitative V1</a:t>
            </a:r>
          </a:p>
        </p:txBody>
      </p:sp>
      <p:sp>
        <p:nvSpPr>
          <p:cNvPr id="202" name="Losange 201">
            <a:extLst>
              <a:ext uri="{FF2B5EF4-FFF2-40B4-BE49-F238E27FC236}">
                <a16:creationId xmlns:a16="http://schemas.microsoft.com/office/drawing/2014/main" id="{C5216539-063E-4E42-9DAA-E665BBA159B1}"/>
              </a:ext>
            </a:extLst>
          </p:cNvPr>
          <p:cNvSpPr/>
          <p:nvPr/>
        </p:nvSpPr>
        <p:spPr>
          <a:xfrm flipH="1">
            <a:off x="5365809" y="3378353"/>
            <a:ext cx="108000" cy="108000"/>
          </a:xfrm>
          <a:prstGeom prst="diamond">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03" name="Rectangle 202">
            <a:extLst>
              <a:ext uri="{FF2B5EF4-FFF2-40B4-BE49-F238E27FC236}">
                <a16:creationId xmlns:a16="http://schemas.microsoft.com/office/drawing/2014/main" id="{ABDF798D-EE1E-4EDA-B70A-3BD9B081808B}"/>
              </a:ext>
            </a:extLst>
          </p:cNvPr>
          <p:cNvSpPr/>
          <p:nvPr/>
        </p:nvSpPr>
        <p:spPr>
          <a:xfrm>
            <a:off x="5425078" y="3295727"/>
            <a:ext cx="1450568" cy="230832"/>
          </a:xfrm>
          <a:prstGeom prst="rect">
            <a:avLst/>
          </a:prstGeom>
        </p:spPr>
        <p:txBody>
          <a:bodyPr wrap="square">
            <a:spAutoFit/>
          </a:bodyPr>
          <a:lstStyle/>
          <a:p>
            <a:r>
              <a:rPr lang="fr-FR" sz="900" dirty="0">
                <a:solidFill>
                  <a:schemeClr val="tx1">
                    <a:lumMod val="75000"/>
                    <a:lumOff val="25000"/>
                  </a:schemeClr>
                </a:solidFill>
              </a:rPr>
              <a:t>Cartographie des risques</a:t>
            </a:r>
          </a:p>
        </p:txBody>
      </p:sp>
      <p:cxnSp>
        <p:nvCxnSpPr>
          <p:cNvPr id="204" name="Connecteur droit 203">
            <a:extLst>
              <a:ext uri="{FF2B5EF4-FFF2-40B4-BE49-F238E27FC236}">
                <a16:creationId xmlns:a16="http://schemas.microsoft.com/office/drawing/2014/main" id="{A10C4727-6392-4A81-95DD-5495F5D1FB99}"/>
              </a:ext>
            </a:extLst>
          </p:cNvPr>
          <p:cNvCxnSpPr>
            <a:cxnSpLocks/>
          </p:cNvCxnSpPr>
          <p:nvPr/>
        </p:nvCxnSpPr>
        <p:spPr>
          <a:xfrm>
            <a:off x="5106484" y="4059381"/>
            <a:ext cx="1488039" cy="0"/>
          </a:xfrm>
          <a:prstGeom prst="line">
            <a:avLst/>
          </a:prstGeom>
          <a:ln w="28575">
            <a:solidFill>
              <a:schemeClr val="tx2">
                <a:lumMod val="50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05" name="Rectangle 204">
            <a:extLst>
              <a:ext uri="{FF2B5EF4-FFF2-40B4-BE49-F238E27FC236}">
                <a16:creationId xmlns:a16="http://schemas.microsoft.com/office/drawing/2014/main" id="{B8F4FC58-2266-4538-B61C-CE22E0278F7E}"/>
              </a:ext>
            </a:extLst>
          </p:cNvPr>
          <p:cNvSpPr/>
          <p:nvPr/>
        </p:nvSpPr>
        <p:spPr>
          <a:xfrm>
            <a:off x="4900031" y="4072155"/>
            <a:ext cx="1900944" cy="230832"/>
          </a:xfrm>
          <a:prstGeom prst="rect">
            <a:avLst/>
          </a:prstGeom>
        </p:spPr>
        <p:txBody>
          <a:bodyPr wrap="square">
            <a:spAutoFit/>
          </a:bodyPr>
          <a:lstStyle/>
          <a:p>
            <a:pPr algn="ctr"/>
            <a:r>
              <a:rPr lang="fr-FR" sz="900" b="1" dirty="0">
                <a:solidFill>
                  <a:schemeClr val="tx1">
                    <a:lumMod val="75000"/>
                    <a:lumOff val="25000"/>
                  </a:schemeClr>
                </a:solidFill>
              </a:rPr>
              <a:t>Analyse des écarts</a:t>
            </a:r>
          </a:p>
        </p:txBody>
      </p:sp>
      <p:sp>
        <p:nvSpPr>
          <p:cNvPr id="208" name="Losange 207">
            <a:extLst>
              <a:ext uri="{FF2B5EF4-FFF2-40B4-BE49-F238E27FC236}">
                <a16:creationId xmlns:a16="http://schemas.microsoft.com/office/drawing/2014/main" id="{660AF8F8-D162-425B-957C-88857F7E5811}"/>
              </a:ext>
            </a:extLst>
          </p:cNvPr>
          <p:cNvSpPr/>
          <p:nvPr/>
        </p:nvSpPr>
        <p:spPr>
          <a:xfrm flipH="1">
            <a:off x="6650843" y="4006487"/>
            <a:ext cx="108000" cy="108000"/>
          </a:xfrm>
          <a:prstGeom prst="diamond">
            <a:avLst/>
          </a:prstGeom>
          <a:solidFill>
            <a:schemeClr val="tx2">
              <a:lumMod val="5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09" name="Rectangle 208">
            <a:extLst>
              <a:ext uri="{FF2B5EF4-FFF2-40B4-BE49-F238E27FC236}">
                <a16:creationId xmlns:a16="http://schemas.microsoft.com/office/drawing/2014/main" id="{B0E1B004-17D7-4BFE-8CD8-E6EE30BA0EA0}"/>
              </a:ext>
            </a:extLst>
          </p:cNvPr>
          <p:cNvSpPr/>
          <p:nvPr/>
        </p:nvSpPr>
        <p:spPr>
          <a:xfrm>
            <a:off x="6710112" y="3923861"/>
            <a:ext cx="1450568" cy="230832"/>
          </a:xfrm>
          <a:prstGeom prst="rect">
            <a:avLst/>
          </a:prstGeom>
        </p:spPr>
        <p:txBody>
          <a:bodyPr wrap="square">
            <a:spAutoFit/>
          </a:bodyPr>
          <a:lstStyle/>
          <a:p>
            <a:r>
              <a:rPr lang="fr-FR" sz="900" dirty="0">
                <a:solidFill>
                  <a:schemeClr val="tx1">
                    <a:lumMod val="75000"/>
                    <a:lumOff val="25000"/>
                  </a:schemeClr>
                </a:solidFill>
              </a:rPr>
              <a:t>Plan d’actions à 5 ans</a:t>
            </a:r>
          </a:p>
        </p:txBody>
      </p:sp>
      <p:cxnSp>
        <p:nvCxnSpPr>
          <p:cNvPr id="210" name="Connecteur droit 209">
            <a:extLst>
              <a:ext uri="{FF2B5EF4-FFF2-40B4-BE49-F238E27FC236}">
                <a16:creationId xmlns:a16="http://schemas.microsoft.com/office/drawing/2014/main" id="{1E44AB3F-B4FF-4A47-BAD1-BBEF6C5546D9}"/>
              </a:ext>
            </a:extLst>
          </p:cNvPr>
          <p:cNvCxnSpPr>
            <a:cxnSpLocks/>
          </p:cNvCxnSpPr>
          <p:nvPr/>
        </p:nvCxnSpPr>
        <p:spPr>
          <a:xfrm>
            <a:off x="4660169" y="4423447"/>
            <a:ext cx="3222298" cy="0"/>
          </a:xfrm>
          <a:prstGeom prst="line">
            <a:avLst/>
          </a:prstGeom>
          <a:ln w="28575">
            <a:solidFill>
              <a:schemeClr val="accent1"/>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13" name="Rectangle 212">
            <a:extLst>
              <a:ext uri="{FF2B5EF4-FFF2-40B4-BE49-F238E27FC236}">
                <a16:creationId xmlns:a16="http://schemas.microsoft.com/office/drawing/2014/main" id="{6D3642B7-8AC7-4898-830E-CC55E3CE1379}"/>
              </a:ext>
            </a:extLst>
          </p:cNvPr>
          <p:cNvSpPr/>
          <p:nvPr/>
        </p:nvSpPr>
        <p:spPr>
          <a:xfrm>
            <a:off x="4754580" y="4410431"/>
            <a:ext cx="1900944" cy="230832"/>
          </a:xfrm>
          <a:prstGeom prst="rect">
            <a:avLst/>
          </a:prstGeom>
        </p:spPr>
        <p:txBody>
          <a:bodyPr wrap="square">
            <a:spAutoFit/>
          </a:bodyPr>
          <a:lstStyle/>
          <a:p>
            <a:pPr algn="ctr"/>
            <a:r>
              <a:rPr lang="fr-FR" sz="900" b="1" dirty="0">
                <a:solidFill>
                  <a:schemeClr val="tx1">
                    <a:lumMod val="75000"/>
                    <a:lumOff val="25000"/>
                  </a:schemeClr>
                </a:solidFill>
              </a:rPr>
              <a:t>Dispositif pérenne</a:t>
            </a:r>
          </a:p>
        </p:txBody>
      </p:sp>
      <p:sp>
        <p:nvSpPr>
          <p:cNvPr id="220" name="Triangle 52">
            <a:extLst>
              <a:ext uri="{FF2B5EF4-FFF2-40B4-BE49-F238E27FC236}">
                <a16:creationId xmlns:a16="http://schemas.microsoft.com/office/drawing/2014/main" id="{603028C2-C5F8-45C4-A922-1695347D9595}"/>
              </a:ext>
            </a:extLst>
          </p:cNvPr>
          <p:cNvSpPr>
            <a:spLocks noChangeAspect="1"/>
          </p:cNvSpPr>
          <p:nvPr/>
        </p:nvSpPr>
        <p:spPr>
          <a:xfrm flipV="1">
            <a:off x="4077597" y="1216871"/>
            <a:ext cx="108000" cy="108000"/>
          </a:xfrm>
          <a:prstGeom prst="triangl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00" i="1" dirty="0">
              <a:solidFill>
                <a:srgbClr val="FF0000"/>
              </a:solidFill>
            </a:endParaRPr>
          </a:p>
        </p:txBody>
      </p:sp>
      <p:cxnSp>
        <p:nvCxnSpPr>
          <p:cNvPr id="235" name="Connecteur droit 234">
            <a:extLst>
              <a:ext uri="{FF2B5EF4-FFF2-40B4-BE49-F238E27FC236}">
                <a16:creationId xmlns:a16="http://schemas.microsoft.com/office/drawing/2014/main" id="{3E7F34EF-81B4-4BF3-8FBA-9471A03C294A}"/>
              </a:ext>
            </a:extLst>
          </p:cNvPr>
          <p:cNvCxnSpPr>
            <a:cxnSpLocks/>
          </p:cNvCxnSpPr>
          <p:nvPr/>
        </p:nvCxnSpPr>
        <p:spPr>
          <a:xfrm>
            <a:off x="6312528" y="5218872"/>
            <a:ext cx="2013325" cy="0"/>
          </a:xfrm>
          <a:prstGeom prst="line">
            <a:avLst/>
          </a:prstGeom>
          <a:ln w="28575">
            <a:solidFill>
              <a:schemeClr val="accent3">
                <a:lumMod val="60000"/>
                <a:lumOff val="40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36" name="Losange 235">
            <a:extLst>
              <a:ext uri="{FF2B5EF4-FFF2-40B4-BE49-F238E27FC236}">
                <a16:creationId xmlns:a16="http://schemas.microsoft.com/office/drawing/2014/main" id="{C06AC254-B3D0-48F7-9A58-E7C127F461C1}"/>
              </a:ext>
            </a:extLst>
          </p:cNvPr>
          <p:cNvSpPr/>
          <p:nvPr/>
        </p:nvSpPr>
        <p:spPr>
          <a:xfrm flipH="1">
            <a:off x="8394549" y="5168456"/>
            <a:ext cx="108000" cy="108000"/>
          </a:xfrm>
          <a:prstGeom prst="diamond">
            <a:avLst/>
          </a:prstGeom>
          <a:solidFill>
            <a:schemeClr val="accent3">
              <a:lumMod val="60000"/>
              <a:lumOff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37" name="Rectangle 236">
            <a:extLst>
              <a:ext uri="{FF2B5EF4-FFF2-40B4-BE49-F238E27FC236}">
                <a16:creationId xmlns:a16="http://schemas.microsoft.com/office/drawing/2014/main" id="{4155CA1B-B033-4620-B6A7-9EEAC653D4B3}"/>
              </a:ext>
            </a:extLst>
          </p:cNvPr>
          <p:cNvSpPr/>
          <p:nvPr/>
        </p:nvSpPr>
        <p:spPr>
          <a:xfrm>
            <a:off x="8434568" y="5107567"/>
            <a:ext cx="1450568" cy="230832"/>
          </a:xfrm>
          <a:prstGeom prst="rect">
            <a:avLst/>
          </a:prstGeom>
        </p:spPr>
        <p:txBody>
          <a:bodyPr wrap="square">
            <a:spAutoFit/>
          </a:bodyPr>
          <a:lstStyle/>
          <a:p>
            <a:r>
              <a:rPr lang="fr-FR" sz="900" dirty="0">
                <a:solidFill>
                  <a:schemeClr val="tx1">
                    <a:lumMod val="75000"/>
                    <a:lumOff val="25000"/>
                  </a:schemeClr>
                </a:solidFill>
              </a:rPr>
              <a:t>Scénarios d’évolution</a:t>
            </a:r>
          </a:p>
        </p:txBody>
      </p:sp>
      <p:sp>
        <p:nvSpPr>
          <p:cNvPr id="238" name="Rectangle 237">
            <a:extLst>
              <a:ext uri="{FF2B5EF4-FFF2-40B4-BE49-F238E27FC236}">
                <a16:creationId xmlns:a16="http://schemas.microsoft.com/office/drawing/2014/main" id="{A90A9248-6E31-4622-BFBC-97D3A7E3A309}"/>
              </a:ext>
            </a:extLst>
          </p:cNvPr>
          <p:cNvSpPr/>
          <p:nvPr/>
        </p:nvSpPr>
        <p:spPr>
          <a:xfrm>
            <a:off x="7482715" y="5578268"/>
            <a:ext cx="2112474" cy="230832"/>
          </a:xfrm>
          <a:prstGeom prst="rect">
            <a:avLst/>
          </a:prstGeom>
        </p:spPr>
        <p:txBody>
          <a:bodyPr wrap="square">
            <a:spAutoFit/>
          </a:bodyPr>
          <a:lstStyle/>
          <a:p>
            <a:pPr algn="ctr"/>
            <a:r>
              <a:rPr lang="fr-FR" sz="900" b="1" dirty="0">
                <a:solidFill>
                  <a:schemeClr val="tx1">
                    <a:lumMod val="75000"/>
                    <a:lumOff val="25000"/>
                  </a:schemeClr>
                </a:solidFill>
              </a:rPr>
              <a:t>Mobilité, attractivité, formation initiale</a:t>
            </a:r>
            <a:endParaRPr lang="fr-FR" sz="1000" b="1" dirty="0">
              <a:solidFill>
                <a:schemeClr val="tx1">
                  <a:lumMod val="75000"/>
                  <a:lumOff val="25000"/>
                </a:schemeClr>
              </a:solidFill>
            </a:endParaRPr>
          </a:p>
        </p:txBody>
      </p:sp>
      <p:cxnSp>
        <p:nvCxnSpPr>
          <p:cNvPr id="239" name="Connecteur droit 238">
            <a:extLst>
              <a:ext uri="{FF2B5EF4-FFF2-40B4-BE49-F238E27FC236}">
                <a16:creationId xmlns:a16="http://schemas.microsoft.com/office/drawing/2014/main" id="{E1B3D269-DC82-42A7-B1C6-15024DF6202C}"/>
              </a:ext>
            </a:extLst>
          </p:cNvPr>
          <p:cNvCxnSpPr>
            <a:cxnSpLocks/>
          </p:cNvCxnSpPr>
          <p:nvPr/>
        </p:nvCxnSpPr>
        <p:spPr>
          <a:xfrm>
            <a:off x="7952736" y="5571314"/>
            <a:ext cx="1501746" cy="0"/>
          </a:xfrm>
          <a:prstGeom prst="line">
            <a:avLst/>
          </a:prstGeom>
          <a:ln w="28575">
            <a:solidFill>
              <a:schemeClr val="accent3"/>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40" name="Losange 239">
            <a:extLst>
              <a:ext uri="{FF2B5EF4-FFF2-40B4-BE49-F238E27FC236}">
                <a16:creationId xmlns:a16="http://schemas.microsoft.com/office/drawing/2014/main" id="{96B1E6DB-192A-423B-ABD9-4738B998BD55}"/>
              </a:ext>
            </a:extLst>
          </p:cNvPr>
          <p:cNvSpPr/>
          <p:nvPr/>
        </p:nvSpPr>
        <p:spPr>
          <a:xfrm flipH="1">
            <a:off x="9467180" y="5435640"/>
            <a:ext cx="108000" cy="108000"/>
          </a:xfrm>
          <a:prstGeom prst="diamond">
            <a:avLst/>
          </a:prstGeom>
          <a:solidFill>
            <a:schemeClr val="accent3"/>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41" name="Rectangle 240">
            <a:extLst>
              <a:ext uri="{FF2B5EF4-FFF2-40B4-BE49-F238E27FC236}">
                <a16:creationId xmlns:a16="http://schemas.microsoft.com/office/drawing/2014/main" id="{8AB793A6-F167-40D7-BB9F-6BCE109C4708}"/>
              </a:ext>
            </a:extLst>
          </p:cNvPr>
          <p:cNvSpPr/>
          <p:nvPr/>
        </p:nvSpPr>
        <p:spPr>
          <a:xfrm>
            <a:off x="8172256" y="5291663"/>
            <a:ext cx="1390868" cy="230832"/>
          </a:xfrm>
          <a:prstGeom prst="rect">
            <a:avLst/>
          </a:prstGeom>
        </p:spPr>
        <p:txBody>
          <a:bodyPr wrap="square">
            <a:spAutoFit/>
          </a:bodyPr>
          <a:lstStyle/>
          <a:p>
            <a:pPr algn="r"/>
            <a:r>
              <a:rPr lang="fr-FR" sz="900" dirty="0">
                <a:solidFill>
                  <a:schemeClr val="tx1">
                    <a:lumMod val="75000"/>
                    <a:lumOff val="25000"/>
                  </a:schemeClr>
                </a:solidFill>
              </a:rPr>
              <a:t>Reco. d’évolution</a:t>
            </a:r>
          </a:p>
        </p:txBody>
      </p:sp>
      <p:sp>
        <p:nvSpPr>
          <p:cNvPr id="226" name="Ellipse 225">
            <a:extLst>
              <a:ext uri="{FF2B5EF4-FFF2-40B4-BE49-F238E27FC236}">
                <a16:creationId xmlns:a16="http://schemas.microsoft.com/office/drawing/2014/main" id="{E35B3976-05D3-4D83-AE73-26323EA1E393}"/>
              </a:ext>
            </a:extLst>
          </p:cNvPr>
          <p:cNvSpPr/>
          <p:nvPr/>
        </p:nvSpPr>
        <p:spPr>
          <a:xfrm flipH="1">
            <a:off x="6736064" y="4967669"/>
            <a:ext cx="108000" cy="108000"/>
          </a:xfrm>
          <a:prstGeom prst="ellipse">
            <a:avLst/>
          </a:prstGeom>
          <a:solidFill>
            <a:schemeClr val="accent3">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27" name="Ellipse 226">
            <a:extLst>
              <a:ext uri="{FF2B5EF4-FFF2-40B4-BE49-F238E27FC236}">
                <a16:creationId xmlns:a16="http://schemas.microsoft.com/office/drawing/2014/main" id="{C22EC9A1-ABAF-4A13-BBFC-C1707DAD2DC2}"/>
              </a:ext>
            </a:extLst>
          </p:cNvPr>
          <p:cNvSpPr/>
          <p:nvPr/>
        </p:nvSpPr>
        <p:spPr>
          <a:xfrm flipH="1">
            <a:off x="7326017" y="4967669"/>
            <a:ext cx="108000" cy="108000"/>
          </a:xfrm>
          <a:prstGeom prst="ellipse">
            <a:avLst/>
          </a:prstGeom>
          <a:solidFill>
            <a:schemeClr val="accent3">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28" name="Ellipse 227">
            <a:extLst>
              <a:ext uri="{FF2B5EF4-FFF2-40B4-BE49-F238E27FC236}">
                <a16:creationId xmlns:a16="http://schemas.microsoft.com/office/drawing/2014/main" id="{B5DC5A77-682B-4558-87B7-9735730E3F64}"/>
              </a:ext>
            </a:extLst>
          </p:cNvPr>
          <p:cNvSpPr/>
          <p:nvPr/>
        </p:nvSpPr>
        <p:spPr>
          <a:xfrm flipH="1">
            <a:off x="7915969" y="4967669"/>
            <a:ext cx="108000" cy="108000"/>
          </a:xfrm>
          <a:prstGeom prst="ellipse">
            <a:avLst/>
          </a:prstGeom>
          <a:solidFill>
            <a:schemeClr val="accent3">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34" name="Rectangle 233">
            <a:extLst>
              <a:ext uri="{FF2B5EF4-FFF2-40B4-BE49-F238E27FC236}">
                <a16:creationId xmlns:a16="http://schemas.microsoft.com/office/drawing/2014/main" id="{E6781B12-E6BA-4D00-88A9-BAA8DBA39DEA}"/>
              </a:ext>
            </a:extLst>
          </p:cNvPr>
          <p:cNvSpPr/>
          <p:nvPr/>
        </p:nvSpPr>
        <p:spPr>
          <a:xfrm>
            <a:off x="6572432" y="5208279"/>
            <a:ext cx="1565347" cy="230832"/>
          </a:xfrm>
          <a:prstGeom prst="rect">
            <a:avLst/>
          </a:prstGeom>
        </p:spPr>
        <p:txBody>
          <a:bodyPr wrap="square">
            <a:spAutoFit/>
          </a:bodyPr>
          <a:lstStyle/>
          <a:p>
            <a:pPr algn="ctr"/>
            <a:r>
              <a:rPr lang="fr-FR" sz="900" b="1" dirty="0">
                <a:solidFill>
                  <a:schemeClr val="tx1">
                    <a:lumMod val="75000"/>
                    <a:lumOff val="25000"/>
                  </a:schemeClr>
                </a:solidFill>
              </a:rPr>
              <a:t>Conception de scénarios</a:t>
            </a:r>
            <a:endParaRPr lang="fr-FR" sz="1000" b="1" dirty="0">
              <a:solidFill>
                <a:schemeClr val="tx1">
                  <a:lumMod val="75000"/>
                  <a:lumOff val="25000"/>
                </a:schemeClr>
              </a:solidFill>
            </a:endParaRPr>
          </a:p>
        </p:txBody>
      </p:sp>
      <p:sp>
        <p:nvSpPr>
          <p:cNvPr id="214" name="Rectangle 213">
            <a:extLst>
              <a:ext uri="{FF2B5EF4-FFF2-40B4-BE49-F238E27FC236}">
                <a16:creationId xmlns:a16="http://schemas.microsoft.com/office/drawing/2014/main" id="{A19A5BDE-5DB0-4198-BF7A-EF8899CF9C1B}"/>
              </a:ext>
            </a:extLst>
          </p:cNvPr>
          <p:cNvSpPr/>
          <p:nvPr/>
        </p:nvSpPr>
        <p:spPr>
          <a:xfrm>
            <a:off x="6195936" y="4495671"/>
            <a:ext cx="1900944" cy="230832"/>
          </a:xfrm>
          <a:prstGeom prst="rect">
            <a:avLst/>
          </a:prstGeom>
        </p:spPr>
        <p:txBody>
          <a:bodyPr wrap="square">
            <a:spAutoFit/>
          </a:bodyPr>
          <a:lstStyle/>
          <a:p>
            <a:pPr algn="ctr"/>
            <a:r>
              <a:rPr lang="fr-FR" sz="900" b="1" dirty="0">
                <a:solidFill>
                  <a:schemeClr val="tx1">
                    <a:lumMod val="75000"/>
                    <a:lumOff val="25000"/>
                  </a:schemeClr>
                </a:solidFill>
              </a:rPr>
              <a:t>Principes d’extension</a:t>
            </a:r>
          </a:p>
        </p:txBody>
      </p:sp>
      <p:cxnSp>
        <p:nvCxnSpPr>
          <p:cNvPr id="211" name="Connecteur droit 210">
            <a:extLst>
              <a:ext uri="{FF2B5EF4-FFF2-40B4-BE49-F238E27FC236}">
                <a16:creationId xmlns:a16="http://schemas.microsoft.com/office/drawing/2014/main" id="{FBDE0AE2-877F-4A2F-AC18-332AC1754FA3}"/>
              </a:ext>
            </a:extLst>
          </p:cNvPr>
          <p:cNvCxnSpPr>
            <a:cxnSpLocks/>
          </p:cNvCxnSpPr>
          <p:nvPr/>
        </p:nvCxnSpPr>
        <p:spPr>
          <a:xfrm>
            <a:off x="6312528" y="4516581"/>
            <a:ext cx="1569939" cy="0"/>
          </a:xfrm>
          <a:prstGeom prst="line">
            <a:avLst/>
          </a:prstGeom>
          <a:ln w="28575">
            <a:solidFill>
              <a:schemeClr val="accent1"/>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15" name="Losange 214">
            <a:extLst>
              <a:ext uri="{FF2B5EF4-FFF2-40B4-BE49-F238E27FC236}">
                <a16:creationId xmlns:a16="http://schemas.microsoft.com/office/drawing/2014/main" id="{E4185A1A-FAE3-418A-9F6B-7382810639BF}"/>
              </a:ext>
            </a:extLst>
          </p:cNvPr>
          <p:cNvSpPr/>
          <p:nvPr/>
        </p:nvSpPr>
        <p:spPr>
          <a:xfrm flipH="1">
            <a:off x="7944645" y="4339450"/>
            <a:ext cx="108000" cy="108000"/>
          </a:xfrm>
          <a:prstGeom prst="diamond">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16" name="Rectangle 215">
            <a:extLst>
              <a:ext uri="{FF2B5EF4-FFF2-40B4-BE49-F238E27FC236}">
                <a16:creationId xmlns:a16="http://schemas.microsoft.com/office/drawing/2014/main" id="{AA3938CD-2298-4310-8CC3-EF1AF986935D}"/>
              </a:ext>
            </a:extLst>
          </p:cNvPr>
          <p:cNvSpPr/>
          <p:nvPr/>
        </p:nvSpPr>
        <p:spPr>
          <a:xfrm>
            <a:off x="8003914" y="4278034"/>
            <a:ext cx="1450568" cy="230832"/>
          </a:xfrm>
          <a:prstGeom prst="rect">
            <a:avLst/>
          </a:prstGeom>
        </p:spPr>
        <p:txBody>
          <a:bodyPr wrap="square">
            <a:spAutoFit/>
          </a:bodyPr>
          <a:lstStyle/>
          <a:p>
            <a:r>
              <a:rPr lang="fr-FR" sz="900" dirty="0">
                <a:solidFill>
                  <a:schemeClr val="tx1">
                    <a:lumMod val="75000"/>
                    <a:lumOff val="25000"/>
                  </a:schemeClr>
                </a:solidFill>
              </a:rPr>
              <a:t>Principes de pérennisation</a:t>
            </a:r>
          </a:p>
        </p:txBody>
      </p:sp>
      <p:sp>
        <p:nvSpPr>
          <p:cNvPr id="217" name="Losange 216">
            <a:extLst>
              <a:ext uri="{FF2B5EF4-FFF2-40B4-BE49-F238E27FC236}">
                <a16:creationId xmlns:a16="http://schemas.microsoft.com/office/drawing/2014/main" id="{8336B778-0F64-4976-8C57-D59E8B55AFFA}"/>
              </a:ext>
            </a:extLst>
          </p:cNvPr>
          <p:cNvSpPr/>
          <p:nvPr/>
        </p:nvSpPr>
        <p:spPr>
          <a:xfrm flipH="1">
            <a:off x="7944645" y="4491322"/>
            <a:ext cx="108000" cy="108000"/>
          </a:xfrm>
          <a:prstGeom prst="diamond">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18" name="Rectangle 217">
            <a:extLst>
              <a:ext uri="{FF2B5EF4-FFF2-40B4-BE49-F238E27FC236}">
                <a16:creationId xmlns:a16="http://schemas.microsoft.com/office/drawing/2014/main" id="{79CEC496-1C7A-422A-841D-95DB0F9F0456}"/>
              </a:ext>
            </a:extLst>
          </p:cNvPr>
          <p:cNvSpPr/>
          <p:nvPr/>
        </p:nvSpPr>
        <p:spPr>
          <a:xfrm>
            <a:off x="8003914" y="4429906"/>
            <a:ext cx="1450568" cy="230832"/>
          </a:xfrm>
          <a:prstGeom prst="rect">
            <a:avLst/>
          </a:prstGeom>
        </p:spPr>
        <p:txBody>
          <a:bodyPr wrap="square">
            <a:spAutoFit/>
          </a:bodyPr>
          <a:lstStyle/>
          <a:p>
            <a:r>
              <a:rPr lang="fr-FR" sz="900" dirty="0">
                <a:solidFill>
                  <a:schemeClr val="tx1">
                    <a:lumMod val="75000"/>
                    <a:lumOff val="25000"/>
                  </a:schemeClr>
                </a:solidFill>
              </a:rPr>
              <a:t>Principes d’extension</a:t>
            </a:r>
          </a:p>
        </p:txBody>
      </p:sp>
      <p:cxnSp>
        <p:nvCxnSpPr>
          <p:cNvPr id="225" name="Connecteur droit 224">
            <a:extLst>
              <a:ext uri="{FF2B5EF4-FFF2-40B4-BE49-F238E27FC236}">
                <a16:creationId xmlns:a16="http://schemas.microsoft.com/office/drawing/2014/main" id="{E998490B-7D83-4E89-AB3D-84A8C53A1BC5}"/>
              </a:ext>
            </a:extLst>
          </p:cNvPr>
          <p:cNvCxnSpPr>
            <a:cxnSpLocks/>
          </p:cNvCxnSpPr>
          <p:nvPr/>
        </p:nvCxnSpPr>
        <p:spPr>
          <a:xfrm>
            <a:off x="6312528" y="4824936"/>
            <a:ext cx="2013325" cy="0"/>
          </a:xfrm>
          <a:prstGeom prst="line">
            <a:avLst/>
          </a:prstGeom>
          <a:ln w="28575">
            <a:solidFill>
              <a:schemeClr val="accent3">
                <a:lumMod val="40000"/>
                <a:lumOff val="60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32" name="Losange 231">
            <a:extLst>
              <a:ext uri="{FF2B5EF4-FFF2-40B4-BE49-F238E27FC236}">
                <a16:creationId xmlns:a16="http://schemas.microsoft.com/office/drawing/2014/main" id="{A83672F1-9573-4C33-B101-FB81D1F7EB62}"/>
              </a:ext>
            </a:extLst>
          </p:cNvPr>
          <p:cNvSpPr/>
          <p:nvPr/>
        </p:nvSpPr>
        <p:spPr>
          <a:xfrm flipH="1">
            <a:off x="8394549" y="4774520"/>
            <a:ext cx="108000" cy="108000"/>
          </a:xfrm>
          <a:prstGeom prst="diamond">
            <a:avLst/>
          </a:prstGeom>
          <a:solidFill>
            <a:schemeClr val="accent3">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33" name="Rectangle 232">
            <a:extLst>
              <a:ext uri="{FF2B5EF4-FFF2-40B4-BE49-F238E27FC236}">
                <a16:creationId xmlns:a16="http://schemas.microsoft.com/office/drawing/2014/main" id="{BD7A924F-31CD-4EE8-9B55-644EC774F356}"/>
              </a:ext>
            </a:extLst>
          </p:cNvPr>
          <p:cNvSpPr/>
          <p:nvPr/>
        </p:nvSpPr>
        <p:spPr>
          <a:xfrm>
            <a:off x="8434568" y="4724223"/>
            <a:ext cx="1450568" cy="230832"/>
          </a:xfrm>
          <a:prstGeom prst="rect">
            <a:avLst/>
          </a:prstGeom>
        </p:spPr>
        <p:txBody>
          <a:bodyPr wrap="square">
            <a:spAutoFit/>
          </a:bodyPr>
          <a:lstStyle/>
          <a:p>
            <a:r>
              <a:rPr lang="fr-FR" sz="900" dirty="0">
                <a:solidFill>
                  <a:schemeClr val="tx1">
                    <a:lumMod val="75000"/>
                    <a:lumOff val="25000"/>
                  </a:schemeClr>
                </a:solidFill>
              </a:rPr>
              <a:t>Synthèse des impacts</a:t>
            </a:r>
          </a:p>
        </p:txBody>
      </p:sp>
      <p:sp>
        <p:nvSpPr>
          <p:cNvPr id="223" name="Rectangle 222">
            <a:extLst>
              <a:ext uri="{FF2B5EF4-FFF2-40B4-BE49-F238E27FC236}">
                <a16:creationId xmlns:a16="http://schemas.microsoft.com/office/drawing/2014/main" id="{560079F4-4E82-468A-93B3-EFB920D9DBB9}"/>
              </a:ext>
            </a:extLst>
          </p:cNvPr>
          <p:cNvSpPr/>
          <p:nvPr/>
        </p:nvSpPr>
        <p:spPr>
          <a:xfrm>
            <a:off x="6805865" y="4795293"/>
            <a:ext cx="1221460" cy="230832"/>
          </a:xfrm>
          <a:prstGeom prst="rect">
            <a:avLst/>
          </a:prstGeom>
        </p:spPr>
        <p:txBody>
          <a:bodyPr wrap="square">
            <a:spAutoFit/>
          </a:bodyPr>
          <a:lstStyle/>
          <a:p>
            <a:pPr algn="ctr"/>
            <a:r>
              <a:rPr lang="fr-FR" sz="900" b="1" dirty="0">
                <a:solidFill>
                  <a:schemeClr val="tx1">
                    <a:lumMod val="75000"/>
                    <a:lumOff val="25000"/>
                  </a:schemeClr>
                </a:solidFill>
              </a:rPr>
              <a:t>Tendances de fond</a:t>
            </a:r>
            <a:endParaRPr lang="fr-FR" sz="1000" b="1" dirty="0">
              <a:solidFill>
                <a:schemeClr val="tx1">
                  <a:lumMod val="75000"/>
                  <a:lumOff val="25000"/>
                </a:schemeClr>
              </a:solidFill>
            </a:endParaRPr>
          </a:p>
        </p:txBody>
      </p:sp>
      <p:sp>
        <p:nvSpPr>
          <p:cNvPr id="244" name="Rectangle 243">
            <a:extLst>
              <a:ext uri="{FF2B5EF4-FFF2-40B4-BE49-F238E27FC236}">
                <a16:creationId xmlns:a16="http://schemas.microsoft.com/office/drawing/2014/main" id="{DF837394-BE94-474F-BFE2-5BA46D96A279}"/>
              </a:ext>
            </a:extLst>
          </p:cNvPr>
          <p:cNvSpPr/>
          <p:nvPr/>
        </p:nvSpPr>
        <p:spPr>
          <a:xfrm>
            <a:off x="328539" y="6091035"/>
            <a:ext cx="2700000" cy="542646"/>
          </a:xfrm>
          <a:prstGeom prst="rect">
            <a:avLst/>
          </a:prstGeom>
          <a:solidFill>
            <a:schemeClr val="bg1"/>
          </a:solidFill>
          <a:ln w="9525">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100" dirty="0" err="1">
              <a:solidFill>
                <a:schemeClr val="tx1"/>
              </a:solidFill>
            </a:endParaRPr>
          </a:p>
        </p:txBody>
      </p:sp>
      <p:sp>
        <p:nvSpPr>
          <p:cNvPr id="254" name="Rectangle 253">
            <a:extLst>
              <a:ext uri="{FF2B5EF4-FFF2-40B4-BE49-F238E27FC236}">
                <a16:creationId xmlns:a16="http://schemas.microsoft.com/office/drawing/2014/main" id="{AFA77F00-6C99-4638-B06B-E94B12FBD183}"/>
              </a:ext>
            </a:extLst>
          </p:cNvPr>
          <p:cNvSpPr/>
          <p:nvPr/>
        </p:nvSpPr>
        <p:spPr>
          <a:xfrm>
            <a:off x="328539" y="5946477"/>
            <a:ext cx="828000" cy="170207"/>
          </a:xfrm>
          <a:prstGeom prst="rect">
            <a:avLst/>
          </a:prstGeom>
          <a:solidFill>
            <a:schemeClr val="bg1">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36000" rIns="36000" bIns="36000" numCol="1" spcCol="0" rtlCol="0" fromWordArt="0" anchor="ctr" anchorCtr="0" forceAA="0" compatLnSpc="1">
            <a:prstTxWarp prst="textNoShape">
              <a:avLst/>
            </a:prstTxWarp>
            <a:noAutofit/>
          </a:bodyPr>
          <a:lstStyle/>
          <a:p>
            <a:r>
              <a:rPr lang="fr-FR" sz="1000" b="1" dirty="0">
                <a:solidFill>
                  <a:schemeClr val="bg1"/>
                </a:solidFill>
              </a:rPr>
              <a:t>Légende</a:t>
            </a:r>
            <a:endParaRPr lang="en-US" sz="1000" b="1" dirty="0" err="1">
              <a:solidFill>
                <a:schemeClr val="bg1"/>
              </a:solidFill>
            </a:endParaRPr>
          </a:p>
        </p:txBody>
      </p:sp>
      <p:sp>
        <p:nvSpPr>
          <p:cNvPr id="255" name="ZoneTexte 254">
            <a:extLst>
              <a:ext uri="{FF2B5EF4-FFF2-40B4-BE49-F238E27FC236}">
                <a16:creationId xmlns:a16="http://schemas.microsoft.com/office/drawing/2014/main" id="{E66B5116-F7E1-4B98-BD95-6913C2E51B35}"/>
              </a:ext>
            </a:extLst>
          </p:cNvPr>
          <p:cNvSpPr txBox="1"/>
          <p:nvPr/>
        </p:nvSpPr>
        <p:spPr>
          <a:xfrm>
            <a:off x="572378" y="6169221"/>
            <a:ext cx="1315523" cy="230832"/>
          </a:xfrm>
          <a:prstGeom prst="rect">
            <a:avLst/>
          </a:prstGeom>
          <a:noFill/>
        </p:spPr>
        <p:txBody>
          <a:bodyPr wrap="square" rtlCol="0">
            <a:spAutoFit/>
          </a:bodyPr>
          <a:lstStyle/>
          <a:p>
            <a:r>
              <a:rPr lang="fr-FR" sz="900" b="1" dirty="0">
                <a:solidFill>
                  <a:schemeClr val="tx1">
                    <a:lumMod val="75000"/>
                    <a:lumOff val="25000"/>
                  </a:schemeClr>
                </a:solidFill>
              </a:rPr>
              <a:t>COPIL / COSTRAT</a:t>
            </a:r>
          </a:p>
        </p:txBody>
      </p:sp>
      <p:sp>
        <p:nvSpPr>
          <p:cNvPr id="256" name="ZoneTexte 255">
            <a:extLst>
              <a:ext uri="{FF2B5EF4-FFF2-40B4-BE49-F238E27FC236}">
                <a16:creationId xmlns:a16="http://schemas.microsoft.com/office/drawing/2014/main" id="{45D025B7-F420-4F67-B44B-EB0E2A14FED2}"/>
              </a:ext>
            </a:extLst>
          </p:cNvPr>
          <p:cNvSpPr txBox="1"/>
          <p:nvPr/>
        </p:nvSpPr>
        <p:spPr>
          <a:xfrm>
            <a:off x="572379" y="6409557"/>
            <a:ext cx="1260000" cy="230832"/>
          </a:xfrm>
          <a:prstGeom prst="rect">
            <a:avLst/>
          </a:prstGeom>
          <a:noFill/>
        </p:spPr>
        <p:txBody>
          <a:bodyPr wrap="square" rtlCol="0">
            <a:spAutoFit/>
          </a:bodyPr>
          <a:lstStyle/>
          <a:p>
            <a:r>
              <a:rPr lang="fr-FR" sz="900" b="1" dirty="0">
                <a:solidFill>
                  <a:schemeClr val="tx1">
                    <a:lumMod val="75000"/>
                    <a:lumOff val="25000"/>
                  </a:schemeClr>
                </a:solidFill>
              </a:rPr>
              <a:t>Entretien / réunion</a:t>
            </a:r>
            <a:endParaRPr lang="fr-FR" sz="900" dirty="0">
              <a:solidFill>
                <a:schemeClr val="tx1">
                  <a:lumMod val="75000"/>
                  <a:lumOff val="25000"/>
                </a:schemeClr>
              </a:solidFill>
            </a:endParaRPr>
          </a:p>
        </p:txBody>
      </p:sp>
      <p:sp>
        <p:nvSpPr>
          <p:cNvPr id="264" name="ZoneTexte 263">
            <a:extLst>
              <a:ext uri="{FF2B5EF4-FFF2-40B4-BE49-F238E27FC236}">
                <a16:creationId xmlns:a16="http://schemas.microsoft.com/office/drawing/2014/main" id="{33A977B7-A9B8-46FC-B773-640B95C6DEFC}"/>
              </a:ext>
            </a:extLst>
          </p:cNvPr>
          <p:cNvSpPr txBox="1"/>
          <p:nvPr/>
        </p:nvSpPr>
        <p:spPr>
          <a:xfrm>
            <a:off x="2133987" y="6409557"/>
            <a:ext cx="1044000" cy="230832"/>
          </a:xfrm>
          <a:prstGeom prst="rect">
            <a:avLst/>
          </a:prstGeom>
          <a:noFill/>
        </p:spPr>
        <p:txBody>
          <a:bodyPr wrap="square" rtlCol="0">
            <a:spAutoFit/>
          </a:bodyPr>
          <a:lstStyle/>
          <a:p>
            <a:r>
              <a:rPr lang="fr-FR" sz="900" b="1" dirty="0">
                <a:solidFill>
                  <a:schemeClr val="tx1">
                    <a:lumMod val="75000"/>
                    <a:lumOff val="25000"/>
                  </a:schemeClr>
                </a:solidFill>
              </a:rPr>
              <a:t>Livrable</a:t>
            </a:r>
          </a:p>
        </p:txBody>
      </p:sp>
      <p:sp>
        <p:nvSpPr>
          <p:cNvPr id="265" name="ZoneTexte 264">
            <a:extLst>
              <a:ext uri="{FF2B5EF4-FFF2-40B4-BE49-F238E27FC236}">
                <a16:creationId xmlns:a16="http://schemas.microsoft.com/office/drawing/2014/main" id="{A1887084-260D-4DD9-8AA5-6F090DCF6225}"/>
              </a:ext>
            </a:extLst>
          </p:cNvPr>
          <p:cNvSpPr txBox="1"/>
          <p:nvPr/>
        </p:nvSpPr>
        <p:spPr>
          <a:xfrm>
            <a:off x="2133987" y="6169221"/>
            <a:ext cx="1023878" cy="230832"/>
          </a:xfrm>
          <a:prstGeom prst="rect">
            <a:avLst/>
          </a:prstGeom>
          <a:noFill/>
        </p:spPr>
        <p:txBody>
          <a:bodyPr wrap="square" rtlCol="0">
            <a:spAutoFit/>
          </a:bodyPr>
          <a:lstStyle/>
          <a:p>
            <a:r>
              <a:rPr lang="fr-FR" sz="900" b="1" dirty="0">
                <a:solidFill>
                  <a:schemeClr val="tx1">
                    <a:lumMod val="75000"/>
                    <a:lumOff val="25000"/>
                  </a:schemeClr>
                </a:solidFill>
              </a:rPr>
              <a:t>Visite DRAC</a:t>
            </a:r>
          </a:p>
        </p:txBody>
      </p:sp>
      <p:sp>
        <p:nvSpPr>
          <p:cNvPr id="274" name="Ellipse 273">
            <a:extLst>
              <a:ext uri="{FF2B5EF4-FFF2-40B4-BE49-F238E27FC236}">
                <a16:creationId xmlns:a16="http://schemas.microsoft.com/office/drawing/2014/main" id="{FA54ED03-9256-47EE-A577-048DE21313A8}"/>
              </a:ext>
            </a:extLst>
          </p:cNvPr>
          <p:cNvSpPr/>
          <p:nvPr/>
        </p:nvSpPr>
        <p:spPr>
          <a:xfrm flipH="1">
            <a:off x="473019" y="6449412"/>
            <a:ext cx="108000" cy="108000"/>
          </a:xfrm>
          <a:prstGeom prst="ellipse">
            <a:avLst/>
          </a:prstGeom>
          <a:solidFill>
            <a:schemeClr val="accent5"/>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100" dirty="0" err="1">
              <a:solidFill>
                <a:schemeClr val="tx1"/>
              </a:solidFill>
            </a:endParaRPr>
          </a:p>
        </p:txBody>
      </p:sp>
      <p:sp>
        <p:nvSpPr>
          <p:cNvPr id="275" name="Étoile : 5 branches 274">
            <a:extLst>
              <a:ext uri="{FF2B5EF4-FFF2-40B4-BE49-F238E27FC236}">
                <a16:creationId xmlns:a16="http://schemas.microsoft.com/office/drawing/2014/main" id="{C0B89783-04AF-4D43-9A76-033DD6C52BD1}"/>
              </a:ext>
            </a:extLst>
          </p:cNvPr>
          <p:cNvSpPr/>
          <p:nvPr/>
        </p:nvSpPr>
        <p:spPr>
          <a:xfrm>
            <a:off x="459283" y="6198271"/>
            <a:ext cx="135471" cy="134940"/>
          </a:xfrm>
          <a:prstGeom prst="star5">
            <a:avLst/>
          </a:prstGeom>
          <a:solidFill>
            <a:schemeClr val="accent5"/>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100" dirty="0" err="1">
              <a:solidFill>
                <a:schemeClr val="tx1"/>
              </a:solidFill>
            </a:endParaRPr>
          </a:p>
        </p:txBody>
      </p:sp>
      <p:sp>
        <p:nvSpPr>
          <p:cNvPr id="276" name="Triangle isocèle 275">
            <a:extLst>
              <a:ext uri="{FF2B5EF4-FFF2-40B4-BE49-F238E27FC236}">
                <a16:creationId xmlns:a16="http://schemas.microsoft.com/office/drawing/2014/main" id="{80429DD3-98C9-4D0B-BD46-1CC6B201763B}"/>
              </a:ext>
            </a:extLst>
          </p:cNvPr>
          <p:cNvSpPr/>
          <p:nvPr/>
        </p:nvSpPr>
        <p:spPr>
          <a:xfrm>
            <a:off x="2026349" y="6221680"/>
            <a:ext cx="108000" cy="108000"/>
          </a:xfrm>
          <a:prstGeom prst="triangle">
            <a:avLst/>
          </a:prstGeom>
          <a:solidFill>
            <a:schemeClr val="accent5"/>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100" dirty="0" err="1">
              <a:solidFill>
                <a:schemeClr val="tx1"/>
              </a:solidFill>
            </a:endParaRPr>
          </a:p>
        </p:txBody>
      </p:sp>
      <p:sp>
        <p:nvSpPr>
          <p:cNvPr id="277" name="Losange 276">
            <a:extLst>
              <a:ext uri="{FF2B5EF4-FFF2-40B4-BE49-F238E27FC236}">
                <a16:creationId xmlns:a16="http://schemas.microsoft.com/office/drawing/2014/main" id="{97C8B320-8834-4441-A15B-77A0618F0933}"/>
              </a:ext>
            </a:extLst>
          </p:cNvPr>
          <p:cNvSpPr/>
          <p:nvPr/>
        </p:nvSpPr>
        <p:spPr>
          <a:xfrm flipH="1">
            <a:off x="2026349" y="6459351"/>
            <a:ext cx="108000" cy="108000"/>
          </a:xfrm>
          <a:prstGeom prst="diamond">
            <a:avLst/>
          </a:prstGeom>
          <a:solidFill>
            <a:schemeClr val="accent5"/>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100" dirty="0" err="1">
              <a:solidFill>
                <a:schemeClr val="tx1"/>
              </a:solidFill>
            </a:endParaRPr>
          </a:p>
        </p:txBody>
      </p:sp>
      <p:sp>
        <p:nvSpPr>
          <p:cNvPr id="113" name="Rectangle 112">
            <a:extLst>
              <a:ext uri="{FF2B5EF4-FFF2-40B4-BE49-F238E27FC236}">
                <a16:creationId xmlns:a16="http://schemas.microsoft.com/office/drawing/2014/main" id="{93449580-27F0-48F4-BE24-52A31F1C809C}"/>
              </a:ext>
            </a:extLst>
          </p:cNvPr>
          <p:cNvSpPr/>
          <p:nvPr/>
        </p:nvSpPr>
        <p:spPr>
          <a:xfrm>
            <a:off x="330068" y="1254176"/>
            <a:ext cx="1062845" cy="360000"/>
          </a:xfrm>
          <a:prstGeom prst="rect">
            <a:avLst/>
          </a:prstGeom>
          <a:solidFill>
            <a:schemeClr val="accent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100" b="1" dirty="0">
                <a:solidFill>
                  <a:schemeClr val="bg1"/>
                </a:solidFill>
              </a:rPr>
              <a:t>Social</a:t>
            </a:r>
          </a:p>
        </p:txBody>
      </p:sp>
      <p:sp>
        <p:nvSpPr>
          <p:cNvPr id="120" name="Ellipse 119">
            <a:extLst>
              <a:ext uri="{FF2B5EF4-FFF2-40B4-BE49-F238E27FC236}">
                <a16:creationId xmlns:a16="http://schemas.microsoft.com/office/drawing/2014/main" id="{1EE89668-260A-44BD-B98A-7224F1A79F3E}"/>
              </a:ext>
            </a:extLst>
          </p:cNvPr>
          <p:cNvSpPr/>
          <p:nvPr/>
        </p:nvSpPr>
        <p:spPr>
          <a:xfrm flipH="1">
            <a:off x="4424927" y="1354390"/>
            <a:ext cx="108000" cy="108000"/>
          </a:xfrm>
          <a:prstGeom prst="ellipse">
            <a:avLst/>
          </a:prstGeom>
          <a:solidFill>
            <a:schemeClr val="accent2">
              <a:lumMod val="5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21" name="Rectangle 120">
            <a:extLst>
              <a:ext uri="{FF2B5EF4-FFF2-40B4-BE49-F238E27FC236}">
                <a16:creationId xmlns:a16="http://schemas.microsoft.com/office/drawing/2014/main" id="{75520A92-15DB-4FD7-898C-D33B137FDB01}"/>
              </a:ext>
            </a:extLst>
          </p:cNvPr>
          <p:cNvSpPr/>
          <p:nvPr/>
        </p:nvSpPr>
        <p:spPr>
          <a:xfrm>
            <a:off x="4460603" y="1223724"/>
            <a:ext cx="845260" cy="369332"/>
          </a:xfrm>
          <a:prstGeom prst="rect">
            <a:avLst/>
          </a:prstGeom>
        </p:spPr>
        <p:txBody>
          <a:bodyPr wrap="square">
            <a:spAutoFit/>
          </a:bodyPr>
          <a:lstStyle/>
          <a:p>
            <a:r>
              <a:rPr lang="fr-FR" sz="900" b="1" dirty="0">
                <a:solidFill>
                  <a:schemeClr val="tx1">
                    <a:lumMod val="75000"/>
                    <a:lumOff val="25000"/>
                  </a:schemeClr>
                </a:solidFill>
              </a:rPr>
              <a:t>24/04</a:t>
            </a:r>
            <a:r>
              <a:rPr lang="fr-FR" sz="900" dirty="0">
                <a:solidFill>
                  <a:schemeClr val="tx1">
                    <a:lumMod val="75000"/>
                    <a:lumOff val="25000"/>
                  </a:schemeClr>
                </a:solidFill>
              </a:rPr>
              <a:t> </a:t>
            </a:r>
          </a:p>
          <a:p>
            <a:r>
              <a:rPr lang="fr-FR" sz="900" dirty="0">
                <a:solidFill>
                  <a:schemeClr val="tx1">
                    <a:lumMod val="75000"/>
                    <a:lumOff val="25000"/>
                  </a:schemeClr>
                </a:solidFill>
              </a:rPr>
              <a:t>Rencontre OS</a:t>
            </a:r>
          </a:p>
        </p:txBody>
      </p:sp>
      <p:sp>
        <p:nvSpPr>
          <p:cNvPr id="122" name="Ellipse 121">
            <a:extLst>
              <a:ext uri="{FF2B5EF4-FFF2-40B4-BE49-F238E27FC236}">
                <a16:creationId xmlns:a16="http://schemas.microsoft.com/office/drawing/2014/main" id="{1CB4610A-60AA-40FB-A851-7E984F3C0E36}"/>
              </a:ext>
            </a:extLst>
          </p:cNvPr>
          <p:cNvSpPr/>
          <p:nvPr/>
        </p:nvSpPr>
        <p:spPr>
          <a:xfrm flipH="1">
            <a:off x="4316871" y="3832113"/>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23" name="Ellipse 122">
            <a:extLst>
              <a:ext uri="{FF2B5EF4-FFF2-40B4-BE49-F238E27FC236}">
                <a16:creationId xmlns:a16="http://schemas.microsoft.com/office/drawing/2014/main" id="{B474E786-5675-46C4-B761-7E022FF74DCD}"/>
              </a:ext>
            </a:extLst>
          </p:cNvPr>
          <p:cNvSpPr/>
          <p:nvPr/>
        </p:nvSpPr>
        <p:spPr>
          <a:xfrm flipH="1">
            <a:off x="4710170" y="3832113"/>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24" name="Ellipse 123">
            <a:extLst>
              <a:ext uri="{FF2B5EF4-FFF2-40B4-BE49-F238E27FC236}">
                <a16:creationId xmlns:a16="http://schemas.microsoft.com/office/drawing/2014/main" id="{6B4B077F-58D1-479D-AFDC-B202F2CB7BF6}"/>
              </a:ext>
            </a:extLst>
          </p:cNvPr>
          <p:cNvSpPr/>
          <p:nvPr/>
        </p:nvSpPr>
        <p:spPr>
          <a:xfrm flipH="1">
            <a:off x="4862570" y="3832113"/>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25" name="Ellipse 124">
            <a:extLst>
              <a:ext uri="{FF2B5EF4-FFF2-40B4-BE49-F238E27FC236}">
                <a16:creationId xmlns:a16="http://schemas.microsoft.com/office/drawing/2014/main" id="{D904126A-10A9-4E0B-B71F-3D1D4CA46CCF}"/>
              </a:ext>
            </a:extLst>
          </p:cNvPr>
          <p:cNvSpPr/>
          <p:nvPr/>
        </p:nvSpPr>
        <p:spPr>
          <a:xfrm flipH="1">
            <a:off x="5045911" y="3832113"/>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26" name="Ellipse 125">
            <a:extLst>
              <a:ext uri="{FF2B5EF4-FFF2-40B4-BE49-F238E27FC236}">
                <a16:creationId xmlns:a16="http://schemas.microsoft.com/office/drawing/2014/main" id="{D97865CA-4CB9-499A-97ED-A8AC3BF24CFF}"/>
              </a:ext>
            </a:extLst>
          </p:cNvPr>
          <p:cNvSpPr/>
          <p:nvPr/>
        </p:nvSpPr>
        <p:spPr>
          <a:xfrm flipH="1">
            <a:off x="5198311" y="3832113"/>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27" name="Ellipse 126">
            <a:extLst>
              <a:ext uri="{FF2B5EF4-FFF2-40B4-BE49-F238E27FC236}">
                <a16:creationId xmlns:a16="http://schemas.microsoft.com/office/drawing/2014/main" id="{D7495C8D-3F9B-4419-B9C6-8DFC0D1C78B3}"/>
              </a:ext>
            </a:extLst>
          </p:cNvPr>
          <p:cNvSpPr/>
          <p:nvPr/>
        </p:nvSpPr>
        <p:spPr>
          <a:xfrm flipH="1">
            <a:off x="5372016" y="3832113"/>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28" name="Ellipse 127">
            <a:extLst>
              <a:ext uri="{FF2B5EF4-FFF2-40B4-BE49-F238E27FC236}">
                <a16:creationId xmlns:a16="http://schemas.microsoft.com/office/drawing/2014/main" id="{7BCD3105-F4AF-40F0-8CF8-4EA56FD1F242}"/>
              </a:ext>
            </a:extLst>
          </p:cNvPr>
          <p:cNvSpPr/>
          <p:nvPr/>
        </p:nvSpPr>
        <p:spPr>
          <a:xfrm flipH="1">
            <a:off x="5524416" y="3832113"/>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29" name="Ellipse 128">
            <a:extLst>
              <a:ext uri="{FF2B5EF4-FFF2-40B4-BE49-F238E27FC236}">
                <a16:creationId xmlns:a16="http://schemas.microsoft.com/office/drawing/2014/main" id="{7456B248-A168-49AC-9A29-DB6F6F4F224E}"/>
              </a:ext>
            </a:extLst>
          </p:cNvPr>
          <p:cNvSpPr/>
          <p:nvPr/>
        </p:nvSpPr>
        <p:spPr>
          <a:xfrm flipH="1">
            <a:off x="5685025" y="3832113"/>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6" name="Ellipse 145">
            <a:extLst>
              <a:ext uri="{FF2B5EF4-FFF2-40B4-BE49-F238E27FC236}">
                <a16:creationId xmlns:a16="http://schemas.microsoft.com/office/drawing/2014/main" id="{2E7A2C2E-2389-40DC-ABCC-7B397DAB5353}"/>
              </a:ext>
            </a:extLst>
          </p:cNvPr>
          <p:cNvSpPr/>
          <p:nvPr/>
        </p:nvSpPr>
        <p:spPr>
          <a:xfrm flipH="1">
            <a:off x="5847095" y="3832113"/>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7" name="Ellipse 146">
            <a:extLst>
              <a:ext uri="{FF2B5EF4-FFF2-40B4-BE49-F238E27FC236}">
                <a16:creationId xmlns:a16="http://schemas.microsoft.com/office/drawing/2014/main" id="{3EDCF1FF-05BD-4789-B967-EEA598EDD6F9}"/>
              </a:ext>
            </a:extLst>
          </p:cNvPr>
          <p:cNvSpPr/>
          <p:nvPr/>
        </p:nvSpPr>
        <p:spPr>
          <a:xfrm flipH="1">
            <a:off x="3756877" y="3837235"/>
            <a:ext cx="108000" cy="108000"/>
          </a:xfrm>
          <a:prstGeom prst="ellipse">
            <a:avLst/>
          </a:prstGeom>
          <a:solidFill>
            <a:schemeClr val="tx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cxnSp>
        <p:nvCxnSpPr>
          <p:cNvPr id="219" name="Connecteur droit 218">
            <a:extLst>
              <a:ext uri="{FF2B5EF4-FFF2-40B4-BE49-F238E27FC236}">
                <a16:creationId xmlns:a16="http://schemas.microsoft.com/office/drawing/2014/main" id="{81F18A1A-34FA-4220-A4DE-7737458F529F}"/>
              </a:ext>
            </a:extLst>
          </p:cNvPr>
          <p:cNvCxnSpPr>
            <a:cxnSpLocks/>
          </p:cNvCxnSpPr>
          <p:nvPr/>
        </p:nvCxnSpPr>
        <p:spPr>
          <a:xfrm>
            <a:off x="4404682" y="1223724"/>
            <a:ext cx="0" cy="4638339"/>
          </a:xfrm>
          <a:prstGeom prst="line">
            <a:avLst/>
          </a:prstGeom>
          <a:ln w="190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03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68642" y="1680501"/>
            <a:ext cx="2281924" cy="2015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p:cNvPicPr>
            <a:picLocks noChangeAspect="1" noChangeArrowheads="1"/>
          </p:cNvPicPr>
          <p:nvPr/>
        </p:nvPicPr>
        <p:blipFill>
          <a:blip r:embed="rId1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68641" y="4219689"/>
            <a:ext cx="2281925" cy="1652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upe 31"/>
          <p:cNvGrpSpPr/>
          <p:nvPr/>
        </p:nvGrpSpPr>
        <p:grpSpPr>
          <a:xfrm>
            <a:off x="293595" y="1560645"/>
            <a:ext cx="4092575" cy="4618945"/>
            <a:chOff x="174625" y="1313542"/>
            <a:chExt cx="4092575" cy="4618945"/>
          </a:xfrm>
        </p:grpSpPr>
        <p:sp>
          <p:nvSpPr>
            <p:cNvPr id="38" name="Rectangle 71"/>
            <p:cNvSpPr>
              <a:spLocks noChangeArrowheads="1"/>
            </p:cNvSpPr>
            <p:nvPr/>
          </p:nvSpPr>
          <p:spPr bwMode="auto">
            <a:xfrm>
              <a:off x="2268538" y="1601788"/>
              <a:ext cx="1655762" cy="830262"/>
            </a:xfrm>
            <a:prstGeom prst="rect">
              <a:avLst/>
            </a:prstGeom>
            <a:noFill/>
            <a:ln w="9525">
              <a:noFill/>
              <a:miter lim="800000"/>
              <a:headEnd/>
              <a:tailEnd/>
            </a:ln>
          </p:spPr>
          <p:txBody>
            <a:bodyPr>
              <a:spAutoFit/>
            </a:bodyPr>
            <a:lstStyle/>
            <a:p>
              <a:pPr algn="ctr"/>
              <a:r>
                <a:rPr lang="fr-FR" sz="1200" b="1">
                  <a:solidFill>
                    <a:srgbClr val="FFFFFF"/>
                  </a:solidFill>
                  <a:latin typeface="Century Gothic" pitchFamily="34" charset="0"/>
                  <a:ea typeface="MS PGothic" pitchFamily="34" charset="-128"/>
                </a:rPr>
                <a:t>– B – </a:t>
              </a:r>
            </a:p>
            <a:p>
              <a:pPr algn="ctr"/>
              <a:r>
                <a:rPr lang="fr-FR" sz="1200" b="1">
                  <a:solidFill>
                    <a:srgbClr val="FFFFFF"/>
                  </a:solidFill>
                  <a:latin typeface="Century Gothic" pitchFamily="34" charset="0"/>
                  <a:ea typeface="MS PGothic" pitchFamily="34" charset="-128"/>
                </a:rPr>
                <a:t>Construction de la cible en postes sur la période</a:t>
              </a:r>
            </a:p>
          </p:txBody>
        </p:sp>
        <p:sp>
          <p:nvSpPr>
            <p:cNvPr id="39" name="AutoShape 40"/>
            <p:cNvSpPr>
              <a:spLocks noChangeArrowheads="1"/>
            </p:cNvSpPr>
            <p:nvPr>
              <p:custDataLst>
                <p:tags r:id="rId1"/>
              </p:custDataLst>
            </p:nvPr>
          </p:nvSpPr>
          <p:spPr bwMode="auto">
            <a:xfrm rot="5400000">
              <a:off x="643731" y="1477169"/>
              <a:ext cx="1077913" cy="1882775"/>
            </a:xfrm>
            <a:prstGeom prst="homePlate">
              <a:avLst>
                <a:gd name="adj" fmla="val 49227"/>
              </a:avLst>
            </a:prstGeom>
            <a:solidFill>
              <a:schemeClr val="bg2">
                <a:lumMod val="50000"/>
              </a:schemeClr>
            </a:solidFill>
            <a:ln w="9525">
              <a:solidFill>
                <a:srgbClr val="E9E9E9"/>
              </a:solidFill>
              <a:miter lim="800000"/>
              <a:headEnd/>
              <a:tailEnd/>
            </a:ln>
          </p:spPr>
          <p:txBody>
            <a:bodyPr rot="10800000" vert="eaVert" anchor="ctr"/>
            <a:lstStyle/>
            <a:p>
              <a:pPr algn="ctr">
                <a:defRPr/>
              </a:pPr>
              <a:endParaRPr lang="fr-FR" sz="1400">
                <a:solidFill>
                  <a:srgbClr val="FFFFFF"/>
                </a:solidFill>
              </a:endParaRPr>
            </a:p>
          </p:txBody>
        </p:sp>
        <p:sp>
          <p:nvSpPr>
            <p:cNvPr id="43" name="Rectangle 67"/>
            <p:cNvSpPr>
              <a:spLocks noChangeArrowheads="1"/>
            </p:cNvSpPr>
            <p:nvPr>
              <p:custDataLst>
                <p:tags r:id="rId2"/>
              </p:custDataLst>
            </p:nvPr>
          </p:nvSpPr>
          <p:spPr bwMode="auto">
            <a:xfrm>
              <a:off x="174625" y="2095500"/>
              <a:ext cx="1746250" cy="692150"/>
            </a:xfrm>
            <a:prstGeom prst="rect">
              <a:avLst/>
            </a:prstGeom>
            <a:noFill/>
            <a:ln w="9525">
              <a:noFill/>
              <a:miter lim="800000"/>
              <a:headEnd/>
              <a:tailEnd/>
            </a:ln>
          </p:spPr>
          <p:txBody>
            <a:bodyPr>
              <a:spAutoFit/>
            </a:bodyPr>
            <a:lstStyle/>
            <a:p>
              <a:pPr algn="ctr"/>
              <a:r>
                <a:rPr lang="fr-FR" sz="1300">
                  <a:solidFill>
                    <a:srgbClr val="FFFFFF"/>
                  </a:solidFill>
                </a:rPr>
                <a:t>Projection des effectifs existants </a:t>
              </a:r>
            </a:p>
            <a:p>
              <a:pPr algn="ctr"/>
              <a:r>
                <a:rPr lang="fr-FR" sz="1300">
                  <a:solidFill>
                    <a:srgbClr val="FFFFFF"/>
                  </a:solidFill>
                </a:rPr>
                <a:t>(à </a:t>
              </a:r>
              <a:r>
                <a:rPr lang="fr-FR" sz="1300" err="1">
                  <a:solidFill>
                    <a:srgbClr val="FFFFFF"/>
                  </a:solidFill>
                </a:rPr>
                <a:t>N+x</a:t>
              </a:r>
              <a:r>
                <a:rPr lang="fr-FR" sz="1300">
                  <a:solidFill>
                    <a:srgbClr val="FFFFFF"/>
                  </a:solidFill>
                </a:rPr>
                <a:t>)</a:t>
              </a:r>
            </a:p>
          </p:txBody>
        </p:sp>
        <p:sp>
          <p:nvSpPr>
            <p:cNvPr id="44" name="AutoShape 72"/>
            <p:cNvSpPr>
              <a:spLocks noChangeArrowheads="1"/>
            </p:cNvSpPr>
            <p:nvPr/>
          </p:nvSpPr>
          <p:spPr bwMode="auto">
            <a:xfrm rot="5400000">
              <a:off x="2720975" y="1470025"/>
              <a:ext cx="1077913" cy="1922463"/>
            </a:xfrm>
            <a:prstGeom prst="homePlate">
              <a:avLst>
                <a:gd name="adj" fmla="val 49227"/>
              </a:avLst>
            </a:prstGeom>
            <a:solidFill>
              <a:schemeClr val="accent4">
                <a:lumMod val="75000"/>
              </a:schemeClr>
            </a:solidFill>
            <a:ln w="9525">
              <a:solidFill>
                <a:srgbClr val="E9E9E9"/>
              </a:solidFill>
              <a:miter lim="800000"/>
              <a:headEnd/>
              <a:tailEnd/>
            </a:ln>
          </p:spPr>
          <p:txBody>
            <a:bodyPr rot="10800000" vert="eaVert" anchor="ctr"/>
            <a:lstStyle/>
            <a:p>
              <a:pPr algn="ctr"/>
              <a:endParaRPr lang="fr-FR" sz="1400">
                <a:solidFill>
                  <a:srgbClr val="FFFFFF"/>
                </a:solidFill>
              </a:endParaRPr>
            </a:p>
          </p:txBody>
        </p:sp>
        <p:sp>
          <p:nvSpPr>
            <p:cNvPr id="45" name="Rectangle 71"/>
            <p:cNvSpPr>
              <a:spLocks noChangeArrowheads="1"/>
            </p:cNvSpPr>
            <p:nvPr>
              <p:custDataLst>
                <p:tags r:id="rId3"/>
              </p:custDataLst>
            </p:nvPr>
          </p:nvSpPr>
          <p:spPr bwMode="auto">
            <a:xfrm>
              <a:off x="2438400" y="2070100"/>
              <a:ext cx="1828800" cy="692150"/>
            </a:xfrm>
            <a:prstGeom prst="rect">
              <a:avLst/>
            </a:prstGeom>
            <a:noFill/>
            <a:ln w="9525">
              <a:noFill/>
              <a:miter lim="800000"/>
              <a:headEnd/>
              <a:tailEnd/>
            </a:ln>
          </p:spPr>
          <p:txBody>
            <a:bodyPr>
              <a:spAutoFit/>
            </a:bodyPr>
            <a:lstStyle/>
            <a:p>
              <a:pPr algn="ctr"/>
              <a:r>
                <a:rPr lang="fr-FR" sz="1300">
                  <a:solidFill>
                    <a:srgbClr val="FFFFFF"/>
                  </a:solidFill>
                </a:rPr>
                <a:t>Modélisation des besoins cibles </a:t>
              </a:r>
            </a:p>
            <a:p>
              <a:pPr algn="ctr"/>
              <a:r>
                <a:rPr lang="fr-FR" sz="1300">
                  <a:solidFill>
                    <a:srgbClr val="FFFFFF"/>
                  </a:solidFill>
                </a:rPr>
                <a:t>(à </a:t>
              </a:r>
              <a:r>
                <a:rPr lang="fr-FR" sz="1300" err="1">
                  <a:solidFill>
                    <a:srgbClr val="FFFFFF"/>
                  </a:solidFill>
                </a:rPr>
                <a:t>N+x</a:t>
              </a:r>
              <a:r>
                <a:rPr lang="fr-FR" sz="1300">
                  <a:solidFill>
                    <a:srgbClr val="FFFFFF"/>
                  </a:solidFill>
                </a:rPr>
                <a:t>)</a:t>
              </a:r>
            </a:p>
          </p:txBody>
        </p:sp>
        <p:sp>
          <p:nvSpPr>
            <p:cNvPr id="46" name="AutoShape 40"/>
            <p:cNvSpPr>
              <a:spLocks noChangeArrowheads="1"/>
            </p:cNvSpPr>
            <p:nvPr>
              <p:custDataLst>
                <p:tags r:id="rId4"/>
              </p:custDataLst>
            </p:nvPr>
          </p:nvSpPr>
          <p:spPr bwMode="auto">
            <a:xfrm rot="16200000" flipV="1">
              <a:off x="1204913" y="2452688"/>
              <a:ext cx="2035175" cy="1908175"/>
            </a:xfrm>
            <a:prstGeom prst="homePlate">
              <a:avLst>
                <a:gd name="adj" fmla="val 31029"/>
              </a:avLst>
            </a:prstGeom>
            <a:solidFill>
              <a:srgbClr val="D9D9D9"/>
            </a:solidFill>
            <a:ln w="76200">
              <a:solidFill>
                <a:schemeClr val="bg1"/>
              </a:solidFill>
              <a:miter lim="800000"/>
              <a:headEnd/>
              <a:tailEnd/>
            </a:ln>
          </p:spPr>
          <p:txBody>
            <a:bodyPr rot="10800000" vert="eaVert" anchor="ctr"/>
            <a:lstStyle/>
            <a:p>
              <a:pPr algn="ctr"/>
              <a:endParaRPr lang="fr-FR" sz="1400">
                <a:solidFill>
                  <a:srgbClr val="FFFFFF"/>
                </a:solidFill>
              </a:endParaRPr>
            </a:p>
          </p:txBody>
        </p:sp>
        <p:sp>
          <p:nvSpPr>
            <p:cNvPr id="47" name="AutoShape 65"/>
            <p:cNvSpPr>
              <a:spLocks noChangeArrowheads="1"/>
            </p:cNvSpPr>
            <p:nvPr>
              <p:custDataLst>
                <p:tags r:id="rId5"/>
              </p:custDataLst>
            </p:nvPr>
          </p:nvSpPr>
          <p:spPr bwMode="auto">
            <a:xfrm>
              <a:off x="1255713" y="2601913"/>
              <a:ext cx="1941512" cy="992187"/>
            </a:xfrm>
            <a:prstGeom prst="homePlate">
              <a:avLst>
                <a:gd name="adj" fmla="val 0"/>
              </a:avLst>
            </a:prstGeom>
            <a:noFill/>
            <a:ln w="9525">
              <a:noFill/>
              <a:miter lim="800000"/>
              <a:headEnd/>
              <a:tailEnd/>
            </a:ln>
          </p:spPr>
          <p:txBody>
            <a:bodyPr anchor="ctr"/>
            <a:lstStyle/>
            <a:p>
              <a:pPr algn="ctr"/>
              <a:r>
                <a:rPr lang="fr-FR" sz="1300">
                  <a:solidFill>
                    <a:srgbClr val="000000"/>
                  </a:solidFill>
                </a:rPr>
                <a:t>Identification </a:t>
              </a:r>
            </a:p>
            <a:p>
              <a:pPr algn="ctr"/>
              <a:r>
                <a:rPr lang="fr-FR" sz="1300">
                  <a:solidFill>
                    <a:srgbClr val="000000"/>
                  </a:solidFill>
                </a:rPr>
                <a:t>des écarts</a:t>
              </a:r>
              <a:endParaRPr lang="fr-FR" sz="1300" baseline="30000">
                <a:solidFill>
                  <a:srgbClr val="000000"/>
                </a:solidFill>
              </a:endParaRPr>
            </a:p>
          </p:txBody>
        </p:sp>
        <p:sp>
          <p:nvSpPr>
            <p:cNvPr id="48" name="Rectangle 41"/>
            <p:cNvSpPr>
              <a:spLocks noChangeArrowheads="1"/>
            </p:cNvSpPr>
            <p:nvPr>
              <p:custDataLst>
                <p:tags r:id="rId6"/>
              </p:custDataLst>
            </p:nvPr>
          </p:nvSpPr>
          <p:spPr bwMode="auto">
            <a:xfrm>
              <a:off x="2124075" y="3506788"/>
              <a:ext cx="528638" cy="569912"/>
            </a:xfrm>
            <a:prstGeom prst="rect">
              <a:avLst/>
            </a:prstGeom>
            <a:solidFill>
              <a:schemeClr val="accent4">
                <a:lumMod val="75000"/>
              </a:schemeClr>
            </a:solidFill>
            <a:ln w="9525">
              <a:noFill/>
              <a:miter lim="800000"/>
              <a:headEnd/>
              <a:tailEnd/>
            </a:ln>
          </p:spPr>
          <p:txBody>
            <a:bodyPr wrap="none" anchor="ctr"/>
            <a:lstStyle/>
            <a:p>
              <a:pPr algn="ctr"/>
              <a:endParaRPr lang="fr-FR">
                <a:solidFill>
                  <a:schemeClr val="accent2"/>
                </a:solidFill>
              </a:endParaRPr>
            </a:p>
          </p:txBody>
        </p:sp>
        <p:sp>
          <p:nvSpPr>
            <p:cNvPr id="49" name="Rectangle 42"/>
            <p:cNvSpPr>
              <a:spLocks noChangeArrowheads="1"/>
            </p:cNvSpPr>
            <p:nvPr>
              <p:custDataLst>
                <p:tags r:id="rId7"/>
              </p:custDataLst>
            </p:nvPr>
          </p:nvSpPr>
          <p:spPr bwMode="auto">
            <a:xfrm>
              <a:off x="1849438" y="3689350"/>
              <a:ext cx="528637" cy="573088"/>
            </a:xfrm>
            <a:prstGeom prst="rect">
              <a:avLst/>
            </a:prstGeom>
            <a:solidFill>
              <a:schemeClr val="bg2"/>
            </a:solidFill>
            <a:ln w="9525">
              <a:noFill/>
              <a:miter lim="800000"/>
              <a:headEnd/>
              <a:tailEnd/>
            </a:ln>
          </p:spPr>
          <p:txBody>
            <a:bodyPr wrap="none" anchor="ctr"/>
            <a:lstStyle/>
            <a:p>
              <a:pPr algn="ctr">
                <a:defRPr/>
              </a:pPr>
              <a:endParaRPr lang="fr-FR">
                <a:solidFill>
                  <a:srgbClr val="000000"/>
                </a:solidFill>
              </a:endParaRPr>
            </a:p>
          </p:txBody>
        </p:sp>
        <p:sp>
          <p:nvSpPr>
            <p:cNvPr id="50" name="Rectangle 51" descr="Light upward diagonal"/>
            <p:cNvSpPr>
              <a:spLocks noChangeArrowheads="1"/>
            </p:cNvSpPr>
            <p:nvPr>
              <p:custDataLst>
                <p:tags r:id="rId8"/>
              </p:custDataLst>
            </p:nvPr>
          </p:nvSpPr>
          <p:spPr bwMode="auto">
            <a:xfrm>
              <a:off x="2124075" y="3689350"/>
              <a:ext cx="254000" cy="387350"/>
            </a:xfrm>
            <a:prstGeom prst="rect">
              <a:avLst/>
            </a:prstGeom>
            <a:pattFill prst="ltUpDiag">
              <a:fgClr>
                <a:srgbClr val="777777"/>
              </a:fgClr>
              <a:bgClr>
                <a:srgbClr val="FFFFFF"/>
              </a:bgClr>
            </a:pattFill>
            <a:ln w="9525">
              <a:noFill/>
              <a:miter lim="800000"/>
              <a:headEnd/>
              <a:tailEnd/>
            </a:ln>
          </p:spPr>
          <p:txBody>
            <a:bodyPr wrap="none" anchor="ctr"/>
            <a:lstStyle/>
            <a:p>
              <a:pPr algn="ctr"/>
              <a:endParaRPr lang="fr-FR">
                <a:solidFill>
                  <a:srgbClr val="000000"/>
                </a:solidFill>
              </a:endParaRPr>
            </a:p>
          </p:txBody>
        </p:sp>
        <p:sp>
          <p:nvSpPr>
            <p:cNvPr id="51" name="Text Box 53"/>
            <p:cNvSpPr txBox="1">
              <a:spLocks noChangeArrowheads="1"/>
            </p:cNvSpPr>
            <p:nvPr>
              <p:custDataLst>
                <p:tags r:id="rId9"/>
              </p:custDataLst>
            </p:nvPr>
          </p:nvSpPr>
          <p:spPr bwMode="auto">
            <a:xfrm>
              <a:off x="2598178" y="3430588"/>
              <a:ext cx="928687" cy="431800"/>
            </a:xfrm>
            <a:prstGeom prst="rect">
              <a:avLst/>
            </a:prstGeom>
            <a:noFill/>
            <a:ln w="9525">
              <a:noFill/>
              <a:miter lim="800000"/>
              <a:headEnd/>
              <a:tailEnd/>
            </a:ln>
          </p:spPr>
          <p:txBody>
            <a:bodyPr>
              <a:spAutoFit/>
            </a:bodyPr>
            <a:lstStyle/>
            <a:p>
              <a:pPr>
                <a:spcBef>
                  <a:spcPts val="0"/>
                </a:spcBef>
                <a:defRPr/>
              </a:pPr>
              <a:r>
                <a:rPr lang="fr-FR" sz="1050">
                  <a:solidFill>
                    <a:schemeClr val="accent1"/>
                  </a:solidFill>
                </a:rPr>
                <a:t>Besoins </a:t>
              </a:r>
            </a:p>
            <a:p>
              <a:pPr>
                <a:spcBef>
                  <a:spcPts val="0"/>
                </a:spcBef>
                <a:defRPr/>
              </a:pPr>
              <a:r>
                <a:rPr lang="fr-FR" sz="1050">
                  <a:solidFill>
                    <a:schemeClr val="accent1"/>
                  </a:solidFill>
                </a:rPr>
                <a:t>à </a:t>
              </a:r>
              <a:r>
                <a:rPr lang="fr-FR" sz="1050" err="1">
                  <a:solidFill>
                    <a:schemeClr val="accent1"/>
                  </a:solidFill>
                </a:rPr>
                <a:t>N+x</a:t>
              </a:r>
              <a:endParaRPr lang="fr-FR" sz="1050">
                <a:solidFill>
                  <a:schemeClr val="accent1"/>
                </a:solidFill>
              </a:endParaRPr>
            </a:p>
          </p:txBody>
        </p:sp>
        <p:sp>
          <p:nvSpPr>
            <p:cNvPr id="52" name="AutoShape 72"/>
            <p:cNvSpPr>
              <a:spLocks noChangeArrowheads="1"/>
            </p:cNvSpPr>
            <p:nvPr>
              <p:custDataLst>
                <p:tags r:id="rId10"/>
              </p:custDataLst>
            </p:nvPr>
          </p:nvSpPr>
          <p:spPr bwMode="auto">
            <a:xfrm rot="16200000" flipV="1">
              <a:off x="1853233" y="4184028"/>
              <a:ext cx="696913" cy="2800005"/>
            </a:xfrm>
            <a:prstGeom prst="homePlate">
              <a:avLst>
                <a:gd name="adj" fmla="val 0"/>
              </a:avLst>
            </a:prstGeom>
            <a:solidFill>
              <a:schemeClr val="bg1">
                <a:lumMod val="85000"/>
              </a:schemeClr>
            </a:solidFill>
            <a:ln w="9525">
              <a:noFill/>
              <a:miter lim="800000"/>
              <a:headEnd/>
              <a:tailEnd/>
            </a:ln>
          </p:spPr>
          <p:txBody>
            <a:bodyPr rot="10800000" vert="eaVert" anchor="ctr"/>
            <a:lstStyle/>
            <a:p>
              <a:pPr algn="ctr">
                <a:defRPr/>
              </a:pPr>
              <a:endParaRPr lang="fr-FR" sz="1200" dirty="0">
                <a:ea typeface="MS PGothic"/>
                <a:cs typeface="MS PGothic"/>
              </a:endParaRPr>
            </a:p>
            <a:p>
              <a:pPr algn="ctr">
                <a:defRPr/>
              </a:pPr>
              <a:endParaRPr lang="fr-FR" sz="1200" dirty="0">
                <a:ea typeface="MS PGothic"/>
                <a:cs typeface="MS PGothic"/>
              </a:endParaRPr>
            </a:p>
            <a:p>
              <a:pPr algn="ctr">
                <a:defRPr/>
              </a:pPr>
              <a:r>
                <a:rPr lang="fr-FR" sz="1200" dirty="0">
                  <a:ea typeface="MS PGothic"/>
                  <a:cs typeface="MS PGothic"/>
                </a:rPr>
                <a:t>Plan d’action national et local par UDAP</a:t>
              </a:r>
            </a:p>
          </p:txBody>
        </p:sp>
        <p:sp>
          <p:nvSpPr>
            <p:cNvPr id="53" name="AutoShape 40"/>
            <p:cNvSpPr>
              <a:spLocks noChangeArrowheads="1"/>
            </p:cNvSpPr>
            <p:nvPr>
              <p:custDataLst>
                <p:tags r:id="rId11"/>
              </p:custDataLst>
            </p:nvPr>
          </p:nvSpPr>
          <p:spPr bwMode="auto">
            <a:xfrm rot="5400000">
              <a:off x="1577975" y="4052888"/>
              <a:ext cx="1285875" cy="1908175"/>
            </a:xfrm>
            <a:prstGeom prst="homePlate">
              <a:avLst>
                <a:gd name="adj" fmla="val 57875"/>
              </a:avLst>
            </a:prstGeom>
            <a:solidFill>
              <a:srgbClr val="D9D9D9"/>
            </a:solidFill>
            <a:ln w="76200">
              <a:solidFill>
                <a:schemeClr val="bg1"/>
              </a:solidFill>
              <a:miter lim="800000"/>
              <a:headEnd/>
              <a:tailEnd/>
            </a:ln>
          </p:spPr>
          <p:txBody>
            <a:bodyPr rot="10800000" vert="eaVert" lIns="54000" rIns="18000" anchor="ctr"/>
            <a:lstStyle/>
            <a:p>
              <a:pPr algn="ctr"/>
              <a:r>
                <a:rPr lang="fr-FR" sz="1300"/>
                <a:t>Plan d’action de traitement des écarts</a:t>
              </a:r>
            </a:p>
            <a:p>
              <a:pPr algn="ctr"/>
              <a:r>
                <a:rPr lang="fr-FR" sz="1300"/>
                <a:t>(à </a:t>
              </a:r>
              <a:r>
                <a:rPr lang="fr-FR" sz="1300" err="1"/>
                <a:t>N+x</a:t>
              </a:r>
              <a:r>
                <a:rPr lang="fr-FR" sz="1300"/>
                <a:t>)</a:t>
              </a:r>
            </a:p>
          </p:txBody>
        </p:sp>
        <p:sp>
          <p:nvSpPr>
            <p:cNvPr id="54" name="Text Box 56"/>
            <p:cNvSpPr txBox="1">
              <a:spLocks noChangeArrowheads="1"/>
            </p:cNvSpPr>
            <p:nvPr>
              <p:custDataLst>
                <p:tags r:id="rId12"/>
              </p:custDataLst>
            </p:nvPr>
          </p:nvSpPr>
          <p:spPr bwMode="auto">
            <a:xfrm>
              <a:off x="993869" y="3754438"/>
              <a:ext cx="892175" cy="431800"/>
            </a:xfrm>
            <a:prstGeom prst="rect">
              <a:avLst/>
            </a:prstGeom>
            <a:noFill/>
            <a:ln w="9525">
              <a:noFill/>
              <a:miter lim="800000"/>
              <a:headEnd/>
              <a:tailEnd/>
            </a:ln>
          </p:spPr>
          <p:txBody>
            <a:bodyPr>
              <a:spAutoFit/>
            </a:bodyPr>
            <a:lstStyle/>
            <a:p>
              <a:pPr algn="r">
                <a:spcBef>
                  <a:spcPts val="0"/>
                </a:spcBef>
                <a:defRPr/>
              </a:pPr>
              <a:r>
                <a:rPr lang="fr-FR" sz="1050">
                  <a:solidFill>
                    <a:schemeClr val="bg2">
                      <a:lumMod val="50000"/>
                    </a:schemeClr>
                  </a:solidFill>
                </a:rPr>
                <a:t>Effectifs</a:t>
              </a:r>
            </a:p>
            <a:p>
              <a:pPr algn="r">
                <a:spcBef>
                  <a:spcPts val="0"/>
                </a:spcBef>
                <a:defRPr/>
              </a:pPr>
              <a:r>
                <a:rPr lang="fr-FR" sz="1050">
                  <a:solidFill>
                    <a:schemeClr val="bg2">
                      <a:lumMod val="50000"/>
                    </a:schemeClr>
                  </a:solidFill>
                </a:rPr>
                <a:t>à </a:t>
              </a:r>
              <a:r>
                <a:rPr lang="fr-FR" sz="1050" err="1">
                  <a:solidFill>
                    <a:schemeClr val="bg2">
                      <a:lumMod val="50000"/>
                    </a:schemeClr>
                  </a:solidFill>
                </a:rPr>
                <a:t>N+x</a:t>
              </a:r>
              <a:endParaRPr lang="fr-FR" sz="1050">
                <a:solidFill>
                  <a:schemeClr val="bg2">
                    <a:lumMod val="50000"/>
                  </a:schemeClr>
                </a:solidFill>
              </a:endParaRPr>
            </a:p>
          </p:txBody>
        </p:sp>
        <p:pic>
          <p:nvPicPr>
            <p:cNvPr id="55" name="Picture 6"/>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1037" y="5167120"/>
              <a:ext cx="373063" cy="384175"/>
            </a:xfrm>
            <a:prstGeom prst="rect">
              <a:avLst/>
            </a:prstGeom>
            <a:noFill/>
            <a:ln w="9525">
              <a:noFill/>
              <a:miter lim="800000"/>
              <a:headEnd/>
              <a:tailEnd/>
            </a:ln>
          </p:spPr>
        </p:pic>
        <p:sp>
          <p:nvSpPr>
            <p:cNvPr id="56" name="Rectangle 21"/>
            <p:cNvSpPr>
              <a:spLocks noChangeArrowheads="1"/>
            </p:cNvSpPr>
            <p:nvPr/>
          </p:nvSpPr>
          <p:spPr bwMode="auto">
            <a:xfrm>
              <a:off x="406400" y="1743755"/>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2</a:t>
              </a:r>
            </a:p>
          </p:txBody>
        </p:sp>
        <p:sp>
          <p:nvSpPr>
            <p:cNvPr id="57" name="Rectangle 22"/>
            <p:cNvSpPr>
              <a:spLocks noChangeArrowheads="1"/>
            </p:cNvSpPr>
            <p:nvPr/>
          </p:nvSpPr>
          <p:spPr bwMode="auto">
            <a:xfrm>
              <a:off x="1117600" y="3390900"/>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4</a:t>
              </a:r>
            </a:p>
          </p:txBody>
        </p:sp>
        <p:sp>
          <p:nvSpPr>
            <p:cNvPr id="58" name="Rectangle 23"/>
            <p:cNvSpPr>
              <a:spLocks noChangeArrowheads="1"/>
            </p:cNvSpPr>
            <p:nvPr/>
          </p:nvSpPr>
          <p:spPr bwMode="auto">
            <a:xfrm>
              <a:off x="2959100" y="4711700"/>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5</a:t>
              </a:r>
            </a:p>
          </p:txBody>
        </p:sp>
        <p:sp>
          <p:nvSpPr>
            <p:cNvPr id="59" name="Rectangle 24"/>
            <p:cNvSpPr>
              <a:spLocks noChangeArrowheads="1"/>
            </p:cNvSpPr>
            <p:nvPr/>
          </p:nvSpPr>
          <p:spPr bwMode="auto">
            <a:xfrm>
              <a:off x="3517900" y="5143500"/>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6</a:t>
              </a:r>
            </a:p>
          </p:txBody>
        </p:sp>
        <p:sp>
          <p:nvSpPr>
            <p:cNvPr id="60" name="AutoShape 40"/>
            <p:cNvSpPr>
              <a:spLocks noChangeArrowheads="1"/>
            </p:cNvSpPr>
            <p:nvPr>
              <p:custDataLst>
                <p:tags r:id="rId13"/>
              </p:custDataLst>
            </p:nvPr>
          </p:nvSpPr>
          <p:spPr bwMode="auto">
            <a:xfrm rot="5400000">
              <a:off x="1712119" y="886619"/>
              <a:ext cx="995362" cy="1981200"/>
            </a:xfrm>
            <a:prstGeom prst="homePlate">
              <a:avLst>
                <a:gd name="adj" fmla="val 57875"/>
              </a:avLst>
            </a:prstGeom>
            <a:solidFill>
              <a:srgbClr val="D9D9D9"/>
            </a:solidFill>
            <a:ln w="76200">
              <a:solidFill>
                <a:schemeClr val="bg1"/>
              </a:solidFill>
              <a:miter lim="800000"/>
              <a:headEnd/>
              <a:tailEnd/>
            </a:ln>
          </p:spPr>
          <p:txBody>
            <a:bodyPr rot="10800000" vert="eaVert" lIns="54000" rIns="18000" anchor="ctr"/>
            <a:lstStyle/>
            <a:p>
              <a:pPr algn="ctr"/>
              <a:r>
                <a:rPr lang="fr-FR" sz="1300"/>
                <a:t>Cadrage des orientations stratégiques RH </a:t>
              </a:r>
            </a:p>
          </p:txBody>
        </p:sp>
        <p:sp>
          <p:nvSpPr>
            <p:cNvPr id="61" name="Rectangle 20"/>
            <p:cNvSpPr>
              <a:spLocks noChangeArrowheads="1"/>
            </p:cNvSpPr>
            <p:nvPr/>
          </p:nvSpPr>
          <p:spPr bwMode="auto">
            <a:xfrm>
              <a:off x="1054100" y="1313542"/>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1</a:t>
              </a:r>
            </a:p>
          </p:txBody>
        </p:sp>
        <p:sp>
          <p:nvSpPr>
            <p:cNvPr id="62" name="Rectangle 26"/>
            <p:cNvSpPr>
              <a:spLocks noChangeArrowheads="1"/>
            </p:cNvSpPr>
            <p:nvPr/>
          </p:nvSpPr>
          <p:spPr bwMode="auto">
            <a:xfrm>
              <a:off x="3771900" y="1743755"/>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3</a:t>
              </a:r>
            </a:p>
          </p:txBody>
        </p:sp>
      </p:grpSp>
      <p:sp>
        <p:nvSpPr>
          <p:cNvPr id="63" name="ZoneTexte 62"/>
          <p:cNvSpPr txBox="1"/>
          <p:nvPr/>
        </p:nvSpPr>
        <p:spPr>
          <a:xfrm>
            <a:off x="203106" y="1164528"/>
            <a:ext cx="4517663" cy="314475"/>
          </a:xfrm>
          <a:prstGeom prst="rect">
            <a:avLst/>
          </a:prstGeom>
          <a:noFill/>
          <a:extLst>
            <a:ext uri="{909E8E84-426E-40DD-AFC4-6F175D3DCCD1}">
              <a14:hiddenFill xmlns:a14="http://schemas.microsoft.com/office/drawing/2010/main">
                <a:solidFill>
                  <a:srgbClr val="E51B2E"/>
                </a:solidFill>
              </a14:hiddenFill>
            </a:ext>
          </a:extLst>
        </p:spPr>
        <p:txBody>
          <a:bodyPr wrap="square" rtlCol="0" anchor="b">
            <a:noAutofit/>
          </a:bodyPr>
          <a:lstStyle/>
          <a:p>
            <a:r>
              <a:rPr lang="fr-FR" sz="1400">
                <a:solidFill>
                  <a:srgbClr val="000000"/>
                </a:solidFill>
              </a:rPr>
              <a:t>Une démarche allant de la stratégie RH à sa mise en œuvre</a:t>
            </a:r>
          </a:p>
        </p:txBody>
      </p:sp>
      <p:sp>
        <p:nvSpPr>
          <p:cNvPr id="64" name="ZoneTexte 63"/>
          <p:cNvSpPr txBox="1"/>
          <p:nvPr/>
        </p:nvSpPr>
        <p:spPr>
          <a:xfrm>
            <a:off x="4968640" y="994816"/>
            <a:ext cx="4383458" cy="484187"/>
          </a:xfrm>
          <a:prstGeom prst="rect">
            <a:avLst/>
          </a:prstGeom>
          <a:noFill/>
          <a:extLst>
            <a:ext uri="{909E8E84-426E-40DD-AFC4-6F175D3DCCD1}">
              <a14:hiddenFill xmlns:a14="http://schemas.microsoft.com/office/drawing/2010/main">
                <a:solidFill>
                  <a:srgbClr val="E51B2E"/>
                </a:solidFill>
              </a14:hiddenFill>
            </a:ext>
          </a:extLst>
        </p:spPr>
        <p:txBody>
          <a:bodyPr wrap="square" rtlCol="0" anchor="b">
            <a:noAutofit/>
          </a:bodyPr>
          <a:lstStyle/>
          <a:p>
            <a:r>
              <a:rPr lang="fr-FR" sz="1400">
                <a:solidFill>
                  <a:srgbClr val="000000"/>
                </a:solidFill>
              </a:rPr>
              <a:t>…qui s’appuie sur des analyses quantitatives détaillées</a:t>
            </a:r>
          </a:p>
        </p:txBody>
      </p:sp>
      <p:sp>
        <p:nvSpPr>
          <p:cNvPr id="65" name="ZoneTexte 64"/>
          <p:cNvSpPr txBox="1"/>
          <p:nvPr/>
        </p:nvSpPr>
        <p:spPr>
          <a:xfrm>
            <a:off x="4968642" y="3745954"/>
            <a:ext cx="2281922" cy="415925"/>
          </a:xfrm>
          <a:prstGeom prst="rect">
            <a:avLst/>
          </a:prstGeom>
          <a:noFill/>
          <a:extLst>
            <a:ext uri="{909E8E84-426E-40DD-AFC4-6F175D3DCCD1}">
              <a14:hiddenFill xmlns:a14="http://schemas.microsoft.com/office/drawing/2010/main">
                <a:solidFill>
                  <a:srgbClr val="E51B2E"/>
                </a:solidFill>
              </a14:hiddenFill>
            </a:ext>
          </a:extLst>
        </p:spPr>
        <p:txBody>
          <a:bodyPr wrap="square" rtlCol="0">
            <a:noAutofit/>
          </a:bodyPr>
          <a:lstStyle/>
          <a:p>
            <a:r>
              <a:rPr lang="fr-FR" sz="1100">
                <a:solidFill>
                  <a:srgbClr val="000000"/>
                </a:solidFill>
              </a:rPr>
              <a:t>Quantifier les mobilités/recrutements à réaliser</a:t>
            </a:r>
          </a:p>
        </p:txBody>
      </p:sp>
      <p:sp>
        <p:nvSpPr>
          <p:cNvPr id="66" name="ZoneTexte 65"/>
          <p:cNvSpPr txBox="1"/>
          <p:nvPr/>
        </p:nvSpPr>
        <p:spPr>
          <a:xfrm>
            <a:off x="4968640" y="5921282"/>
            <a:ext cx="2281926" cy="220209"/>
          </a:xfrm>
          <a:prstGeom prst="rect">
            <a:avLst/>
          </a:prstGeom>
          <a:noFill/>
          <a:extLst>
            <a:ext uri="{909E8E84-426E-40DD-AFC4-6F175D3DCCD1}">
              <a14:hiddenFill xmlns:a14="http://schemas.microsoft.com/office/drawing/2010/main">
                <a:solidFill>
                  <a:srgbClr val="E51B2E"/>
                </a:solidFill>
              </a14:hiddenFill>
            </a:ext>
          </a:extLst>
        </p:spPr>
        <p:txBody>
          <a:bodyPr wrap="square" rtlCol="0">
            <a:noAutofit/>
          </a:bodyPr>
          <a:lstStyle/>
          <a:p>
            <a:r>
              <a:rPr lang="fr-FR" sz="1100">
                <a:solidFill>
                  <a:srgbClr val="000000"/>
                </a:solidFill>
              </a:rPr>
              <a:t>Évaluer la complexité de redéploiements potentiels</a:t>
            </a:r>
          </a:p>
        </p:txBody>
      </p:sp>
      <p:sp>
        <p:nvSpPr>
          <p:cNvPr id="67" name="Rectangle 23"/>
          <p:cNvSpPr>
            <a:spLocks noChangeArrowheads="1"/>
          </p:cNvSpPr>
          <p:nvPr/>
        </p:nvSpPr>
        <p:spPr bwMode="auto">
          <a:xfrm>
            <a:off x="8160819" y="4206876"/>
            <a:ext cx="360363" cy="360363"/>
          </a:xfrm>
          <a:prstGeom prst="rect">
            <a:avLst/>
          </a:prstGeom>
          <a:solidFill>
            <a:srgbClr val="FFC000"/>
          </a:solidFill>
          <a:ln w="9525" algn="ctr">
            <a:noFill/>
            <a:round/>
            <a:headEnd/>
            <a:tailEnd/>
          </a:ln>
        </p:spPr>
        <p:txBody>
          <a:bodyPr lIns="0" tIns="0" rIns="0" bIns="0" anchor="ctr"/>
          <a:lstStyle/>
          <a:p>
            <a:pPr marL="228600" indent="-228600" algn="ctr"/>
            <a:r>
              <a:rPr lang="fr-FR"/>
              <a:t>5</a:t>
            </a:r>
          </a:p>
        </p:txBody>
      </p:sp>
      <p:sp>
        <p:nvSpPr>
          <p:cNvPr id="68" name="Rectangle 22"/>
          <p:cNvSpPr>
            <a:spLocks noChangeArrowheads="1"/>
          </p:cNvSpPr>
          <p:nvPr/>
        </p:nvSpPr>
        <p:spPr bwMode="auto">
          <a:xfrm>
            <a:off x="6979102" y="1659303"/>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4</a:t>
            </a:r>
          </a:p>
        </p:txBody>
      </p:sp>
      <p:pic>
        <p:nvPicPr>
          <p:cNvPr id="69" name="Picture 3"/>
          <p:cNvPicPr>
            <a:picLocks noChangeAspect="1" noChangeArrowheads="1"/>
          </p:cNvPicPr>
          <p:nvPr/>
        </p:nvPicPr>
        <p:blipFill>
          <a:blip r:embed="rId1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24732" y="1684703"/>
            <a:ext cx="2197959" cy="2026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le 5"/>
          <p:cNvSpPr>
            <a:spLocks noChangeArrowheads="1"/>
          </p:cNvSpPr>
          <p:nvPr/>
        </p:nvSpPr>
        <p:spPr bwMode="auto">
          <a:xfrm>
            <a:off x="7424732" y="3750661"/>
            <a:ext cx="2224651" cy="504539"/>
          </a:xfrm>
          <a:prstGeom prst="rect">
            <a:avLst/>
          </a:prstGeom>
          <a:noFill/>
          <a:extLst>
            <a:ext uri="{909E8E84-426E-40DD-AFC4-6F175D3DCCD1}">
              <a14:hiddenFill xmlns:a14="http://schemas.microsoft.com/office/drawing/2010/main">
                <a:solidFill>
                  <a:srgbClr val="E51B2E"/>
                </a:solidFill>
              </a14:hiddenFill>
            </a:ext>
          </a:extLst>
        </p:spPr>
        <p:txBody>
          <a:bodyPr wrap="square" rtlCol="0">
            <a:noAutofit/>
          </a:bodyPr>
          <a:lstStyle/>
          <a:p>
            <a:r>
              <a:rPr lang="fr-FR" sz="1100">
                <a:solidFill>
                  <a:srgbClr val="000000"/>
                </a:solidFill>
              </a:rPr>
              <a:t>Simuler des politiques RH</a:t>
            </a:r>
          </a:p>
        </p:txBody>
      </p:sp>
      <p:sp>
        <p:nvSpPr>
          <p:cNvPr id="71" name="Rectangle 21"/>
          <p:cNvSpPr>
            <a:spLocks noChangeArrowheads="1"/>
          </p:cNvSpPr>
          <p:nvPr/>
        </p:nvSpPr>
        <p:spPr bwMode="auto">
          <a:xfrm>
            <a:off x="9351228" y="1647966"/>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5</a:t>
            </a:r>
          </a:p>
        </p:txBody>
      </p:sp>
      <p:pic>
        <p:nvPicPr>
          <p:cNvPr id="72" name="Picture 24"/>
          <p:cNvPicPr>
            <a:picLocks noChangeAspect="1" noChangeArrowheads="1"/>
          </p:cNvPicPr>
          <p:nvPr/>
        </p:nvPicPr>
        <p:blipFill rotWithShape="1">
          <a:blip r:embed="rId19" cstate="email">
            <a:duotone>
              <a:schemeClr val="bg2">
                <a:shade val="45000"/>
                <a:satMod val="135000"/>
              </a:schemeClr>
              <a:prstClr val="white"/>
            </a:duotone>
            <a:extLst>
              <a:ext uri="{28A0092B-C50C-407E-A947-70E740481C1C}">
                <a14:useLocalDpi xmlns:a14="http://schemas.microsoft.com/office/drawing/2010/main"/>
              </a:ext>
            </a:extLst>
          </a:blip>
          <a:srcRect b="-714"/>
          <a:stretch/>
        </p:blipFill>
        <p:spPr bwMode="auto">
          <a:xfrm>
            <a:off x="7424732" y="4192495"/>
            <a:ext cx="2197959" cy="1680368"/>
          </a:xfrm>
          <a:prstGeom prst="rect">
            <a:avLst/>
          </a:prstGeom>
          <a:ln>
            <a:noFill/>
          </a:ln>
          <a:effectLst>
            <a:outerShdw blurRad="292100" dist="139700" dir="2700000" algn="tl" rotWithShape="0">
              <a:srgbClr val="333333">
                <a:alpha val="65000"/>
              </a:srgbClr>
            </a:outerShdw>
          </a:effectLst>
        </p:spPr>
      </p:pic>
      <p:sp>
        <p:nvSpPr>
          <p:cNvPr id="73" name="Rectangle 21"/>
          <p:cNvSpPr>
            <a:spLocks noChangeArrowheads="1"/>
          </p:cNvSpPr>
          <p:nvPr/>
        </p:nvSpPr>
        <p:spPr bwMode="auto">
          <a:xfrm>
            <a:off x="6979101" y="4194288"/>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5</a:t>
            </a:r>
          </a:p>
        </p:txBody>
      </p:sp>
      <p:sp>
        <p:nvSpPr>
          <p:cNvPr id="74" name="Rectangle 21"/>
          <p:cNvSpPr>
            <a:spLocks noChangeArrowheads="1"/>
          </p:cNvSpPr>
          <p:nvPr/>
        </p:nvSpPr>
        <p:spPr bwMode="auto">
          <a:xfrm>
            <a:off x="9351227" y="4168888"/>
            <a:ext cx="288000" cy="288000"/>
          </a:xfrm>
          <a:prstGeom prst="rect">
            <a:avLst/>
          </a:prstGeom>
          <a:solidFill>
            <a:schemeClr val="bg1"/>
          </a:solidFill>
          <a:ln w="9525" algn="ctr">
            <a:solidFill>
              <a:srgbClr val="C00000"/>
            </a:solidFill>
            <a:round/>
            <a:headEnd/>
            <a:tailEnd/>
          </a:ln>
        </p:spPr>
        <p:txBody>
          <a:bodyPr lIns="0" tIns="0" rIns="0" bIns="0" anchor="ctr"/>
          <a:lstStyle/>
          <a:p>
            <a:pPr marL="228600" indent="-228600" algn="ctr"/>
            <a:r>
              <a:rPr lang="fr-FR"/>
              <a:t>6</a:t>
            </a:r>
          </a:p>
        </p:txBody>
      </p:sp>
      <p:sp>
        <p:nvSpPr>
          <p:cNvPr id="75" name="ZoneTexte 74"/>
          <p:cNvSpPr txBox="1"/>
          <p:nvPr/>
        </p:nvSpPr>
        <p:spPr>
          <a:xfrm>
            <a:off x="7424732" y="5921282"/>
            <a:ext cx="2610890" cy="290172"/>
          </a:xfrm>
          <a:prstGeom prst="rect">
            <a:avLst/>
          </a:prstGeom>
          <a:noFill/>
          <a:extLst>
            <a:ext uri="{909E8E84-426E-40DD-AFC4-6F175D3DCCD1}">
              <a14:hiddenFill xmlns:a14="http://schemas.microsoft.com/office/drawing/2010/main">
                <a:solidFill>
                  <a:srgbClr val="E51B2E"/>
                </a:solidFill>
              </a14:hiddenFill>
            </a:ext>
          </a:extLst>
        </p:spPr>
        <p:txBody>
          <a:bodyPr wrap="square" rtlCol="0">
            <a:noAutofit/>
          </a:bodyPr>
          <a:lstStyle/>
          <a:p>
            <a:r>
              <a:rPr lang="fr-FR" sz="1100">
                <a:solidFill>
                  <a:srgbClr val="000000"/>
                </a:solidFill>
              </a:rPr>
              <a:t>Proposer des passerelles de mobilité</a:t>
            </a:r>
          </a:p>
        </p:txBody>
      </p:sp>
      <p:cxnSp>
        <p:nvCxnSpPr>
          <p:cNvPr id="76" name="Straight Connector 45"/>
          <p:cNvCxnSpPr/>
          <p:nvPr/>
        </p:nvCxnSpPr>
        <p:spPr bwMode="auto">
          <a:xfrm>
            <a:off x="304707" y="1479003"/>
            <a:ext cx="4320000" cy="0"/>
          </a:xfrm>
          <a:prstGeom prst="line">
            <a:avLst/>
          </a:prstGeom>
          <a:solidFill>
            <a:schemeClr val="hlink"/>
          </a:solidFill>
          <a:ln w="9525" cap="flat" cmpd="sng" algn="ctr">
            <a:solidFill>
              <a:schemeClr val="bg2"/>
            </a:solidFill>
            <a:prstDash val="solid"/>
            <a:round/>
            <a:headEnd type="none" w="med" len="med"/>
            <a:tailEnd type="none" w="med" len="med"/>
          </a:ln>
          <a:effectLst/>
        </p:spPr>
      </p:cxnSp>
      <p:cxnSp>
        <p:nvCxnSpPr>
          <p:cNvPr id="77" name="Straight Connector 46"/>
          <p:cNvCxnSpPr/>
          <p:nvPr/>
        </p:nvCxnSpPr>
        <p:spPr bwMode="auto">
          <a:xfrm>
            <a:off x="5032098" y="1479003"/>
            <a:ext cx="4320000" cy="0"/>
          </a:xfrm>
          <a:prstGeom prst="line">
            <a:avLst/>
          </a:prstGeom>
          <a:solidFill>
            <a:schemeClr val="hlink"/>
          </a:solidFill>
          <a:ln w="9525" cap="flat" cmpd="sng" algn="ctr">
            <a:solidFill>
              <a:schemeClr val="bg2"/>
            </a:solidFill>
            <a:prstDash val="solid"/>
            <a:round/>
            <a:headEnd type="none" w="med" len="med"/>
            <a:tailEnd type="none" w="med" len="med"/>
          </a:ln>
          <a:effectLst/>
        </p:spPr>
      </p:cxnSp>
      <p:sp>
        <p:nvSpPr>
          <p:cNvPr id="78" name="Espace réservé du texte 1">
            <a:extLst>
              <a:ext uri="{FF2B5EF4-FFF2-40B4-BE49-F238E27FC236}">
                <a16:creationId xmlns:a16="http://schemas.microsoft.com/office/drawing/2014/main" id="{7376C568-1E34-774B-BD31-100450C92CF2}"/>
              </a:ext>
            </a:extLst>
          </p:cNvPr>
          <p:cNvSpPr>
            <a:spLocks noGrp="1"/>
          </p:cNvSpPr>
          <p:nvPr>
            <p:ph type="body" sz="quarter" idx="10"/>
          </p:nvPr>
        </p:nvSpPr>
        <p:spPr>
          <a:xfrm>
            <a:off x="301823" y="720223"/>
            <a:ext cx="9206044" cy="339969"/>
          </a:xfrm>
        </p:spPr>
        <p:txBody>
          <a:bodyPr/>
          <a:lstStyle/>
          <a:p>
            <a:pPr lvl="0" fontAlgn="base">
              <a:spcBef>
                <a:spcPct val="0"/>
              </a:spcBef>
              <a:spcAft>
                <a:spcPct val="0"/>
              </a:spcAft>
              <a:buClrTx/>
              <a:buSzTx/>
              <a:defRPr/>
            </a:pPr>
            <a:r>
              <a:rPr lang="fr-FR" dirty="0"/>
              <a:t>Démarche GAEC en DRAC filière patrimoine (CRMH, UDAP et architecture) et anticipation de l’extension (1/5)</a:t>
            </a:r>
          </a:p>
        </p:txBody>
      </p:sp>
      <p:sp>
        <p:nvSpPr>
          <p:cNvPr id="79" name="Titre 3">
            <a:extLst>
              <a:ext uri="{FF2B5EF4-FFF2-40B4-BE49-F238E27FC236}">
                <a16:creationId xmlns:a16="http://schemas.microsoft.com/office/drawing/2014/main" id="{845A0920-282C-834A-A352-D1310F5C21D7}"/>
              </a:ext>
            </a:extLst>
          </p:cNvPr>
          <p:cNvSpPr txBox="1">
            <a:spLocks/>
          </p:cNvSpPr>
          <p:nvPr/>
        </p:nvSpPr>
        <p:spPr>
          <a:xfrm>
            <a:off x="301823" y="-100954"/>
            <a:ext cx="9206044" cy="650264"/>
          </a:xfrm>
          <a:prstGeom prst="rect">
            <a:avLst/>
          </a:prstGeom>
        </p:spPr>
        <p:txBody>
          <a:bodyPr vert="horz" lIns="0" tIns="0" rIns="0" bIns="0" rtlCol="0" anchor="b" anchorCtr="0">
            <a:noAutofit/>
          </a:bodyPr>
          <a:lstStyle>
            <a:lvl1pPr marL="0" indent="0" algn="l" defTabSz="457200" rtl="0" eaLnBrk="1" latinLnBrk="0" hangingPunct="1">
              <a:spcBef>
                <a:spcPct val="0"/>
              </a:spcBef>
              <a:spcAft>
                <a:spcPts val="0"/>
              </a:spcAft>
              <a:buFont typeface="Arial" pitchFamily="34" charset="0"/>
              <a:buNone/>
              <a:defRPr lang="fr-FR" sz="2200" b="0" kern="1200" baseline="0">
                <a:solidFill>
                  <a:schemeClr val="tx1"/>
                </a:solidFill>
                <a:latin typeface="+mj-lt"/>
                <a:ea typeface="+mn-ea"/>
                <a:cs typeface="+mn-cs"/>
              </a:defRPr>
            </a:lvl1pPr>
          </a:lstStyle>
          <a:p>
            <a:r>
              <a:rPr lang="fr-FR" dirty="0"/>
              <a:t>Démarche détaillée – Etape 1</a:t>
            </a:r>
          </a:p>
        </p:txBody>
      </p:sp>
    </p:spTree>
    <p:extLst>
      <p:ext uri="{BB962C8B-B14F-4D97-AF65-F5344CB8AC3E}">
        <p14:creationId xmlns:p14="http://schemas.microsoft.com/office/powerpoint/2010/main" val="153186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fontAlgn="base">
              <a:spcBef>
                <a:spcPct val="0"/>
              </a:spcBef>
              <a:spcAft>
                <a:spcPct val="0"/>
              </a:spcAft>
              <a:buClrTx/>
              <a:buSzTx/>
              <a:defRPr/>
            </a:pPr>
            <a:r>
              <a:rPr lang="fr-FR" dirty="0"/>
              <a:t>Démarche GAEC en DRAC filière patrimoine (CRMH, UDAP et architecture) et anticipation de l’extension (2/5)</a:t>
            </a:r>
          </a:p>
          <a:p>
            <a:pPr lvl="0" fontAlgn="base">
              <a:spcBef>
                <a:spcPct val="0"/>
              </a:spcBef>
              <a:spcAft>
                <a:spcPct val="0"/>
              </a:spcAft>
              <a:buClrTx/>
              <a:buSzTx/>
              <a:defRPr/>
            </a:pPr>
            <a:endParaRPr lang="fr-FR" dirty="0"/>
          </a:p>
          <a:p>
            <a:pPr lvl="0" fontAlgn="base">
              <a:spcBef>
                <a:spcPct val="0"/>
              </a:spcBef>
              <a:spcAft>
                <a:spcPct val="0"/>
              </a:spcAft>
              <a:buClrTx/>
              <a:buSzTx/>
              <a:defRPr/>
            </a:pPr>
            <a:r>
              <a:rPr lang="fr-FR" dirty="0"/>
              <a:t>(1/5)</a:t>
            </a:r>
            <a:endParaRPr lang="fr-FR" dirty="0">
              <a:solidFill>
                <a:srgbClr val="333333"/>
              </a:solidFill>
              <a:latin typeface="Calibri" charset="0"/>
              <a:ea typeface="MS PGothic" charset="-128"/>
            </a:endParaRPr>
          </a:p>
        </p:txBody>
      </p:sp>
      <p:sp>
        <p:nvSpPr>
          <p:cNvPr id="4" name="Titre 3"/>
          <p:cNvSpPr>
            <a:spLocks noGrp="1"/>
          </p:cNvSpPr>
          <p:nvPr>
            <p:ph type="title"/>
          </p:nvPr>
        </p:nvSpPr>
        <p:spPr/>
        <p:txBody>
          <a:bodyPr/>
          <a:lstStyle/>
          <a:p>
            <a:r>
              <a:rPr lang="fr-FR" dirty="0"/>
              <a:t>Démarche détaillée – Etape 1</a:t>
            </a:r>
          </a:p>
        </p:txBody>
      </p:sp>
      <p:sp>
        <p:nvSpPr>
          <p:cNvPr id="26" name="Rectangle 25">
            <a:extLst>
              <a:ext uri="{FF2B5EF4-FFF2-40B4-BE49-F238E27FC236}">
                <a16:creationId xmlns:a16="http://schemas.microsoft.com/office/drawing/2014/main" id="{7441EC43-7525-E546-87AB-773C725BCEEC}"/>
              </a:ext>
            </a:extLst>
          </p:cNvPr>
          <p:cNvSpPr/>
          <p:nvPr/>
        </p:nvSpPr>
        <p:spPr>
          <a:xfrm>
            <a:off x="1827366" y="1520138"/>
            <a:ext cx="4127385" cy="7969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Clr>
                <a:schemeClr val="accent1"/>
              </a:buClr>
              <a:buFont typeface="Wingdings" charset="2"/>
              <a:buChar char="§"/>
            </a:pPr>
            <a:r>
              <a:rPr lang="fr-FR" sz="1200" b="1">
                <a:solidFill>
                  <a:schemeClr val="tx1"/>
                </a:solidFill>
              </a:rPr>
              <a:t>Constituer le planning détaillé des activités</a:t>
            </a:r>
          </a:p>
          <a:p>
            <a:pPr marL="171450" indent="-171450">
              <a:buClr>
                <a:schemeClr val="accent1"/>
              </a:buClr>
              <a:buFont typeface="Wingdings" charset="2"/>
              <a:buChar char="§"/>
            </a:pPr>
            <a:r>
              <a:rPr lang="fr-FR" sz="1200" b="1">
                <a:solidFill>
                  <a:schemeClr val="tx1"/>
                </a:solidFill>
              </a:rPr>
              <a:t>Organiser les activités au sein de l’équipe projet</a:t>
            </a:r>
          </a:p>
          <a:p>
            <a:pPr marL="171450" indent="-171450">
              <a:buClr>
                <a:schemeClr val="accent1"/>
              </a:buClr>
              <a:buFont typeface="Wingdings" charset="2"/>
              <a:buChar char="§"/>
            </a:pPr>
            <a:r>
              <a:rPr lang="fr-FR" sz="1200" b="1">
                <a:solidFill>
                  <a:schemeClr val="tx1"/>
                </a:solidFill>
              </a:rPr>
              <a:t>Cadrer et impulser la démarche avec les parties prenantes</a:t>
            </a:r>
          </a:p>
        </p:txBody>
      </p:sp>
      <p:sp>
        <p:nvSpPr>
          <p:cNvPr id="28" name="Pentagon 46">
            <a:extLst>
              <a:ext uri="{FF2B5EF4-FFF2-40B4-BE49-F238E27FC236}">
                <a16:creationId xmlns:a16="http://schemas.microsoft.com/office/drawing/2014/main" id="{DA4224F5-AD73-E447-A4FE-CBAF000CBE21}"/>
              </a:ext>
            </a:extLst>
          </p:cNvPr>
          <p:cNvSpPr/>
          <p:nvPr/>
        </p:nvSpPr>
        <p:spPr>
          <a:xfrm>
            <a:off x="349119" y="1525117"/>
            <a:ext cx="1478247" cy="792000"/>
          </a:xfrm>
          <a:prstGeom prst="homePlate">
            <a:avLst>
              <a:gd name="adj" fmla="val 11074"/>
            </a:avLst>
          </a:prstGeom>
          <a:solidFill>
            <a:srgbClr val="FFFFFF"/>
          </a:solidFill>
          <a:ln w="9525" algn="ctr">
            <a:noFill/>
            <a:miter lim="800000"/>
            <a:headEnd/>
            <a:tailEnd/>
          </a:ln>
          <a:effectLst/>
        </p:spPr>
        <p:txBody>
          <a:bodyPr wrap="none" lIns="91440" tIns="36000" rIns="0" bIns="36000" anchor="ctr" anchorCtr="0"/>
          <a:lstStyle/>
          <a:p>
            <a:pPr marL="87313"/>
            <a:r>
              <a:rPr lang="fr-FR" b="1">
                <a:solidFill>
                  <a:srgbClr val="4D4F53"/>
                </a:solidFill>
                <a:latin typeface="Calibri"/>
              </a:rPr>
              <a:t>Objectifs</a:t>
            </a:r>
          </a:p>
        </p:txBody>
      </p:sp>
      <p:sp>
        <p:nvSpPr>
          <p:cNvPr id="29" name="Freeform 372">
            <a:extLst>
              <a:ext uri="{FF2B5EF4-FFF2-40B4-BE49-F238E27FC236}">
                <a16:creationId xmlns:a16="http://schemas.microsoft.com/office/drawing/2014/main" id="{595B476F-E50E-9244-9B17-61B81A35FB72}"/>
              </a:ext>
            </a:extLst>
          </p:cNvPr>
          <p:cNvSpPr>
            <a:spLocks/>
          </p:cNvSpPr>
          <p:nvPr/>
        </p:nvSpPr>
        <p:spPr bwMode="auto">
          <a:xfrm>
            <a:off x="1561856" y="1561117"/>
            <a:ext cx="251998" cy="720000"/>
          </a:xfrm>
          <a:custGeom>
            <a:avLst/>
            <a:gdLst>
              <a:gd name="T0" fmla="*/ 153 w 153"/>
              <a:gd name="T1" fmla="*/ 88 h 176"/>
              <a:gd name="T2" fmla="*/ 65 w 153"/>
              <a:gd name="T3" fmla="*/ 0 h 176"/>
              <a:gd name="T4" fmla="*/ 0 w 153"/>
              <a:gd name="T5" fmla="*/ 0 h 176"/>
              <a:gd name="T6" fmla="*/ 88 w 153"/>
              <a:gd name="T7" fmla="*/ 88 h 176"/>
              <a:gd name="T8" fmla="*/ 0 w 153"/>
              <a:gd name="T9" fmla="*/ 176 h 176"/>
              <a:gd name="T10" fmla="*/ 65 w 153"/>
              <a:gd name="T11" fmla="*/ 176 h 176"/>
              <a:gd name="T12" fmla="*/ 153 w 153"/>
              <a:gd name="T13" fmla="*/ 88 h 176"/>
            </a:gdLst>
            <a:ahLst/>
            <a:cxnLst>
              <a:cxn ang="0">
                <a:pos x="T0" y="T1"/>
              </a:cxn>
              <a:cxn ang="0">
                <a:pos x="T2" y="T3"/>
              </a:cxn>
              <a:cxn ang="0">
                <a:pos x="T4" y="T5"/>
              </a:cxn>
              <a:cxn ang="0">
                <a:pos x="T6" y="T7"/>
              </a:cxn>
              <a:cxn ang="0">
                <a:pos x="T8" y="T9"/>
              </a:cxn>
              <a:cxn ang="0">
                <a:pos x="T10" y="T11"/>
              </a:cxn>
              <a:cxn ang="0">
                <a:pos x="T12" y="T13"/>
              </a:cxn>
            </a:cxnLst>
            <a:rect l="0" t="0" r="r" b="b"/>
            <a:pathLst>
              <a:path w="153" h="176">
                <a:moveTo>
                  <a:pt x="153" y="88"/>
                </a:moveTo>
                <a:lnTo>
                  <a:pt x="65" y="0"/>
                </a:lnTo>
                <a:lnTo>
                  <a:pt x="0" y="0"/>
                </a:lnTo>
                <a:lnTo>
                  <a:pt x="88" y="88"/>
                </a:lnTo>
                <a:lnTo>
                  <a:pt x="0" y="176"/>
                </a:lnTo>
                <a:lnTo>
                  <a:pt x="65" y="176"/>
                </a:lnTo>
                <a:lnTo>
                  <a:pt x="153" y="88"/>
                </a:lnTo>
                <a:close/>
              </a:path>
            </a:pathLst>
          </a:custGeom>
          <a:solidFill>
            <a:schemeClr val="bg2">
              <a:lumMod val="20000"/>
              <a:lumOff val="80000"/>
            </a:schemeClr>
          </a:solidFill>
          <a:ln>
            <a:solidFill>
              <a:schemeClr val="bg2">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a:p>
        </p:txBody>
      </p:sp>
      <p:grpSp>
        <p:nvGrpSpPr>
          <p:cNvPr id="13" name="Groupe 12">
            <a:extLst>
              <a:ext uri="{FF2B5EF4-FFF2-40B4-BE49-F238E27FC236}">
                <a16:creationId xmlns:a16="http://schemas.microsoft.com/office/drawing/2014/main" id="{015AFE44-0AE1-C84A-8D51-1487156410FC}"/>
              </a:ext>
            </a:extLst>
          </p:cNvPr>
          <p:cNvGrpSpPr/>
          <p:nvPr/>
        </p:nvGrpSpPr>
        <p:grpSpPr>
          <a:xfrm>
            <a:off x="344488" y="2353117"/>
            <a:ext cx="5610263" cy="4042919"/>
            <a:chOff x="344488" y="2417945"/>
            <a:chExt cx="5610263" cy="3978091"/>
          </a:xfrm>
        </p:grpSpPr>
        <p:sp>
          <p:nvSpPr>
            <p:cNvPr id="27" name="Pentagon 46">
              <a:extLst>
                <a:ext uri="{FF2B5EF4-FFF2-40B4-BE49-F238E27FC236}">
                  <a16:creationId xmlns:a16="http://schemas.microsoft.com/office/drawing/2014/main" id="{2C48C05B-7774-EE4B-9624-44C2A80EF0E0}"/>
                </a:ext>
              </a:extLst>
            </p:cNvPr>
            <p:cNvSpPr/>
            <p:nvPr/>
          </p:nvSpPr>
          <p:spPr>
            <a:xfrm>
              <a:off x="344488" y="2417945"/>
              <a:ext cx="5610263"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Activités</a:t>
              </a:r>
            </a:p>
          </p:txBody>
        </p:sp>
        <p:sp>
          <p:nvSpPr>
            <p:cNvPr id="10" name="Rectangle 9"/>
            <p:cNvSpPr/>
            <p:nvPr/>
          </p:nvSpPr>
          <p:spPr>
            <a:xfrm>
              <a:off x="344488" y="2417945"/>
              <a:ext cx="5610263" cy="3978091"/>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Constituer le plan projet et organiser le travail au sein des équipes</a:t>
              </a:r>
              <a:endParaRPr lang="fr-FR" sz="1100" dirty="0">
                <a:solidFill>
                  <a:schemeClr val="tx1"/>
                </a:solidFill>
                <a:latin typeface="Calibri" panose="020F0502020204030204" pitchFamily="34" charset="0"/>
                <a:cs typeface="Calibri" panose="020F0502020204030204" pitchFamily="34" charset="0"/>
              </a:endParaRP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Formaliser le calendrier détaillé des activités sur les trois chantiers (conduite de projet, collecte, traitement et analyse des données, identification et engagement des parties prenantes</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Identifier les livrables intermédiaires, les livrables cibles et expliciter le contenu attendu</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Identifier pour chaque tâche les responsabilités au sein de l’équipe projet</a:t>
              </a:r>
            </a:p>
            <a:p>
              <a:pPr marL="171450" lvl="1" indent="-171450">
                <a:buClr>
                  <a:schemeClr val="accent1"/>
                </a:buClr>
                <a:buSzPct val="100000"/>
                <a:buFont typeface="Wingdings" charset="2"/>
                <a:buChar char="§"/>
                <a:defRPr/>
              </a:pPr>
              <a:r>
                <a:rPr lang="fr-FR" sz="1100" dirty="0">
                  <a:solidFill>
                    <a:schemeClr val="tx1"/>
                  </a:solidFill>
                  <a:latin typeface="Calibri" panose="020F0502020204030204" pitchFamily="34" charset="0"/>
                  <a:cs typeface="Calibri" panose="020F0502020204030204" pitchFamily="34" charset="0"/>
                </a:rPr>
                <a:t>Partager lors d’un séminaire de lancement les tâches, leur répartition et le planning de réalisation</a:t>
              </a:r>
            </a:p>
            <a:p>
              <a:pPr marL="0" lvl="1">
                <a:buClr>
                  <a:schemeClr val="accent1"/>
                </a:buClr>
                <a:buSzPct val="100000"/>
                <a:defRPr/>
              </a:pPr>
              <a:endParaRPr lang="fr-FR" sz="1100" b="1" dirty="0">
                <a:solidFill>
                  <a:schemeClr val="tx1"/>
                </a:solidFill>
                <a:latin typeface="Calibri" panose="020F0502020204030204" pitchFamily="34" charset="0"/>
                <a:cs typeface="Calibri" panose="020F0502020204030204" pitchFamily="34" charset="0"/>
              </a:endParaRPr>
            </a:p>
            <a:p>
              <a:pPr marL="0" lvl="1">
                <a:buClr>
                  <a:schemeClr val="accent1"/>
                </a:buClr>
                <a:buSzPct val="100000"/>
                <a:defRPr/>
              </a:pPr>
              <a:r>
                <a:rPr lang="fr-FR" sz="1100" b="1" dirty="0">
                  <a:solidFill>
                    <a:schemeClr val="tx1"/>
                  </a:solidFill>
                  <a:latin typeface="Calibri" panose="020F0502020204030204" pitchFamily="34" charset="0"/>
                  <a:cs typeface="Calibri" panose="020F0502020204030204" pitchFamily="34" charset="0"/>
                </a:rPr>
                <a:t>Identifier les attentes ou recommandations des commanditaires et sécuriser leur engagement</a:t>
              </a:r>
            </a:p>
            <a:p>
              <a:pPr marL="171450" lvl="1" indent="-171450">
                <a:buClr>
                  <a:schemeClr val="accent1"/>
                </a:buClr>
                <a:buSzPct val="100000"/>
                <a:buFont typeface="Arial" panose="020B0604020202020204" pitchFamily="34" charset="0"/>
                <a:buChar char="•"/>
                <a:defRPr/>
              </a:pPr>
              <a:r>
                <a:rPr lang="fr-FR" sz="1100" dirty="0">
                  <a:solidFill>
                    <a:schemeClr val="tx1"/>
                  </a:solidFill>
                  <a:latin typeface="Calibri" panose="020F0502020204030204" pitchFamily="34" charset="0"/>
                  <a:cs typeface="Calibri" panose="020F0502020204030204" pitchFamily="34" charset="0"/>
                </a:rPr>
                <a:t>Le cadrage avec les commanditaires sera effectué par le chef de projet, lors d’un COSTRAT complété si besoin par des entretiens ciblés</a:t>
              </a:r>
            </a:p>
            <a:p>
              <a:pPr marL="171450" lvl="1" indent="-171450">
                <a:buClr>
                  <a:schemeClr val="accent1"/>
                </a:buClr>
                <a:buSzPct val="100000"/>
                <a:buFont typeface="Arial" panose="020B0604020202020204" pitchFamily="34" charset="0"/>
                <a:buChar char="•"/>
                <a:defRPr/>
              </a:pPr>
              <a:r>
                <a:rPr lang="fr-FR" sz="1100" dirty="0">
                  <a:solidFill>
                    <a:schemeClr val="tx1"/>
                  </a:solidFill>
                  <a:latin typeface="Calibri" panose="020F0502020204030204" pitchFamily="34" charset="0"/>
                  <a:cs typeface="Calibri" panose="020F0502020204030204" pitchFamily="34" charset="0"/>
                </a:rPr>
                <a:t>De ces échanges sont synthétisées les grandes orientations stratégiques</a:t>
              </a:r>
            </a:p>
            <a:p>
              <a:pPr marL="171450" lvl="1" indent="-171450">
                <a:buClr>
                  <a:schemeClr val="accent1"/>
                </a:buClr>
                <a:buSzPct val="100000"/>
                <a:buFont typeface="Arial" panose="020B0604020202020204" pitchFamily="34" charset="0"/>
                <a:buChar char="•"/>
                <a:defRPr/>
              </a:pPr>
              <a:r>
                <a:rPr lang="fr-FR" sz="1100" dirty="0">
                  <a:solidFill>
                    <a:schemeClr val="tx1"/>
                  </a:solidFill>
                  <a:latin typeface="Calibri" panose="020F0502020204030204" pitchFamily="34" charset="0"/>
                  <a:cs typeface="Calibri" panose="020F0502020204030204" pitchFamily="34" charset="0"/>
                </a:rPr>
                <a:t>L’identification du groupe témoin se fera sur la base de la méthodologie constituée par l’équipe projet Ministère de la Culture, en lien avec l’équipe projet </a:t>
              </a:r>
              <a:r>
                <a:rPr lang="fr-FR" sz="1100" dirty="0" err="1">
                  <a:solidFill>
                    <a:schemeClr val="tx1"/>
                  </a:solidFill>
                  <a:latin typeface="Calibri" panose="020F0502020204030204" pitchFamily="34" charset="0"/>
                  <a:cs typeface="Calibri" panose="020F0502020204030204" pitchFamily="34" charset="0"/>
                </a:rPr>
                <a:t>BearingPoint</a:t>
              </a:r>
              <a:r>
                <a:rPr lang="fr-FR" sz="1100" dirty="0">
                  <a:solidFill>
                    <a:schemeClr val="tx1"/>
                  </a:solidFill>
                  <a:latin typeface="Calibri" panose="020F0502020204030204" pitchFamily="34" charset="0"/>
                  <a:cs typeface="Calibri" panose="020F0502020204030204" pitchFamily="34" charset="0"/>
                </a:rPr>
                <a:t>, avec a priori 3 DRAC représentatives en terme de taille et d’organisation </a:t>
              </a:r>
            </a:p>
            <a:p>
              <a:pPr marL="171450" lvl="1" indent="-171450">
                <a:buClr>
                  <a:schemeClr val="accent1"/>
                </a:buClr>
                <a:buSzPct val="100000"/>
                <a:buFont typeface="Arial" panose="020B0604020202020204" pitchFamily="34" charset="0"/>
                <a:buChar char="•"/>
                <a:defRPr/>
              </a:pPr>
              <a:r>
                <a:rPr lang="fr-FR" sz="1100" dirty="0">
                  <a:solidFill>
                    <a:schemeClr val="tx1"/>
                  </a:solidFill>
                  <a:latin typeface="Calibri" panose="020F0502020204030204" pitchFamily="34" charset="0"/>
                  <a:cs typeface="Calibri" panose="020F0502020204030204" pitchFamily="34" charset="0"/>
                </a:rPr>
                <a:t>Identifier les thématiques, caler les temps d’échange et les modalités avec les DRAC du groupe témoin, sollicitées à chaque étape clé d’avancement</a:t>
              </a:r>
            </a:p>
            <a:p>
              <a:pPr marL="171450" lvl="1" indent="-171450">
                <a:buClr>
                  <a:schemeClr val="accent1"/>
                </a:buClr>
                <a:buSzPct val="100000"/>
                <a:buFont typeface="Arial" panose="020B0604020202020204" pitchFamily="34" charset="0"/>
                <a:buChar char="•"/>
                <a:defRPr/>
              </a:pPr>
              <a:r>
                <a:rPr lang="fr-FR" sz="1100" dirty="0">
                  <a:solidFill>
                    <a:schemeClr val="tx1"/>
                  </a:solidFill>
                  <a:latin typeface="Calibri" panose="020F0502020204030204" pitchFamily="34" charset="0"/>
                  <a:cs typeface="Calibri" panose="020F0502020204030204" pitchFamily="34" charset="0"/>
                </a:rPr>
                <a:t>Réaliser la phase d’immersion de l’ensemble de l’équipe projet auprès des 3 DRAC du groupe miroir : réaliser une première analyse des métiers pour calibrer le nombre d’entretiens, synthétiser les attentes</a:t>
              </a:r>
            </a:p>
          </p:txBody>
        </p:sp>
      </p:grpSp>
      <p:grpSp>
        <p:nvGrpSpPr>
          <p:cNvPr id="11" name="Groupe 10">
            <a:extLst>
              <a:ext uri="{FF2B5EF4-FFF2-40B4-BE49-F238E27FC236}">
                <a16:creationId xmlns:a16="http://schemas.microsoft.com/office/drawing/2014/main" id="{5535FCEC-6C46-9F42-8979-07F8DE7B3578}"/>
              </a:ext>
            </a:extLst>
          </p:cNvPr>
          <p:cNvGrpSpPr/>
          <p:nvPr/>
        </p:nvGrpSpPr>
        <p:grpSpPr>
          <a:xfrm>
            <a:off x="6107903" y="5147872"/>
            <a:ext cx="3492000" cy="1248164"/>
            <a:chOff x="6106025" y="5316036"/>
            <a:chExt cx="3492000" cy="1248164"/>
          </a:xfrm>
        </p:grpSpPr>
        <p:sp>
          <p:nvSpPr>
            <p:cNvPr id="9" name="Pentagon 46"/>
            <p:cNvSpPr/>
            <p:nvPr/>
          </p:nvSpPr>
          <p:spPr>
            <a:xfrm>
              <a:off x="6106025" y="5316036"/>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Livrables</a:t>
              </a:r>
            </a:p>
          </p:txBody>
        </p:sp>
        <p:sp>
          <p:nvSpPr>
            <p:cNvPr id="12" name="Rectangle 11"/>
            <p:cNvSpPr/>
            <p:nvPr/>
          </p:nvSpPr>
          <p:spPr>
            <a:xfrm>
              <a:off x="6106025" y="5316036"/>
              <a:ext cx="3492000" cy="1248164"/>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Plan projet comprenant planning d’intervention et détail des responsabilités par membre de l’équipe projet</a:t>
              </a:r>
            </a:p>
            <a:p>
              <a:pPr marL="171450" lvl="1" indent="-171450">
                <a:buClr>
                  <a:schemeClr val="accent1"/>
                </a:buClr>
                <a:buSzPct val="100000"/>
                <a:buFont typeface="Wingdings" charset="2"/>
                <a:buChar char="§"/>
                <a:defRPr/>
              </a:pPr>
              <a:endParaRPr lang="fr-FR" sz="1100" dirty="0">
                <a:solidFill>
                  <a:srgbClr val="4D4F53"/>
                </a:solidFill>
                <a:latin typeface="Calibri" panose="020F0502020204030204" pitchFamily="34" charset="0"/>
                <a:ea typeface="Calibri" charset="0"/>
                <a:cs typeface="Calibri" panose="020F0502020204030204" pitchFamily="34" charset="0"/>
              </a:endParaRPr>
            </a:p>
          </p:txBody>
        </p:sp>
      </p:grpSp>
      <p:grpSp>
        <p:nvGrpSpPr>
          <p:cNvPr id="5" name="Groupe 4">
            <a:extLst>
              <a:ext uri="{FF2B5EF4-FFF2-40B4-BE49-F238E27FC236}">
                <a16:creationId xmlns:a16="http://schemas.microsoft.com/office/drawing/2014/main" id="{7E1C09AD-9E38-8C4D-A394-3614D69E66AC}"/>
              </a:ext>
            </a:extLst>
          </p:cNvPr>
          <p:cNvGrpSpPr/>
          <p:nvPr/>
        </p:nvGrpSpPr>
        <p:grpSpPr>
          <a:xfrm>
            <a:off x="6107903" y="1752901"/>
            <a:ext cx="3492000" cy="1080000"/>
            <a:chOff x="6107903" y="1752901"/>
            <a:chExt cx="3492000" cy="1080000"/>
          </a:xfrm>
        </p:grpSpPr>
        <p:sp>
          <p:nvSpPr>
            <p:cNvPr id="34" name="Pentagon 46">
              <a:extLst>
                <a:ext uri="{FF2B5EF4-FFF2-40B4-BE49-F238E27FC236}">
                  <a16:creationId xmlns:a16="http://schemas.microsoft.com/office/drawing/2014/main" id="{711C0BDE-53EF-BD4D-B498-59A2F3D3286F}"/>
                </a:ext>
              </a:extLst>
            </p:cNvPr>
            <p:cNvSpPr/>
            <p:nvPr/>
          </p:nvSpPr>
          <p:spPr>
            <a:xfrm>
              <a:off x="6107903" y="1752901"/>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Hypothèses de dimensionnement</a:t>
              </a:r>
            </a:p>
          </p:txBody>
        </p:sp>
        <p:sp>
          <p:nvSpPr>
            <p:cNvPr id="14" name="Rectangle 13"/>
            <p:cNvSpPr/>
            <p:nvPr/>
          </p:nvSpPr>
          <p:spPr>
            <a:xfrm>
              <a:off x="6107903" y="1752901"/>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La formalisation des objectifs du projet et les entretiens avec les commanditaires seront réalisés par le chef de projet GAEC Ministère de la Culture</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2 jours d’immersion en DRAC de l’équipe projet</a:t>
              </a:r>
            </a:p>
          </p:txBody>
        </p:sp>
      </p:grpSp>
      <p:grpSp>
        <p:nvGrpSpPr>
          <p:cNvPr id="6" name="Groupe 5">
            <a:extLst>
              <a:ext uri="{FF2B5EF4-FFF2-40B4-BE49-F238E27FC236}">
                <a16:creationId xmlns:a16="http://schemas.microsoft.com/office/drawing/2014/main" id="{10ABBEF2-2E10-0347-A637-A0074F3B5C17}"/>
              </a:ext>
            </a:extLst>
          </p:cNvPr>
          <p:cNvGrpSpPr/>
          <p:nvPr/>
        </p:nvGrpSpPr>
        <p:grpSpPr>
          <a:xfrm>
            <a:off x="6107903" y="2940613"/>
            <a:ext cx="3492000" cy="1080000"/>
            <a:chOff x="6106025" y="2940613"/>
            <a:chExt cx="3492000" cy="1080000"/>
          </a:xfrm>
        </p:grpSpPr>
        <p:sp>
          <p:nvSpPr>
            <p:cNvPr id="8" name="Pentagon 46"/>
            <p:cNvSpPr/>
            <p:nvPr/>
          </p:nvSpPr>
          <p:spPr>
            <a:xfrm>
              <a:off x="6106025" y="2940613"/>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Acteurs identifiés</a:t>
              </a:r>
            </a:p>
          </p:txBody>
        </p:sp>
        <p:sp>
          <p:nvSpPr>
            <p:cNvPr id="25" name="Rectangle 24"/>
            <p:cNvSpPr/>
            <p:nvPr/>
          </p:nvSpPr>
          <p:spPr>
            <a:xfrm>
              <a:off x="6106025" y="2940613"/>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cs typeface="Calibri" panose="020F0502020204030204" pitchFamily="34" charset="0"/>
                </a:rPr>
                <a:t>Equipe projet</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Participants du COSTRAT</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Participants du COPIL</a:t>
              </a:r>
            </a:p>
            <a:p>
              <a:pPr marL="171450" lvl="1" indent="-171450">
                <a:buClr>
                  <a:schemeClr val="accent1"/>
                </a:buClr>
                <a:buSzPct val="100000"/>
                <a:buFont typeface="Wingdings" charset="2"/>
                <a:buChar char="§"/>
                <a:defRPr/>
              </a:pPr>
              <a:r>
                <a:rPr lang="fr-FR" sz="1100" dirty="0">
                  <a:solidFill>
                    <a:srgbClr val="4D4F53"/>
                  </a:solidFill>
                  <a:latin typeface="Calibri" panose="020F0502020204030204" pitchFamily="34" charset="0"/>
                  <a:ea typeface="Calibri" charset="0"/>
                  <a:cs typeface="Calibri" panose="020F0502020204030204" pitchFamily="34" charset="0"/>
                </a:rPr>
                <a:t>DRAC du groupe témoin</a:t>
              </a:r>
            </a:p>
          </p:txBody>
        </p:sp>
      </p:grpSp>
      <p:grpSp>
        <p:nvGrpSpPr>
          <p:cNvPr id="7" name="Groupe 6">
            <a:extLst>
              <a:ext uri="{FF2B5EF4-FFF2-40B4-BE49-F238E27FC236}">
                <a16:creationId xmlns:a16="http://schemas.microsoft.com/office/drawing/2014/main" id="{F8B5E50B-D82F-5D43-B654-A9F0F518B24E}"/>
              </a:ext>
            </a:extLst>
          </p:cNvPr>
          <p:cNvGrpSpPr/>
          <p:nvPr/>
        </p:nvGrpSpPr>
        <p:grpSpPr>
          <a:xfrm>
            <a:off x="6107903" y="4128325"/>
            <a:ext cx="3492000" cy="948172"/>
            <a:chOff x="6106025" y="4128325"/>
            <a:chExt cx="3492000" cy="1080000"/>
          </a:xfrm>
        </p:grpSpPr>
        <p:sp>
          <p:nvSpPr>
            <p:cNvPr id="36" name="Pentagon 46">
              <a:extLst>
                <a:ext uri="{FF2B5EF4-FFF2-40B4-BE49-F238E27FC236}">
                  <a16:creationId xmlns:a16="http://schemas.microsoft.com/office/drawing/2014/main" id="{D3FA7539-804E-9B4B-9508-2E7EECBE08BD}"/>
                </a:ext>
              </a:extLst>
            </p:cNvPr>
            <p:cNvSpPr/>
            <p:nvPr/>
          </p:nvSpPr>
          <p:spPr>
            <a:xfrm>
              <a:off x="6106025" y="4128325"/>
              <a:ext cx="3492000" cy="252000"/>
            </a:xfrm>
            <a:prstGeom prst="rect">
              <a:avLst/>
            </a:prstGeom>
            <a:solidFill>
              <a:schemeClr val="bg2">
                <a:lumMod val="20000"/>
                <a:lumOff val="80000"/>
              </a:schemeClr>
            </a:solidFill>
            <a:ln w="9525" algn="ctr">
              <a:noFill/>
              <a:miter lim="800000"/>
              <a:headEnd/>
              <a:tailEnd/>
            </a:ln>
            <a:effectLst/>
          </p:spPr>
          <p:txBody>
            <a:bodyPr wrap="none" lIns="91440" tIns="36000" rIns="0" bIns="36000" anchor="ctr" anchorCtr="0"/>
            <a:lstStyle/>
            <a:p>
              <a:pPr marL="87313"/>
              <a:r>
                <a:rPr lang="fr-FR" sz="1200" b="1">
                  <a:latin typeface="+mj-lt"/>
                </a:rPr>
                <a:t>Prérequis</a:t>
              </a:r>
            </a:p>
          </p:txBody>
        </p:sp>
        <p:sp>
          <p:nvSpPr>
            <p:cNvPr id="37" name="Rectangle 36">
              <a:extLst>
                <a:ext uri="{FF2B5EF4-FFF2-40B4-BE49-F238E27FC236}">
                  <a16:creationId xmlns:a16="http://schemas.microsoft.com/office/drawing/2014/main" id="{3E6DED37-0197-2D47-9D31-4A6F3735E5E6}"/>
                </a:ext>
              </a:extLst>
            </p:cNvPr>
            <p:cNvSpPr/>
            <p:nvPr/>
          </p:nvSpPr>
          <p:spPr>
            <a:xfrm>
              <a:off x="6106025" y="4128325"/>
              <a:ext cx="3492000" cy="1080000"/>
            </a:xfrm>
            <a:prstGeom prst="rect">
              <a:avLst/>
            </a:prstGeom>
            <a:no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88000" rIns="36000" bIns="36000" numCol="1" spcCol="0" rtlCol="0" fromWordArt="0" anchor="t" anchorCtr="0" forceAA="0" compatLnSpc="1">
              <a:prstTxWarp prst="textNoShape">
                <a:avLst/>
              </a:prstTxWarp>
              <a:noAutofit/>
            </a:bodyPr>
            <a:lstStyle/>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ea typeface="Calibri" charset="0"/>
                  <a:cs typeface="Calibri" panose="020F0502020204030204" pitchFamily="34" charset="0"/>
                </a:rPr>
                <a:t>Constitution de l’équipe projet (Ministère de la Culture et </a:t>
              </a:r>
              <a:r>
                <a:rPr lang="fr-FR" sz="1100" err="1">
                  <a:solidFill>
                    <a:srgbClr val="4D4F53"/>
                  </a:solidFill>
                  <a:latin typeface="Calibri" panose="020F0502020204030204" pitchFamily="34" charset="0"/>
                  <a:ea typeface="Calibri" charset="0"/>
                  <a:cs typeface="Calibri" panose="020F0502020204030204" pitchFamily="34" charset="0"/>
                </a:rPr>
                <a:t>BearingPoint</a:t>
              </a:r>
              <a:r>
                <a:rPr lang="fr-FR" sz="1100">
                  <a:solidFill>
                    <a:srgbClr val="4D4F53"/>
                  </a:solidFill>
                  <a:latin typeface="Calibri" panose="020F0502020204030204" pitchFamily="34" charset="0"/>
                  <a:ea typeface="Calibri" charset="0"/>
                  <a:cs typeface="Calibri" panose="020F0502020204030204" pitchFamily="34" charset="0"/>
                </a:rPr>
                <a:t>)</a:t>
              </a:r>
            </a:p>
            <a:p>
              <a:pPr marL="171450" lvl="1" indent="-171450">
                <a:buClr>
                  <a:schemeClr val="accent1"/>
                </a:buClr>
                <a:buSzPct val="100000"/>
                <a:buFont typeface="Wingdings" charset="2"/>
                <a:buChar char="§"/>
                <a:defRPr/>
              </a:pPr>
              <a:r>
                <a:rPr lang="fr-FR" sz="1100">
                  <a:solidFill>
                    <a:srgbClr val="4D4F53"/>
                  </a:solidFill>
                  <a:latin typeface="Calibri" panose="020F0502020204030204" pitchFamily="34" charset="0"/>
                  <a:ea typeface="Calibri" charset="0"/>
                  <a:cs typeface="Calibri" panose="020F0502020204030204" pitchFamily="34" charset="0"/>
                </a:rPr>
                <a:t>Identification des acteurs</a:t>
              </a:r>
            </a:p>
            <a:p>
              <a:pPr marL="0" lvl="1">
                <a:buClr>
                  <a:schemeClr val="accent1"/>
                </a:buClr>
                <a:buSzPct val="100000"/>
                <a:defRPr/>
              </a:pPr>
              <a:endParaRPr lang="fr-FR" sz="1100">
                <a:solidFill>
                  <a:srgbClr val="4D4F53"/>
                </a:solidFill>
                <a:latin typeface="Calibri" panose="020F0502020204030204" pitchFamily="34" charset="0"/>
                <a:ea typeface="Calibri" charset="0"/>
                <a:cs typeface="Calibri" panose="020F0502020204030204" pitchFamily="34" charset="0"/>
              </a:endParaRPr>
            </a:p>
          </p:txBody>
        </p:sp>
      </p:grpSp>
    </p:spTree>
    <p:extLst>
      <p:ext uri="{BB962C8B-B14F-4D97-AF65-F5344CB8AC3E}">
        <p14:creationId xmlns:p14="http://schemas.microsoft.com/office/powerpoint/2010/main" val="4030099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FSfeFWr1UqQYpSfzY4LG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9MhFnKL_0m.lX1agU53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lJkJnpHv0qZLX.u4.jo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n7ZExg7hkaoud1WZZTz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lJkJnpHv0qZLX.u4.jo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C3GHTpiZEazCTYtHmEB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0aOtpe49Uqw.DP.YxTs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JGIjkXY90WRNzjArFfk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ZviNOF7PUaNbaTyIp9hp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5wJ5JOoAkWLTSqKY2xU2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Lel5R49LkWNn3_bvRn4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NmeL.ckmUm4VTjZ5XDw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wvlA3bJ3UyjFBDX9eemcA"/>
</p:tagLst>
</file>

<file path=ppt/theme/theme1.xml><?xml version="1.0" encoding="utf-8"?>
<a:theme xmlns:a="http://schemas.openxmlformats.org/drawingml/2006/main" name="Presentation template EN">
  <a:themeElements>
    <a:clrScheme name="A4 Template">
      <a:dk1>
        <a:srgbClr val="000000"/>
      </a:dk1>
      <a:lt1>
        <a:sysClr val="window" lastClr="FFFFFF"/>
      </a:lt1>
      <a:dk2>
        <a:srgbClr val="29D5FF"/>
      </a:dk2>
      <a:lt2>
        <a:srgbClr val="6C03A8"/>
      </a:lt2>
      <a:accent1>
        <a:srgbClr val="023B88"/>
      </a:accent1>
      <a:accent2>
        <a:srgbClr val="93D522"/>
      </a:accent2>
      <a:accent3>
        <a:srgbClr val="520881"/>
      </a:accent3>
      <a:accent4>
        <a:srgbClr val="FF48A6"/>
      </a:accent4>
      <a:accent5>
        <a:srgbClr val="949494"/>
      </a:accent5>
      <a:accent6>
        <a:srgbClr val="CDCDCD"/>
      </a:accent6>
      <a:hlink>
        <a:srgbClr val="949494"/>
      </a:hlink>
      <a:folHlink>
        <a:srgbClr val="520881"/>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B7B1A9"/>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Presentation template.potx" id="{15374F66-CDE8-4D61-B552-C973F1486B60}" vid="{8C982579-BF6E-4AAE-8E64-C80D38B98CBD}"/>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pringIM_ProjectManager xmlns="http://schemas.microsoft.com/sharepoint/v3">
      <UserInfo>
        <DisplayName/>
        <AccountId xsi:nil="true"/>
        <AccountType/>
      </UserInfo>
    </SpringIM_ProjectManager>
    <SpringIM_URLOrigin xmlns="http://schemas.microsoft.com/sharepoint/v3/fields" xsi:nil="true"/>
    <SpringIM_ApprovalType xmlns="http://schemas.microsoft.com/sharepoint/v3/fields"/>
    <SpringIM_RetentionDate xmlns="http://schemas.microsoft.com/sharepoint/v3/fields" xsi:nil="true"/>
    <SpringIM_MigrationFlag xmlns="http://schemas.microsoft.com/sharepoint/v3/fields" xsi:nil="true"/>
    <SpringIM_Solution xmlns="http://schemas.microsoft.com/sharepoint/v3/fields" xsi:nil="true"/>
    <SpringIM_DocumentYear xmlns="http://schemas.microsoft.com/sharepoint/v3/fields">2018</SpringIM_DocumentYear>
    <SpringIM_Keyword xmlns="http://schemas.microsoft.com/sharepoint/v3/fields" xsi:nil="true"/>
    <SpringIM_SAPNo xmlns="http://schemas.microsoft.com/sharepoint/v3/fields" xsi:nil="true"/>
    <SpringIM_PartnerName xmlns="http://schemas.microsoft.com/sharepoint/v3">
      <UserInfo>
        <DisplayName/>
        <AccountId xsi:nil="true"/>
        <AccountType/>
      </UserInfo>
    </SpringIM_PartnerName>
    <SpringIM_SourceSystem xmlns="http://schemas.microsoft.com/sharepoint/v3/fields" xsi:nil="true"/>
    <IconOverlay xmlns="http://schemas.microsoft.com/sharepoint/v4" xsi:nil="true"/>
    <SpringIM_Description xmlns="http://schemas.microsoft.com/sharepoint/v3/fields" xsi:nil="true"/>
    <SpringIM_TitleEn xmlns="http://schemas.microsoft.com/sharepoint/v3/fields" xsi:nil="true"/>
    <SpringIM_Comment xmlns="http://schemas.microsoft.com/sharepoint/v3/fields" xsi:nil="true"/>
    <SpringIM_Confidentiality xmlns="http://schemas.microsoft.com/sharepoint/v3/fields">Public</SpringIM_Confidentiality>
    <SpringIM_Author xmlns="http://schemas.microsoft.com/sharepoint/v3">
      <UserInfo>
        <DisplayName/>
        <AccountId xsi:nil="true"/>
        <AccountType/>
      </UserInfo>
    </SpringIM_Author>
    <SpringIM_Language xmlns="http://schemas.microsoft.com/sharepoint/v3/fields"/>
    <SpringIM_Country xmlns="http://schemas.microsoft.com/sharepoint/v3/fields" xsi:nil="true"/>
    <SpringIM_Industry xmlns="http://schemas.microsoft.com/sharepoint/v3/fields" xsi:nil="true"/>
    <SpringIM_ReusabilityRating xmlns="http://schemas.microsoft.com/sharepoint/v3/fields" xsi:nil="true"/>
    <SpringIM_MethodologyPhase xmlns="http://schemas.microsoft.com/sharepoint/v3/fields" xsi:nil="true"/>
    <SpringIM_ReusabilityActivity xmlns="http://schemas.microsoft.com/sharepoint/v3/fields"/>
    <SpringIM_SourceFolder xmlns="http://schemas.microsoft.com/sharepoint/v3/fields" xsi:nil="true"/>
    <SpringIM_TypeOfDocument xmlns="http://schemas.microsoft.com/sharepoint/v3/fields">Template</SpringIM_TypeOfDocument>
    <SpringIM_Status xmlns="http://schemas.microsoft.com/sharepoint/v3/fields">Draft</SpringIM_Status>
    <SpringIM_MethodologyWorkStream xmlns="http://schemas.microsoft.com/sharepoint/v3/fields" xsi:nil="true"/>
    <SpringIM_DescriptionEn xmlns="http://schemas.microsoft.com/sharepoint/v3/fields" xsi:nil="true"/>
    <SpringIM_Client xmlns="http://schemas.microsoft.com/sharepoint/v3/fields" xsi:nil="true"/>
    <SpringIM_Document_ContentType_Version xmlns="http://schemas.microsoft.com/sharepoint/v3/fields">1</SpringIM_Document_ContentType_Version>
    <SpringIM_LegacyID xmlns="http://schemas.microsoft.com/sharepoint/v3/fields" xsi:nil="true"/>
    <SpringIM_AllianceProduct xmlns="http://schemas.microsoft.com/sharepoint/v3/fields"/>
  </documentManagement>
</p:properties>
</file>

<file path=customXml/item3.xml><?xml version="1.0" encoding="utf-8"?>
<ct:contentTypeSchema xmlns:ct="http://schemas.microsoft.com/office/2006/metadata/contentType" xmlns:ma="http://schemas.microsoft.com/office/2006/metadata/properties/metaAttributes" ct:_="" ma:_="" ma:contentTypeName="BE Document" ma:contentTypeID="0x0101005353CF7DFE784A6D90C5F6B6D11D3DC301006B596F5C59F0444EA16BB0A4AE1799F4" ma:contentTypeVersion="2" ma:contentTypeDescription="The document type for BE" ma:contentTypeScope="" ma:versionID="dac9e58f0d95807c2bda5bf5b9af9fad">
  <xsd:schema xmlns:xsd="http://www.w3.org/2001/XMLSchema" xmlns:xs="http://www.w3.org/2001/XMLSchema" xmlns:p="http://schemas.microsoft.com/office/2006/metadata/properties" xmlns:ns1="http://schemas.microsoft.com/sharepoint/v3" xmlns:ns2="http://schemas.microsoft.com/sharepoint/v3/fields" xmlns:ns3="http://schemas.microsoft.com/sharepoint/v4" targetNamespace="http://schemas.microsoft.com/office/2006/metadata/properties" ma:root="true" ma:fieldsID="991c36e671978a7c76e669a203c196d3" ns1:_="" ns2:_="" ns3:_="">
    <xsd:import namespace="http://schemas.microsoft.com/sharepoint/v3"/>
    <xsd:import namespace="http://schemas.microsoft.com/sharepoint/v3/fields"/>
    <xsd:import namespace="http://schemas.microsoft.com/sharepoint/v4"/>
    <xsd:element name="properties">
      <xsd:complexType>
        <xsd:sequence>
          <xsd:element name="documentManagement">
            <xsd:complexType>
              <xsd:all>
                <xsd:element ref="ns2:SpringIM_TitleEn" minOccurs="0"/>
                <xsd:element ref="ns2:SpringIM_TypeOfDocument"/>
                <xsd:element ref="ns2:SpringIM_Confidentiality"/>
                <xsd:element ref="ns2:SpringIM_Status"/>
                <xsd:element ref="ns2:SpringIM_Description" minOccurs="0"/>
                <xsd:element ref="ns2:SpringIM_DescriptionEn" minOccurs="0"/>
                <xsd:element ref="ns1:SpringIM_Author" minOccurs="0"/>
                <xsd:element ref="ns2:SpringIM_Industry" minOccurs="0"/>
                <xsd:element ref="ns2:SpringIM_Solution" minOccurs="0"/>
                <xsd:element ref="ns2:SpringIM_Country" minOccurs="0"/>
                <xsd:element ref="ns2:SpringIM_Client" minOccurs="0"/>
                <xsd:element ref="ns2:SpringIM_SAPNo" minOccurs="0"/>
                <xsd:element ref="ns1:SpringIM_PartnerName" minOccurs="0"/>
                <xsd:element ref="ns1:SpringIM_ProjectManager" minOccurs="0"/>
                <xsd:element ref="ns2:SpringIM_ReusabilityRating" minOccurs="0"/>
                <xsd:element ref="ns2:SpringIM_ReusabilityActivity" minOccurs="0"/>
                <xsd:element ref="ns2:SpringIM_ApprovalType" minOccurs="0"/>
                <xsd:element ref="ns2:SpringIM_MethodologyWorkStream" minOccurs="0"/>
                <xsd:element ref="ns2:SpringIM_MethodologyPhase" minOccurs="0"/>
                <xsd:element ref="ns2:SpringIM_Comment" minOccurs="0"/>
                <xsd:element ref="ns2:SpringIM_RetentionDate" minOccurs="0"/>
                <xsd:element ref="ns2:SpringIM_Keyword" minOccurs="0"/>
                <xsd:element ref="ns2:SpringIM_LegacyID" minOccurs="0"/>
                <xsd:element ref="ns2:SpringIM_MigrationFlag" minOccurs="0"/>
                <xsd:element ref="ns2:SpringIM_URLOrigin" minOccurs="0"/>
                <xsd:element ref="ns2:SpringIM_SourceSystem" minOccurs="0"/>
                <xsd:element ref="ns2:SpringIM_SourceFolder" minOccurs="0"/>
                <xsd:element ref="ns2:SpringIM_Document_ContentType_Version"/>
                <xsd:element ref="ns2:SpringIM_AllianceProduct" minOccurs="0"/>
                <xsd:element ref="ns2:SpringIM_Language" minOccurs="0"/>
                <xsd:element ref="ns2:SpringIM_DocumentYear"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pringIM_Author" ma:index="14" nillable="true" ma:displayName="Document Author" ma:description="" ma:list="UserInfo" ma:SharePointGroup="0" ma:internalName="SpringIM_Autho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pringIM_PartnerName" ma:index="20" nillable="true" ma:displayName="Engagement Partner" ma:description="(Formerly: Engagement Managing Director)" ma:list="UserInfo" ma:SharePointGroup="0" ma:internalName="SpringIM_PartnerNam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pringIM_ProjectManager" ma:index="21" nillable="true" ma:displayName="Engagement Manager" ma:description="" ma:list="UserInfo" ma:SharePointGroup="0" ma:internalName="SpringIM_ProjectManag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SpringIM_TitleEn" ma:index="8" nillable="true" ma:displayName="Title (English)" ma:description="If the language differs from English you can translate it here. (Optional)" ma:internalName="SpringIM_TitleEn">
      <xsd:simpleType>
        <xsd:restriction base="dms:Text">
          <xsd:maxLength value="255"/>
        </xsd:restriction>
      </xsd:simpleType>
    </xsd:element>
    <xsd:element name="SpringIM_TypeOfDocument" ma:index="9" ma:displayName="Document Type" ma:default="Unspecified" ma:description="A categorization of the docucment type. (e.g. Whitepaper, Proposal, ...)" ma:internalName="SpringIM_TypeOfDocument">
      <xsd:simpleType>
        <xsd:restriction base="dms:Choice">
          <xsd:enumeration value="Contract"/>
          <xsd:enumeration value="Client document"/>
          <xsd:enumeration value="Deliverable"/>
          <xsd:enumeration value="External articles/research"/>
          <xsd:enumeration value="Lessons Learned"/>
          <xsd:enumeration value="Methodology / Guidance"/>
          <xsd:enumeration value="Marketing and sales"/>
          <xsd:enumeration value="Meeting Minutes"/>
          <xsd:enumeration value="Newsletters"/>
          <xsd:enumeration value="Planning document"/>
          <xsd:enumeration value="Policies"/>
          <xsd:enumeration value="Proposal"/>
          <xsd:enumeration value="Qual"/>
          <xsd:enumeration value="RQM Document"/>
          <xsd:enumeration value="Sales Presentation"/>
          <xsd:enumeration value="Success Story"/>
          <xsd:enumeration value="Template"/>
          <xsd:enumeration value="Training Document"/>
          <xsd:enumeration value="Unspecified"/>
          <xsd:enumeration value="White Paper"/>
          <xsd:maxLength value="255"/>
        </xsd:restriction>
      </xsd:simpleType>
    </xsd:element>
    <xsd:element name="SpringIM_Confidentiality" ma:index="10" ma:displayName="Confidentiality" ma:default="Internal" ma:description="Internal: available for everyone internally, Restricted: not seen by everyone, Public: can be used outside BE." ma:format="RadioButtons" ma:internalName="SpringIM_Confidentiality">
      <xsd:simpleType>
        <xsd:restriction base="dms:Choice">
          <xsd:enumeration value="Restricted"/>
          <xsd:enumeration value="Internal"/>
          <xsd:enumeration value="Public"/>
          <xsd:maxLength value="255"/>
        </xsd:restriction>
      </xsd:simpleType>
    </xsd:element>
    <xsd:element name="SpringIM_Status" ma:index="11" ma:displayName="Status" ma:default="Draft" ma:description="In Progress: validation by owner outstanding, Final: client or publication version, Approved: offical approval available (e.g. legal, marketing, ...)" ma:format="RadioButtons" ma:internalName="SpringIM_Status" ma:readOnly="false">
      <xsd:simpleType>
        <xsd:restriction base="dms:Choice">
          <xsd:enumeration value="Draft"/>
          <xsd:enumeration value="In progress"/>
          <xsd:enumeration value="Final"/>
          <xsd:enumeration value="Approved"/>
          <xsd:maxLength value="255"/>
        </xsd:restriction>
      </xsd:simpleType>
    </xsd:element>
    <xsd:element name="SpringIM_Description" ma:index="12" nillable="true" ma:displayName="Description" ma:description="To improve reusability, please enter an abstract or keywords in local language and/or English describing the document, including software product if applicable." ma:internalName="SpringIM_Description">
      <xsd:simpleType>
        <xsd:restriction base="dms:Note">
          <xsd:maxLength value="1024"/>
        </xsd:restriction>
      </xsd:simpleType>
    </xsd:element>
    <xsd:element name="SpringIM_DescriptionEn" ma:index="13" nillable="true" ma:displayName="Description (English)" ma:description="If the language differs from English you can translate it here. (Optional)" ma:hidden="true" ma:internalName="SpringIM_DescriptionEn">
      <xsd:simpleType>
        <xsd:restriction base="dms:Note">
          <xsd:maxLength value="1024"/>
        </xsd:restriction>
      </xsd:simpleType>
    </xsd:element>
    <xsd:element name="SpringIM_Industry" ma:index="15" nillable="true" ma:displayName="Industry / Segment" ma:description="" ma:internalName="SpringIM_Industry">
      <xsd:simpleType>
        <xsd:restriction base="dms:Choice">
          <xsd:enumeration value="-"/>
          <xsd:enumeration value="Cross Industry"/>
          <xsd:enumeration value="PI"/>
          <xsd:enumeration value="PI / Automotive"/>
          <xsd:enumeration value="PI / AU/ OEM"/>
          <xsd:enumeration value="PI / AU/ Sales and Services"/>
          <xsd:enumeration value="PI / AU/ Supplier"/>
          <xsd:enumeration value="CI"/>
          <xsd:enumeration value="CI / Communications, Media &amp; Entertainment"/>
          <xsd:enumeration value="CI / CME / Communications"/>
          <xsd:enumeration value="CI / CME / Media &amp; Entertainment"/>
          <xsd:enumeration value="CI / Consumer Goods &amp; Retail"/>
          <xsd:enumeration value="CI / CGR / Consumer Packaged Goods"/>
          <xsd:enumeration value="CI / CGR / Retail &amp; Wholesale"/>
          <xsd:enumeration value="CI / Utilities"/>
          <xsd:enumeration value="CI / UTL / Utilities"/>
          <xsd:enumeration value="PI / Industrial Equipment &amp; Manufacturing"/>
          <xsd:enumeration value="PI / IEM / Aerospace &amp; Defence"/>
          <xsd:enumeration value="PI / IEM / Business Services CS"/>
          <xsd:enumeration value="PI / IEM / Construction"/>
          <xsd:enumeration value="PI / IEM / High Tech"/>
          <xsd:enumeration value="PI / IEM / Industrial Products"/>
          <xsd:enumeration value="PI / Chemicals, Life Sciences &amp; Resources"/>
          <xsd:enumeration value="PI / CLR / Chemicals"/>
          <xsd:enumeration value="PI / CLR / Life Sciences"/>
          <xsd:enumeration value="PI / CLR / Forestry"/>
          <xsd:enumeration value="PI / CLR / Metals &amp; Mining"/>
          <xsd:enumeration value="PI / CLR / Oil &amp; Gas"/>
          <xsd:enumeration value="FS"/>
          <xsd:enumeration value="FS / Banking &amp; Capital Markets"/>
          <xsd:enumeration value="FS / BCM / Banks"/>
          <xsd:enumeration value="FS / BCM / Capital Markets"/>
          <xsd:enumeration value="FS / Insurance"/>
          <xsd:enumeration value="FS / INS / Business Services &amp; Other financial institutions"/>
          <xsd:enumeration value="FS / INS / Insurers"/>
          <xsd:enumeration value="PS"/>
          <xsd:enumeration value="PS / Government &amp; Defense"/>
          <xsd:enumeration value="PS / G&amp;D / Civilian Agencies"/>
          <xsd:enumeration value="PS / G&amp;D / Education"/>
          <xsd:enumeration value="PS / G&amp;D / International Public Sector"/>
          <xsd:enumeration value="PS / G&amp;D / Local Government"/>
          <xsd:enumeration value="PS / G&amp;D / Ministry of Defence"/>
          <xsd:enumeration value="PS / G&amp;D / Non Profit Organisations"/>
          <xsd:enumeration value="PS / G&amp;D / State Government"/>
          <xsd:enumeration value="PS / Health and Social Care"/>
          <xsd:enumeration value="PS / HSC / Healthcare"/>
          <xsd:enumeration value="PS / HSC / Social care and welfare"/>
          <xsd:enumeration value="PS / Postal &amp; Transportation"/>
          <xsd:enumeration value="PS / P&amp;T / Aviation"/>
          <xsd:enumeration value="PS / P&amp;T / Logistics"/>
          <xsd:enumeration value="PS / P&amp;T / Postal"/>
          <xsd:enumeration value="PS / P&amp;T / Public Transport"/>
          <xsd:enumeration value="PS / P&amp;T / Rail"/>
          <xsd:enumeration value="PS / P&amp;T / Shipping"/>
          <xsd:enumeration value="PS / P&amp;T / Transportation Infrastructure"/>
          <xsd:enumeration value="PS / P&amp;T / Travel"/>
          <xsd:enumeration value="PS / P&amp;T / Rail"/>
          <xsd:enumeration value="PS / P&amp;T / Shipping"/>
          <xsd:enumeration value="PS / P&amp;T / Transportation Infrastructure"/>
          <xsd:enumeration value="PS / P&amp;T / Travel"/>
          <xsd:maxLength value="255"/>
        </xsd:restriction>
      </xsd:simpleType>
    </xsd:element>
    <xsd:element name="SpringIM_Solution" ma:index="16" nillable="true" ma:displayName="Service Line / Service" ma:description="" ma:internalName="SpringIM_Solution">
      <xsd:simpleType>
        <xsd:restriction base="dms:Choice">
          <xsd:enumeration value="-"/>
          <xsd:enumeration value="000 Other"/>
          <xsd:enumeration value="100 D&amp;S"/>
          <xsd:enumeration value="100 D&amp;S / 100 Business Strategy"/>
          <xsd:enumeration value="100 D&amp;S / 150 Business Model Design"/>
          <xsd:enumeration value="100 D&amp;S / 200 Org Transformation &amp; Performance Management"/>
          <xsd:enumeration value="100 D&amp;S / 250 Process &amp; Operational Improvement"/>
          <xsd:enumeration value="100 D&amp;S / 300 Customer Experience &amp; Channel Strategy"/>
          <xsd:enumeration value="100 D&amp;S / 400 Digital Innovation &amp; Ecosystems"/>
          <xsd:enumeration value="100 D&amp;S / 500 Marketing Transformation"/>
          <xsd:enumeration value="100 D&amp;S / 550 Sales Transformation"/>
          <xsd:enumeration value="100 D&amp;S / 600 Customer Service Transformation"/>
          <xsd:enumeration value="100 D&amp;S / 700 Mergers &amp; Acquisitions"/>
          <xsd:enumeration value="100 D&amp;S / 800 People &amp; Change"/>
          <xsd:enumeration value="100 D&amp;S / 900 Program &amp; Project Mgt."/>
          <xsd:enumeration value="300 OPS"/>
          <xsd:enumeration value="300 OPS / 010 Operations Strategy &amp; Transformation"/>
          <xsd:enumeration value="300 OPS / 020 Manufacturing &amp; Maintenance"/>
          <xsd:enumeration value="300 OPS / 030 Demand Management &amp; Planning"/>
          <xsd:enumeration value="300 OPS / 040 Sourcing and Procurement"/>
          <xsd:enumeration value="300 OPS / 050 Logistics &amp; Distribution"/>
          <xsd:enumeration value="300 OPS / 060 Smart and Sustainable Operations"/>
          <xsd:enumeration value="300 OPS / 070 Supply Chain Analytics"/>
          <xsd:enumeration value="300 OPS/ 080 Product Lifecycle Management &amp; MDM"/>
          <xsd:enumeration value="300 OPS / 090 Aftersales &amp; Service Management"/>
          <xsd:enumeration value="400 F&amp;R"/>
          <xsd:enumeration value="400 F&amp;R / 010 Finance Strat., Orga. &amp; Processes"/>
          <xsd:enumeration value="400 F&amp;R / 020 Future ERP"/>
          <xsd:enumeration value="400 F&amp;R / 030 Corp. Treasury &amp; Cmdty. Trading"/>
          <xsd:enumeration value="400 F&amp;R / 040 Performance Management"/>
          <xsd:enumeration value="400 F&amp;R / 050 Risk Management"/>
          <xsd:enumeration value="400 F&amp;R / 055 Regulatory Reporting"/>
          <xsd:enumeration value="400 F&amp;R / 060 Compliance &amp; GDPR"/>
          <xsd:enumeration value="400 F&amp;R / 070 HR Transformation"/>
          <xsd:enumeration value="400 F&amp;R / 080 Real Estate"/>
          <xsd:enumeration value="600 TEC"/>
          <xsd:enumeration value="600 TEC / 010 Enabling Digital Innovation"/>
          <xsd:enumeration value="600 TEC / 020 IT Transformation"/>
          <xsd:enumeration value="600 TEC / 030 Technology Innovation"/>
          <xsd:enumeration value="600 TEC / 040 Data &amp; Analytics"/>
          <xsd:enumeration value="600 TEC / 050 Operational Excellence in IT"/>
          <xsd:enumeration value="600 TEC / 060 Agile Software Engineering"/>
          <xsd:maxLength value="255"/>
        </xsd:restriction>
      </xsd:simpleType>
    </xsd:element>
    <xsd:element name="SpringIM_Country" ma:index="17" nillable="true" ma:displayName="Region / Country" ma:description="" ma:internalName="SpringIM_Country">
      <xsd:simpleType>
        <xsd:restriction base="dms:Choice">
          <xsd:enumeration value="-"/>
          <xsd:enumeration value="CIS"/>
          <xsd:enumeration value="CIS / Kazakhstan"/>
          <xsd:enumeration value="CIS / Russia"/>
          <xsd:enumeration value="CIS / Ukraine"/>
          <xsd:enumeration value="FBA"/>
          <xsd:enumeration value="FBA / Algeria"/>
          <xsd:enumeration value="FBA / Belgium"/>
          <xsd:enumeration value="FBA / Congo"/>
          <xsd:enumeration value="FBA / France"/>
          <xsd:enumeration value="FBA / Gabon"/>
          <xsd:enumeration value="FBA / Monaco"/>
          <xsd:enumeration value="FBA / Morocco"/>
          <xsd:enumeration value="FBA / Netherlands"/>
          <xsd:enumeration value="FBA / South Africa"/>
          <xsd:enumeration value="FBA / Tunisia"/>
          <xsd:enumeration value="GCR"/>
          <xsd:enumeration value="GCR / Czech Republic"/>
          <xsd:enumeration value="GCR / Germany"/>
          <xsd:enumeration value="GCR / Romania"/>
          <xsd:enumeration value="NOR"/>
          <xsd:enumeration value="NOR / Denmark"/>
          <xsd:enumeration value="NOR / Finland"/>
          <xsd:enumeration value="NOR / Norway"/>
          <xsd:enumeration value="NOR / Sweden"/>
          <xsd:enumeration value="Other"/>
          <xsd:enumeration value="ROB"/>
          <xsd:enumeration value="ROB / Albania"/>
          <xsd:enumeration value="ROB / Hungary"/>
          <xsd:enumeration value="ROB / Kosovo"/>
          <xsd:enumeration value="ROB / Luxembourg"/>
          <xsd:enumeration value="ROB / Portugal"/>
          <xsd:enumeration value="ROB / Slovakia"/>
          <xsd:enumeration value="ROB / Spain"/>
          <xsd:enumeration value="ROB / Turkey"/>
          <xsd:enumeration value="ROW"/>
          <xsd:enumeration value="ROW / China"/>
          <xsd:enumeration value="ROW / Hongkong"/>
          <xsd:enumeration value="ROW / Saudi Arabia"/>
          <xsd:enumeration value="ROW / Singapore"/>
          <xsd:enumeration value="ROW / United Arab Emirates"/>
          <xsd:enumeration value="ROW / USA"/>
          <xsd:enumeration value="SIA"/>
          <xsd:enumeration value="SIA / Austria"/>
          <xsd:enumeration value="SIA / Italy"/>
          <xsd:enumeration value="SIA / Liechtenstein"/>
          <xsd:enumeration value="SIA / Switzerland"/>
          <xsd:enumeration value="UKI"/>
          <xsd:enumeration value="UKI / Ireland"/>
          <xsd:enumeration value="UKI / UK"/>
          <xsd:enumeration value="CCE"/>
          <xsd:maxLength value="255"/>
        </xsd:restriction>
      </xsd:simpleType>
    </xsd:element>
    <xsd:element name="SpringIM_Client" ma:index="18" nillable="true" ma:displayName="Client" ma:description="If the information is client-related please enter the name here." ma:internalName="SpringIM_Client">
      <xsd:simpleType>
        <xsd:restriction base="dms:Text">
          <xsd:maxLength value="255"/>
        </xsd:restriction>
      </xsd:simpleType>
    </xsd:element>
    <xsd:element name="SpringIM_SAPNo" ma:index="19" nillable="true" ma:displayName="Engagement Number" ma:description="If the information is engagement-related please enter the number here." ma:internalName="SpringIM_SAPNo">
      <xsd:simpleType>
        <xsd:restriction base="dms:Text">
          <xsd:maxLength value="255"/>
        </xsd:restriction>
      </xsd:simpleType>
    </xsd:element>
    <xsd:element name="SpringIM_ReusabilityRating" ma:index="22" nillable="true" ma:displayName="Recommendation" ma:description="- : Not recommended for re-use &#10;1 : Suitable for re-use &#10;2 : Recommended for re-use &#10;3 : Leading example &#10;" ma:format="RadioButtons" ma:hidden="true" ma:internalName="SpringIM_ReusabilityRating">
      <xsd:simpleType>
        <xsd:restriction base="dms:Choice">
          <xsd:enumeration value="-"/>
          <xsd:enumeration value="1"/>
          <xsd:enumeration value="2"/>
          <xsd:enumeration value="3"/>
          <xsd:maxLength value="255"/>
        </xsd:restriction>
      </xsd:simpleType>
    </xsd:element>
    <xsd:element name="SpringIM_ReusabilityActivity" ma:index="23" nillable="true" ma:displayName="Recommendation Activity" ma:description="Please do not change (IM Manager responsibility)" ma:hidden="true" ma:internalName="SpringIM_ReusabilityActivity">
      <xsd:complexType>
        <xsd:complexContent>
          <xsd:extension base="dms:MultiChoice">
            <xsd:sequence>
              <xsd:element name="Value" maxOccurs="unbounded" minOccurs="0" nillable="true">
                <xsd:simpleType>
                  <xsd:restriction base="dms:Choice">
                    <xsd:enumeration value="Create Alliances Presentation"/>
                    <xsd:enumeration value="Create Industry Material"/>
                    <xsd:enumeration value="Create KA Material"/>
                    <xsd:enumeration value="Create Oral Presentation"/>
                    <xsd:enumeration value="Create Proposal"/>
                    <xsd:enumeration value="Create Solution Material"/>
                    <xsd:enumeration value="Develop Opportunity"/>
                    <xsd:enumeration value="Initiate Approval"/>
                    <xsd:enumeration value="Manage Engagement"/>
                    <xsd:enumeration value="Obtain Corporate Information"/>
                    <xsd:enumeration value="Prepare Project Deliverable"/>
                    <xsd:enumeration value="Provide Final Documentation"/>
                    <xsd:enumeration value="Setup Engagement"/>
                    <xsd:maxLength value="512"/>
                  </xsd:restriction>
                </xsd:simpleType>
              </xsd:element>
            </xsd:sequence>
          </xsd:extension>
        </xsd:complexContent>
      </xsd:complexType>
    </xsd:element>
    <xsd:element name="SpringIM_ApprovalType" ma:index="24" nillable="true" ma:displayName="Approval Type" ma:description="Please do not change. (IM Manager responsibility)" ma:hidden="true" ma:internalName="SpringIM_ApprovalType">
      <xsd:complexType>
        <xsd:complexContent>
          <xsd:extension base="dms:MultiChoice">
            <xsd:sequence>
              <xsd:element name="Value" maxOccurs="unbounded" minOccurs="0" nillable="true">
                <xsd:simpleType>
                  <xsd:restriction base="dms:Choice">
                    <xsd:enumeration value="Alliance Management"/>
                    <xsd:enumeration value="Corporate Communication"/>
                    <xsd:enumeration value="Corporate Services Communication"/>
                    <xsd:enumeration value="Industry"/>
                    <xsd:enumeration value="Legal"/>
                    <xsd:enumeration value="Marketing"/>
                    <xsd:enumeration value="Solution"/>
                    <xsd:maxLength value="256"/>
                  </xsd:restriction>
                </xsd:simpleType>
              </xsd:element>
            </xsd:sequence>
          </xsd:extension>
        </xsd:complexContent>
      </xsd:complexType>
    </xsd:element>
    <xsd:element name="SpringIM_MethodologyWorkStream" ma:index="25" nillable="true" ma:displayName="Work Stream" ma:description="" ma:hidden="true" ma:internalName="SpringIM_MethodologyWorkStream">
      <xsd:simpleType>
        <xsd:restriction base="dms:Choice">
          <xsd:enumeration value="-"/>
          <xsd:enumeration value="Change Management"/>
          <xsd:enumeration value="Project management"/>
          <xsd:enumeration value="Strategy &amp; Process"/>
          <xsd:enumeration value="Technology"/>
          <xsd:maxLength value="255"/>
        </xsd:restriction>
      </xsd:simpleType>
    </xsd:element>
    <xsd:element name="SpringIM_MethodologyPhase" ma:index="26" nillable="true" ma:displayName="Phase" ma:description="" ma:hidden="true" ma:internalName="SpringIM_MethodologyPhase">
      <xsd:simpleType>
        <xsd:restriction base="dms:Choice">
          <xsd:enumeration value="-"/>
          <xsd:enumeration value="1. Strategy"/>
          <xsd:enumeration value="2. Design"/>
          <xsd:enumeration value="3. Build"/>
          <xsd:enumeration value="4. Deploy"/>
          <xsd:enumeration value="5. Operate"/>
          <xsd:maxLength value="255"/>
        </xsd:restriction>
      </xsd:simpleType>
    </xsd:element>
    <xsd:element name="SpringIM_Comment" ma:index="27" nillable="true" ma:displayName="Comments" ma:description="" ma:hidden="true" ma:internalName="SpringIM_Comment">
      <xsd:simpleType>
        <xsd:restriction base="dms:Note">
          <xsd:maxLength value="1024"/>
        </xsd:restriction>
      </xsd:simpleType>
    </xsd:element>
    <xsd:element name="SpringIM_RetentionDate" ma:index="28" nillable="true" ma:displayName="Retention Date" ma:description="" ma:format="DateOnly" ma:hidden="true" ma:internalName="SpringIM_RetentionDate">
      <xsd:simpleType>
        <xsd:restriction base="dms:DateTime"/>
      </xsd:simpleType>
    </xsd:element>
    <xsd:element name="SpringIM_Keyword" ma:index="29" nillable="true" ma:displayName="Keywords" ma:description="Keyword generated by the search engine. (Read only)" ma:hidden="true" ma:internalName="SpringIM_Keyword">
      <xsd:simpleType>
        <xsd:restriction base="dms:Note">
          <xsd:maxLength value="1024"/>
        </xsd:restriction>
      </xsd:simpleType>
    </xsd:element>
    <xsd:element name="SpringIM_LegacyID" ma:index="30" nillable="true" ma:displayName="Legacy ID" ma:description="" ma:hidden="true" ma:internalName="SpringIM_LegacyID">
      <xsd:simpleType>
        <xsd:restriction base="dms:Text">
          <xsd:maxLength value="255"/>
        </xsd:restriction>
      </xsd:simpleType>
    </xsd:element>
    <xsd:element name="SpringIM_MigrationFlag" ma:index="31" nillable="true" ma:displayName="Migration Flag" ma:description="" ma:hidden="true" ma:internalName="SpringIM_MigrationFlag">
      <xsd:simpleType>
        <xsd:restriction base="dms:Boolean"/>
      </xsd:simpleType>
    </xsd:element>
    <xsd:element name="SpringIM_URLOrigin" ma:index="32" nillable="true" ma:displayName="BE Inc. URL" ma:description="Migration Information: Former URL" ma:hidden="true" ma:internalName="SpringIM_URLOrigin">
      <xsd:simpleType>
        <xsd:restriction base="dms:Text">
          <xsd:maxLength value="255"/>
        </xsd:restriction>
      </xsd:simpleType>
    </xsd:element>
    <xsd:element name="SpringIM_SourceSystem" ma:index="33" nillable="true" ma:displayName="BE Inc. System" ma:description="Migration Information: Former System" ma:hidden="true" ma:internalName="SpringIM_SourceSystem">
      <xsd:simpleType>
        <xsd:restriction base="dms:Choice">
          <xsd:enumeration value="-"/>
          <xsd:enumeration value="BAT"/>
          <xsd:enumeration value="eRoom"/>
          <xsd:enumeration value="Internet"/>
          <xsd:enumeration value="Intranet Portal Geography"/>
          <xsd:enumeration value="Intranet Portal Industry"/>
          <xsd:enumeration value="Intranet Portal Solution"/>
          <xsd:enumeration value="Intranet Portals"/>
          <xsd:enumeration value="Intraspect"/>
          <xsd:enumeration value="Knowledge Library"/>
          <xsd:enumeration value="Local File Server"/>
          <xsd:enumeration value="Lotus Notes"/>
          <xsd:enumeration value="misc"/>
          <xsd:enumeration value="PM-Online"/>
          <xsd:enumeration value="Reference Store"/>
          <xsd:enumeration value="Wiki"/>
          <xsd:maxLength value="255"/>
        </xsd:restriction>
      </xsd:simpleType>
    </xsd:element>
    <xsd:element name="SpringIM_SourceFolder" ma:index="34" nillable="true" ma:displayName="BE Inc. System Folder" ma:description="Migration Information: Former Folder Name in System" ma:hidden="true" ma:internalName="SpringIM_SourceFolder">
      <xsd:simpleType>
        <xsd:restriction base="dms:Text">
          <xsd:maxLength value="255"/>
        </xsd:restriction>
      </xsd:simpleType>
    </xsd:element>
    <xsd:element name="SpringIM_Document_ContentType_Version" ma:index="35" ma:displayName="Document ContentType Version" ma:decimals="0" ma:default="1" ma:description="" ma:hidden="true" ma:internalName="SpringIM_Document_ContentType_Version" ma:percentage="FALSE">
      <xsd:simpleType>
        <xsd:restriction base="dms:Number">
          <xsd:maxInclusive value="100"/>
          <xsd:minInclusive value="1"/>
        </xsd:restriction>
      </xsd:simpleType>
    </xsd:element>
    <xsd:element name="SpringIM_AllianceProduct" ma:index="36" nillable="true" ma:displayName="Alliance / Consulting Partner" ma:description="" ma:internalName="SpringIM_AllianceProduct">
      <xsd:complexType>
        <xsd:complexContent>
          <xsd:extension base="dms:MultiChoice">
            <xsd:sequence>
              <xsd:element name="Value" maxOccurs="unbounded" minOccurs="0" nillable="true">
                <xsd:simpleType>
                  <xsd:restriction base="dms:Choice">
                    <xsd:enumeration value="ABeam"/>
                    <xsd:enumeration value="Amazon Web Services"/>
                    <xsd:enumeration value="Anaplan"/>
                    <xsd:enumeration value="Anyshore"/>
                    <xsd:enumeration value="Arete"/>
                    <xsd:enumeration value="Appeleon"/>
                    <xsd:enumeration value="Appway"/>
                    <xsd:enumeration value="ARAS"/>
                    <xsd:enumeration value="Black Duck"/>
                    <xsd:enumeration value="blueprism"/>
                    <xsd:enumeration value="Board"/>
                    <xsd:enumeration value="BPM&amp;O"/>
                    <xsd:enumeration value="BT Cloud"/>
                    <xsd:enumeration value="camos"/>
                    <xsd:enumeration value="Captia"/>
                    <xsd:enumeration value="celonis"/>
                    <xsd:enumeration value="CISCO Systems"/>
                    <xsd:enumeration value="Coupa"/>
                    <xsd:enumeration value="Digital Asset"/>
                    <xsd:enumeration value="DocuSign"/>
                    <xsd:enumeration value="Fadata"/>
                    <xsd:enumeration value="Flexara"/>
                    <xsd:enumeration value="Fujitsu"/>
                    <xsd:enumeration value="GE Digital"/>
                    <xsd:enumeration value="General Electric"/>
                    <xsd:enumeration value="Guidewire"/>
                    <xsd:enumeration value="gA (Grupo ASSA)"/>
                    <xsd:enumeration value="HPE"/>
                    <xsd:enumeration value="IBM"/>
                    <xsd:enumeration value="inet-logistics"/>
                    <xsd:enumeration value="Informatica"/>
                    <xsd:enumeration value="Ipopema"/>
                    <xsd:enumeration value="Inspire"/>
                    <xsd:enumeration value="IVI Innovation Value Institut"/>
                    <xsd:enumeration value="KPI Library"/>
                    <xsd:enumeration value="Lobster"/>
                    <xsd:enumeration value="Microsoft"/>
                    <xsd:enumeration value="MicroStrategy"/>
                    <xsd:enumeration value="NetApp"/>
                    <xsd:enumeration value="NICE"/>
                    <xsd:enumeration value="norkom"/>
                    <xsd:enumeration value="Oracle"/>
                    <xsd:enumeration value="Other"/>
                    <xsd:enumeration value="Pegasystems"/>
                    <xsd:enumeration value="PP:AGENDA"/>
                    <xsd:enumeration value="Redwood"/>
                    <xsd:enumeration value="relayr"/>
                    <xsd:enumeration value="ROK"/>
                    <xsd:enumeration value="salesforce.com"/>
                    <xsd:enumeration value="SAP"/>
                    <xsd:enumeration value="SAP/Ariba"/>
                    <xsd:enumeration value="SAP/hybris"/>
                    <xsd:enumeration value="SAS"/>
                    <xsd:enumeration value="Software AG"/>
                    <xsd:enumeration value="Talend"/>
                    <xsd:enumeration value="Teradata"/>
                    <xsd:enumeration value="Tracekey solutions"/>
                    <xsd:enumeration value="UiPath"/>
                    <xsd:enumeration value="UNIT4"/>
                    <xsd:enumeration value="WMP"/>
                    <xsd:maxLength value="2048"/>
                  </xsd:restriction>
                </xsd:simpleType>
              </xsd:element>
            </xsd:sequence>
          </xsd:extension>
        </xsd:complexContent>
      </xsd:complexType>
    </xsd:element>
    <xsd:element name="SpringIM_Language" ma:index="37" nillable="true" ma:displayName="Language" ma:description="" ma:internalName="SpringIM_Language">
      <xsd:complexType>
        <xsd:complexContent>
          <xsd:extension base="dms:MultiChoice">
            <xsd:sequence>
              <xsd:element name="Value" maxOccurs="unbounded" minOccurs="0" nillable="true">
                <xsd:simpleType>
                  <xsd:restriction base="dms:Choice">
                    <xsd:enumeration value="DA"/>
                    <xsd:enumeration value="DE"/>
                    <xsd:enumeration value="EN"/>
                    <xsd:enumeration value="ES"/>
                    <xsd:enumeration value="FI"/>
                    <xsd:enumeration value="FR"/>
                    <xsd:enumeration value="IT"/>
                    <xsd:enumeration value="NB"/>
                    <xsd:enumeration value="NL"/>
                    <xsd:enumeration value="RU"/>
                    <xsd:enumeration value="SP"/>
                    <xsd:enumeration value="SV"/>
                    <xsd:maxLength value="255"/>
                  </xsd:restriction>
                </xsd:simpleType>
              </xsd:element>
            </xsd:sequence>
          </xsd:extension>
        </xsd:complexContent>
      </xsd:complexType>
    </xsd:element>
    <xsd:element name="SpringIM_DocumentYear" ma:index="38" nillable="true" ma:displayName="Document Year" ma:default="2018" ma:description="" ma:internalName="SpringIM_DocumentYear">
      <xsd:simpleType>
        <xsd:restriction base="dms:Choice">
          <xsd:enumeration value="Pre 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9550C-49E6-4532-9E06-01FA381AAAA4}">
  <ds:schemaRefs>
    <ds:schemaRef ds:uri="http://schemas.microsoft.com/sharepoint/v3/contenttype/forms"/>
  </ds:schemaRefs>
</ds:datastoreItem>
</file>

<file path=customXml/itemProps2.xml><?xml version="1.0" encoding="utf-8"?>
<ds:datastoreItem xmlns:ds="http://schemas.openxmlformats.org/officeDocument/2006/customXml" ds:itemID="{CD95053D-55A5-4D44-A7AE-6B0B11C7323B}">
  <ds:schemaRefs>
    <ds:schemaRef ds:uri="http://schemas.microsoft.com/office/2006/documentManagement/types"/>
    <ds:schemaRef ds:uri="http://purl.org/dc/elements/1.1/"/>
    <ds:schemaRef ds:uri="http://schemas.microsoft.com/office/infopath/2007/PartnerControls"/>
    <ds:schemaRef ds:uri="http://purl.org/dc/terms/"/>
    <ds:schemaRef ds:uri="http://schemas.microsoft.com/sharepoint/v3"/>
    <ds:schemaRef ds:uri="http://schemas.microsoft.com/sharepoint/v3/fields"/>
    <ds:schemaRef ds:uri="http://schemas.openxmlformats.org/package/2006/metadata/core-properties"/>
    <ds:schemaRef ds:uri="http://schemas.microsoft.com/sharepoint/v4"/>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F5B6868-6623-4F56-8FE3-E53B0B5CA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2877</Words>
  <Application>Microsoft Macintosh PowerPoint</Application>
  <PresentationFormat>Format A4 (210 x 297 mm)</PresentationFormat>
  <Paragraphs>398</Paragraphs>
  <Slides>17</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Century Gothic</vt:lpstr>
      <vt:lpstr>Courier New</vt:lpstr>
      <vt:lpstr>Times New Roman</vt:lpstr>
      <vt:lpstr>Verdana</vt:lpstr>
      <vt:lpstr>Wingdings</vt:lpstr>
      <vt:lpstr>Presentation template EN</vt:lpstr>
      <vt:lpstr>Présentation PowerPoint</vt:lpstr>
      <vt:lpstr>Présentation PowerPoint</vt:lpstr>
      <vt:lpstr>Dans un contexte de tension sur les effectifs au sein de son réseau, le Ministère de la Culture lance une démarche à destination de l’ensemble de ses entités</vt:lpstr>
      <vt:lpstr>Le projet GAEC auprès des DRAC  doit permettre de répondre aux enjeux court terme et d’éprouver une démarche déclinable à l’ensemble de son périmètre</vt:lpstr>
      <vt:lpstr>Les DRAC témoins vont jouer un rôle clé dans la construction de la démarche GAEC pour l’ensemble du Ministère</vt:lpstr>
      <vt:lpstr>Présentation PowerPoint</vt:lpstr>
      <vt:lpstr>Planning du projet</vt:lpstr>
      <vt:lpstr>Présentation PowerPoint</vt:lpstr>
      <vt:lpstr>Démarche détaillée – Etape 1</vt:lpstr>
      <vt:lpstr>Démarche détaillée – Etape 1</vt:lpstr>
      <vt:lpstr>Démarche détaillée – Etape 1</vt:lpstr>
      <vt:lpstr>Démarche détaillée – Etape 1</vt:lpstr>
      <vt:lpstr>Démarche détaillée – Etape 2</vt:lpstr>
      <vt:lpstr>Démarche détaillée – Etape 2</vt:lpstr>
      <vt:lpstr>Démarche détaillée – Etape 3</vt:lpstr>
      <vt:lpstr>Présentation PowerPoint</vt:lpstr>
      <vt:lpstr>Prochaines étapes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2019-02-15T10:46:48Z</cp:lastPrinted>
  <dcterms:created xsi:type="dcterms:W3CDTF">2018-02-15T14:09:35Z</dcterms:created>
  <dcterms:modified xsi:type="dcterms:W3CDTF">2019-04-14T08:44:07Z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0x0101005353CF7DFE784A6D90C5F6B6D11D3DC301006B596F5C59F0444EA16BB0A4AE1799F4</vt:lpwstr>
  </property>
</Properties>
</file>