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notesSlides/notesSlide4.xml" ContentType="application/vnd.openxmlformats-officedocument.presentationml.notesSlide+xml"/>
  <Override PartName="/ppt/theme/themeOverride8.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837" r:id="rId2"/>
  </p:sldMasterIdLst>
  <p:notesMasterIdLst>
    <p:notesMasterId r:id="rId22"/>
  </p:notesMasterIdLst>
  <p:handoutMasterIdLst>
    <p:handoutMasterId r:id="rId23"/>
  </p:handoutMasterIdLst>
  <p:sldIdLst>
    <p:sldId id="367" r:id="rId3"/>
    <p:sldId id="353" r:id="rId4"/>
    <p:sldId id="402" r:id="rId5"/>
    <p:sldId id="395" r:id="rId6"/>
    <p:sldId id="394" r:id="rId7"/>
    <p:sldId id="403" r:id="rId8"/>
    <p:sldId id="404" r:id="rId9"/>
    <p:sldId id="417" r:id="rId10"/>
    <p:sldId id="418" r:id="rId11"/>
    <p:sldId id="409" r:id="rId12"/>
    <p:sldId id="410" r:id="rId13"/>
    <p:sldId id="408" r:id="rId14"/>
    <p:sldId id="411" r:id="rId15"/>
    <p:sldId id="419" r:id="rId16"/>
    <p:sldId id="412" r:id="rId17"/>
    <p:sldId id="415" r:id="rId18"/>
    <p:sldId id="416" r:id="rId19"/>
    <p:sldId id="413" r:id="rId20"/>
    <p:sldId id="414" r:id="rId21"/>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085">
          <p15:clr>
            <a:srgbClr val="A4A3A4"/>
          </p15:clr>
        </p15:guide>
        <p15:guide id="2" orient="horz" pos="4156">
          <p15:clr>
            <a:srgbClr val="A4A3A4"/>
          </p15:clr>
        </p15:guide>
        <p15:guide id="3" orient="horz" pos="809">
          <p15:clr>
            <a:srgbClr val="A4A3A4"/>
          </p15:clr>
        </p15:guide>
        <p15:guide id="4" orient="horz" pos="1785">
          <p15:clr>
            <a:srgbClr val="A4A3A4"/>
          </p15:clr>
        </p15:guide>
        <p15:guide id="5" pos="2490">
          <p15:clr>
            <a:srgbClr val="A4A3A4"/>
          </p15:clr>
        </p15:guide>
        <p15:guide id="6" pos="5510">
          <p15:clr>
            <a:srgbClr val="A4A3A4"/>
          </p15:clr>
        </p15:guide>
        <p15:guide id="7" pos="1131">
          <p15:clr>
            <a:srgbClr val="A4A3A4"/>
          </p15:clr>
        </p15:guide>
        <p15:guide id="8" pos="393">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ce.leboeuf" initials="b" lastIdx="2" clrIdx="0"/>
  <p:cmAuthor id="2" name="GAY Pauline" initials="GP" lastIdx="2" clrIdx="1">
    <p:extLst>
      <p:ext uri="{19B8F6BF-5375-455C-9EA6-DF929625EA0E}">
        <p15:presenceInfo xmlns:p15="http://schemas.microsoft.com/office/powerpoint/2012/main" userId="S-1-5-21-1594143644-2668287153-3300812935-139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C09"/>
    <a:srgbClr val="F9FBFD"/>
    <a:srgbClr val="ED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9651" autoAdjust="0"/>
  </p:normalViewPr>
  <p:slideViewPr>
    <p:cSldViewPr snapToGrid="0">
      <p:cViewPr varScale="1">
        <p:scale>
          <a:sx n="100" d="100"/>
          <a:sy n="100" d="100"/>
        </p:scale>
        <p:origin x="1308" y="72"/>
      </p:cViewPr>
      <p:guideLst>
        <p:guide orient="horz" pos="3085"/>
        <p:guide orient="horz" pos="4156"/>
        <p:guide orient="horz" pos="809"/>
        <p:guide orient="horz" pos="1785"/>
        <p:guide pos="2490"/>
        <p:guide pos="5510"/>
        <p:guide pos="1131"/>
        <p:guide pos="393"/>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702"/>
    </p:cViewPr>
  </p:sorterViewPr>
  <p:notesViewPr>
    <p:cSldViewPr snapToGrid="0">
      <p:cViewPr varScale="1">
        <p:scale>
          <a:sx n="60" d="100"/>
          <a:sy n="60" d="100"/>
        </p:scale>
        <p:origin x="163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Feuille_de_calcul_Microsoft_Excel.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Mesures catégorielles sur la période 2010 - 2020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'graph fiche pol indem bilan 18'!$B$1</c:f>
              <c:strCache>
                <c:ptCount val="1"/>
                <c:pt idx="0">
                  <c:v>Mesures catégorielles sur la période 2010 - 2019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 fiche pol indem bilan 18'!$A$2:$A$12</c:f>
              <c:strCache>
                <c:ptCount val="11"/>
                <c:pt idx="0">
                  <c:v>2010*</c:v>
                </c:pt>
                <c:pt idx="1">
                  <c:v>2011</c:v>
                </c:pt>
                <c:pt idx="2">
                  <c:v>2012</c:v>
                </c:pt>
                <c:pt idx="3">
                  <c:v>2013**</c:v>
                </c:pt>
                <c:pt idx="4">
                  <c:v>2014</c:v>
                </c:pt>
                <c:pt idx="5">
                  <c:v>2015</c:v>
                </c:pt>
                <c:pt idx="6">
                  <c:v>2016</c:v>
                </c:pt>
                <c:pt idx="7">
                  <c:v>2017***</c:v>
                </c:pt>
                <c:pt idx="8">
                  <c:v>2018****</c:v>
                </c:pt>
                <c:pt idx="9">
                  <c:v>2019*****</c:v>
                </c:pt>
                <c:pt idx="10">
                  <c:v>2020</c:v>
                </c:pt>
              </c:strCache>
            </c:strRef>
          </c:cat>
          <c:val>
            <c:numRef>
              <c:f>'graph fiche pol indem bilan 18'!$B$2:$B$12</c:f>
              <c:numCache>
                <c:formatCode>"€"#,##0_);\("€"#,##0\)</c:formatCode>
                <c:ptCount val="11"/>
                <c:pt idx="0">
                  <c:v>1218409</c:v>
                </c:pt>
                <c:pt idx="1">
                  <c:v>2157822</c:v>
                </c:pt>
                <c:pt idx="2">
                  <c:v>1118192</c:v>
                </c:pt>
                <c:pt idx="3">
                  <c:v>3100000</c:v>
                </c:pt>
                <c:pt idx="4">
                  <c:v>3229845</c:v>
                </c:pt>
                <c:pt idx="5">
                  <c:v>3583335</c:v>
                </c:pt>
                <c:pt idx="6">
                  <c:v>3400000</c:v>
                </c:pt>
                <c:pt idx="7">
                  <c:v>5117033</c:v>
                </c:pt>
                <c:pt idx="8">
                  <c:v>8358743</c:v>
                </c:pt>
                <c:pt idx="9">
                  <c:v>7283602</c:v>
                </c:pt>
                <c:pt idx="10">
                  <c:v>8369464</c:v>
                </c:pt>
              </c:numCache>
            </c:numRef>
          </c:val>
          <c:extLst>
            <c:ext xmlns:c16="http://schemas.microsoft.com/office/drawing/2014/chart" uri="{C3380CC4-5D6E-409C-BE32-E72D297353CC}">
              <c16:uniqueId val="{00000000-0BE6-4C6B-96FA-316C3170BC88}"/>
            </c:ext>
          </c:extLst>
        </c:ser>
        <c:dLbls>
          <c:showLegendKey val="0"/>
          <c:showVal val="0"/>
          <c:showCatName val="0"/>
          <c:showSerName val="0"/>
          <c:showPercent val="0"/>
          <c:showBubbleSize val="0"/>
        </c:dLbls>
        <c:gapWidth val="219"/>
        <c:overlap val="-27"/>
        <c:axId val="357734464"/>
        <c:axId val="357733480"/>
      </c:barChart>
      <c:catAx>
        <c:axId val="357734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57733480"/>
        <c:crosses val="autoZero"/>
        <c:auto val="1"/>
        <c:lblAlgn val="ctr"/>
        <c:lblOffset val="100"/>
        <c:noMultiLvlLbl val="0"/>
      </c:catAx>
      <c:valAx>
        <c:axId val="357733480"/>
        <c:scaling>
          <c:orientation val="minMax"/>
          <c:min val="1000000"/>
        </c:scaling>
        <c:delete val="0"/>
        <c:axPos val="l"/>
        <c:majorGridlines>
          <c:spPr>
            <a:ln w="9525" cap="flat" cmpd="sng" algn="ctr">
              <a:solidFill>
                <a:schemeClr val="tx1">
                  <a:lumMod val="15000"/>
                  <a:lumOff val="85000"/>
                </a:schemeClr>
              </a:solidFill>
              <a:round/>
            </a:ln>
            <a:effectLst/>
          </c:spPr>
        </c:majorGridlines>
        <c:numFmt formatCode="&quot;€&quot;#,##0_);\(&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57734464"/>
        <c:crosses val="autoZero"/>
        <c:crossBetween val="between"/>
      </c:valAx>
      <c:spPr>
        <a:noFill/>
        <a:ln w="25400">
          <a:solidFill>
            <a:srgbClr val="E36C09"/>
          </a:solid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sz="1400"/>
              <a:t>AXE 2: Accompagnement de la politique RH du MC</a:t>
            </a:r>
          </a:p>
        </c:rich>
      </c:tx>
      <c:layout>
        <c:manualLayout>
          <c:xMode val="edge"/>
          <c:yMode val="edge"/>
          <c:x val="0.14104855643044617"/>
          <c:y val="3.703703703703703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118-4BED-8666-95603F2CF19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118-4BED-8666-95603F2CF19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118-4BED-8666-95603F2CF19E}"/>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118-4BED-8666-95603F2CF19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Feuil1!$G$5:$G$8</c:f>
              <c:strCache>
                <c:ptCount val="4"/>
                <c:pt idx="0">
                  <c:v>Réduction des écarts de rémunération entre les femmes et les hommes</c:v>
                </c:pt>
                <c:pt idx="1">
                  <c:v>Revalorisation des montants forfaitaires d'IFSE en cas de mobilité</c:v>
                </c:pt>
                <c:pt idx="2">
                  <c:v>Dispositif de renforcement de l'attractivité des postes</c:v>
                </c:pt>
                <c:pt idx="3">
                  <c:v>Autres</c:v>
                </c:pt>
              </c:strCache>
            </c:strRef>
          </c:cat>
          <c:val>
            <c:numRef>
              <c:f>Feuil1!$H$5:$H$8</c:f>
              <c:numCache>
                <c:formatCode>General</c:formatCode>
                <c:ptCount val="4"/>
                <c:pt idx="0">
                  <c:v>0.3</c:v>
                </c:pt>
                <c:pt idx="1">
                  <c:v>0.3</c:v>
                </c:pt>
                <c:pt idx="2">
                  <c:v>0.4</c:v>
                </c:pt>
                <c:pt idx="3">
                  <c:v>0.2</c:v>
                </c:pt>
              </c:numCache>
            </c:numRef>
          </c:val>
          <c:extLst>
            <c:ext xmlns:c16="http://schemas.microsoft.com/office/drawing/2014/chart" uri="{C3380CC4-5D6E-409C-BE32-E72D297353CC}">
              <c16:uniqueId val="{00000008-1118-4BED-8666-95603F2CF19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lgn="just">
            <a:defRPr sz="900" b="0" i="0" u="none" strike="noStrike" kern="1200" baseline="0">
              <a:solidFill>
                <a:schemeClr val="dk1">
                  <a:lumMod val="75000"/>
                  <a:lumOff val="25000"/>
                </a:schemeClr>
              </a:solidFill>
              <a:latin typeface="+mn-lt"/>
              <a:ea typeface="+mn-ea"/>
              <a:cs typeface="+mn-cs"/>
            </a:defRPr>
          </a:pPr>
          <a:endParaRPr lang="fr-F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25400" cap="flat" cmpd="sng" algn="ctr">
      <a:solidFill>
        <a:srgbClr val="E36C09"/>
      </a:solidFill>
      <a:round/>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D9B8DE23-7420-4FB0-B747-D3B83AF9D6DA}" type="datetimeFigureOut">
              <a:rPr lang="fr-FR" altLang="fr-FR"/>
              <a:pPr/>
              <a:t>03/12/2019</a:t>
            </a:fld>
            <a:endParaRPr lang="fr-FR" altLang="fr-FR"/>
          </a:p>
        </p:txBody>
      </p:sp>
      <p:sp>
        <p:nvSpPr>
          <p:cNvPr id="4" name="Espace réservé du pied de page 3"/>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D7440F8-68BD-4F0E-AE9A-6554C00FC64F}"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032101-E6C4-41CF-BF8C-8DB6CAA9B202}" type="datetimeFigureOut">
              <a:rPr lang="fr-FR" smtClean="0"/>
              <a:t>03/12/2019</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B545A6E-3FE9-4001-B3F3-7E735AC0F665}" type="slidenum">
              <a:rPr lang="fr-FR" smtClean="0"/>
              <a:t>‹N°›</a:t>
            </a:fld>
            <a:endParaRPr lang="fr-FR"/>
          </a:p>
        </p:txBody>
      </p:sp>
    </p:spTree>
    <p:extLst>
      <p:ext uri="{BB962C8B-B14F-4D97-AF65-F5344CB8AC3E}">
        <p14:creationId xmlns:p14="http://schemas.microsoft.com/office/powerpoint/2010/main" val="3431809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3</a:t>
            </a:fld>
            <a:endParaRPr lang="fr-FR"/>
          </a:p>
        </p:txBody>
      </p:sp>
    </p:spTree>
    <p:extLst>
      <p:ext uri="{BB962C8B-B14F-4D97-AF65-F5344CB8AC3E}">
        <p14:creationId xmlns:p14="http://schemas.microsoft.com/office/powerpoint/2010/main" val="8057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4</a:t>
            </a:fld>
            <a:endParaRPr lang="fr-FR"/>
          </a:p>
        </p:txBody>
      </p:sp>
    </p:spTree>
    <p:extLst>
      <p:ext uri="{BB962C8B-B14F-4D97-AF65-F5344CB8AC3E}">
        <p14:creationId xmlns:p14="http://schemas.microsoft.com/office/powerpoint/2010/main" val="264095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5</a:t>
            </a:fld>
            <a:endParaRPr lang="fr-FR"/>
          </a:p>
        </p:txBody>
      </p:sp>
    </p:spTree>
    <p:extLst>
      <p:ext uri="{BB962C8B-B14F-4D97-AF65-F5344CB8AC3E}">
        <p14:creationId xmlns:p14="http://schemas.microsoft.com/office/powerpoint/2010/main" val="170910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545A6E-3FE9-4001-B3F3-7E735AC0F665}" type="slidenum">
              <a:rPr lang="fr-FR" smtClean="0"/>
              <a:t>12</a:t>
            </a:fld>
            <a:endParaRPr lang="fr-FR"/>
          </a:p>
        </p:txBody>
      </p:sp>
    </p:spTree>
    <p:extLst>
      <p:ext uri="{BB962C8B-B14F-4D97-AF65-F5344CB8AC3E}">
        <p14:creationId xmlns:p14="http://schemas.microsoft.com/office/powerpoint/2010/main" val="2697099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pic>
        <p:nvPicPr>
          <p:cNvPr id="8" name="Imag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47013" y="131273"/>
            <a:ext cx="1081087"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3587751"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 name="Titre 1"/>
          <p:cNvSpPr>
            <a:spLocks noGrp="1"/>
          </p:cNvSpPr>
          <p:nvPr>
            <p:ph type="ctrTitle"/>
          </p:nvPr>
        </p:nvSpPr>
        <p:spPr>
          <a:xfrm>
            <a:off x="3744177" y="2734654"/>
            <a:ext cx="4877697" cy="2570163"/>
          </a:xfrm>
        </p:spPr>
        <p:txBody>
          <a:bodyPr anchor="t">
            <a:normAutofit/>
          </a:bodyPr>
          <a:lstStyle>
            <a:lvl1pPr algn="l">
              <a:defRPr sz="3200">
                <a:solidFill>
                  <a:srgbClr val="002060"/>
                </a:solidFill>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741697" y="5433590"/>
            <a:ext cx="4880177" cy="548481"/>
          </a:xfrm>
        </p:spPr>
        <p:txBody>
          <a:bodyPr anchor="b">
            <a:noAutofit/>
          </a:bodyPr>
          <a:lstStyle>
            <a:lvl1pPr marL="0" indent="0" algn="ctr">
              <a:buNone/>
              <a:defRPr sz="1800">
                <a:solidFill>
                  <a:schemeClr val="accent1">
                    <a:lumMod val="40000"/>
                    <a:lumOff val="60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10" name="Rectangle 9"/>
          <p:cNvSpPr/>
          <p:nvPr userDrawn="1"/>
        </p:nvSpPr>
        <p:spPr>
          <a:xfrm>
            <a:off x="0" y="0"/>
            <a:ext cx="546931"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Tree>
    <p:extLst>
      <p:ext uri="{BB962C8B-B14F-4D97-AF65-F5344CB8AC3E}">
        <p14:creationId xmlns:p14="http://schemas.microsoft.com/office/powerpoint/2010/main" val="1594518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Rectangle 7"/>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9"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10"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0ED8FAAD-75EE-410F-87C2-2D75A192C656}"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19127" y="997315"/>
            <a:ext cx="3008313" cy="908050"/>
          </a:xfrm>
        </p:spPr>
        <p:txBody>
          <a:bodyPr anchor="t">
            <a:noAutofit/>
          </a:bodyPr>
          <a:lstStyle>
            <a:lvl1pPr algn="l">
              <a:defRPr sz="1500" b="1"/>
            </a:lvl1pPr>
          </a:lstStyle>
          <a:p>
            <a:r>
              <a:rPr lang="fr-FR" dirty="0"/>
              <a:t>Modifiez le style du titre</a:t>
            </a:r>
          </a:p>
        </p:txBody>
      </p:sp>
      <p:sp>
        <p:nvSpPr>
          <p:cNvPr id="3" name="Espace réservé du contenu 2"/>
          <p:cNvSpPr>
            <a:spLocks noGrp="1"/>
          </p:cNvSpPr>
          <p:nvPr>
            <p:ph idx="1"/>
          </p:nvPr>
        </p:nvSpPr>
        <p:spPr>
          <a:xfrm>
            <a:off x="3841750" y="949690"/>
            <a:ext cx="5111750" cy="5384800"/>
          </a:xfrm>
        </p:spPr>
        <p:txBody>
          <a:bodyPr>
            <a:normAutofit/>
          </a:bodyPr>
          <a:lstStyle>
            <a:lvl1pPr marL="200024" indent="-200024">
              <a:defRPr sz="1800">
                <a:solidFill>
                  <a:schemeClr val="accent5">
                    <a:lumMod val="75000"/>
                  </a:schemeClr>
                </a:solidFill>
              </a:defRPr>
            </a:lvl1pPr>
            <a:lvl2pPr marL="407193" indent="-207168">
              <a:defRPr sz="1500"/>
            </a:lvl2pPr>
            <a:lvl3pPr marL="607217" indent="-200024">
              <a:defRPr sz="1350"/>
            </a:lvl3pPr>
            <a:lvl4pPr marL="871535" indent="-264318">
              <a:defRPr sz="1200"/>
            </a:lvl4pPr>
            <a:lvl5pPr marL="1078704" indent="-207168">
              <a:defRPr sz="1200"/>
            </a:lvl5pPr>
            <a:lvl6pPr>
              <a:defRPr sz="1500"/>
            </a:lvl6pPr>
            <a:lvl7pPr>
              <a:defRPr sz="1500"/>
            </a:lvl7pPr>
            <a:lvl8pPr>
              <a:defRPr sz="1500"/>
            </a:lvl8pPr>
            <a:lvl9pPr>
              <a:defRPr sz="15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19127" y="1905365"/>
            <a:ext cx="3008313" cy="4478338"/>
          </a:xfrm>
        </p:spPr>
        <p:txBody>
          <a:bodyPr/>
          <a:lstStyle>
            <a:lvl1pPr marL="0" indent="0">
              <a:buNone/>
              <a:defRPr sz="1050"/>
            </a:lvl1pPr>
            <a:lvl2pPr marL="342899" indent="0">
              <a:buNone/>
              <a:defRPr sz="900"/>
            </a:lvl2pPr>
            <a:lvl3pPr marL="685799" indent="0">
              <a:buNone/>
              <a:defRPr sz="750"/>
            </a:lvl3pPr>
            <a:lvl4pPr marL="1028698" indent="0">
              <a:buNone/>
              <a:defRPr sz="675"/>
            </a:lvl4pPr>
            <a:lvl5pPr marL="1371597" indent="0">
              <a:buNone/>
              <a:defRPr sz="675"/>
            </a:lvl5pPr>
            <a:lvl6pPr marL="1714497" indent="0">
              <a:buNone/>
              <a:defRPr sz="675"/>
            </a:lvl6pPr>
            <a:lvl7pPr marL="2057396" indent="0">
              <a:buNone/>
              <a:defRPr sz="675"/>
            </a:lvl7pPr>
            <a:lvl8pPr marL="2400296" indent="0">
              <a:buNone/>
              <a:defRPr sz="675"/>
            </a:lvl8pPr>
            <a:lvl9pPr marL="2743194" indent="0">
              <a:buNone/>
              <a:defRPr sz="675"/>
            </a:lvl9pPr>
          </a:lstStyle>
          <a:p>
            <a:pPr lvl="0"/>
            <a:r>
              <a:rPr lang="fr-FR" dirty="0"/>
              <a:t>Modifiez les styles du texte du masque</a:t>
            </a:r>
          </a:p>
        </p:txBody>
      </p:sp>
      <p:sp>
        <p:nvSpPr>
          <p:cNvPr id="11" name="Espace réservé de la date 4"/>
          <p:cNvSpPr>
            <a:spLocks noGrp="1"/>
          </p:cNvSpPr>
          <p:nvPr>
            <p:ph type="dt" sz="half" idx="10"/>
          </p:nvPr>
        </p:nvSpPr>
        <p:spPr/>
        <p:txBody>
          <a:bodyPr/>
          <a:lstStyle>
            <a:lvl1pPr>
              <a:defRPr/>
            </a:lvl1pPr>
          </a:lstStyle>
          <a:p>
            <a:pPr>
              <a:defRPr/>
            </a:pPr>
            <a:fld id="{811B8B12-CDDA-4F9C-989D-D7BEFC0D0A59}" type="datetimeFigureOut">
              <a:rPr lang="fr-FR" altLang="fr-FR"/>
              <a:pPr>
                <a:defRPr/>
              </a:pPr>
              <a:t>03/12/2019</a:t>
            </a:fld>
            <a:endParaRPr lang="fr-FR" altLang="fr-FR"/>
          </a:p>
        </p:txBody>
      </p:sp>
      <p:sp>
        <p:nvSpPr>
          <p:cNvPr id="12" name="Espace réservé du pied de page 5"/>
          <p:cNvSpPr>
            <a:spLocks noGrp="1"/>
          </p:cNvSpPr>
          <p:nvPr>
            <p:ph type="ftr" sz="quarter" idx="11"/>
          </p:nvPr>
        </p:nvSpPr>
        <p:spPr/>
        <p:txBody>
          <a:bodyPr/>
          <a:lstStyle>
            <a:lvl1pPr>
              <a:defRPr/>
            </a:lvl1pPr>
          </a:lstStyle>
          <a:p>
            <a:pPr>
              <a:defRPr/>
            </a:pPr>
            <a:endParaRPr lang="fr-FR"/>
          </a:p>
        </p:txBody>
      </p:sp>
      <p:sp>
        <p:nvSpPr>
          <p:cNvPr id="13" name="Espace réservé du numéro de diapositive 6"/>
          <p:cNvSpPr>
            <a:spLocks noGrp="1"/>
          </p:cNvSpPr>
          <p:nvPr>
            <p:ph type="sldNum" sz="quarter" idx="12"/>
          </p:nvPr>
        </p:nvSpPr>
        <p:spPr/>
        <p:txBody>
          <a:bodyPr/>
          <a:lstStyle>
            <a:lvl1pPr>
              <a:defRPr/>
            </a:lvl1pPr>
          </a:lstStyle>
          <a:p>
            <a:pPr>
              <a:defRPr/>
            </a:pPr>
            <a:fld id="{02AAE333-B11A-450C-8FF5-055CEF2B41B6}" type="slidenum">
              <a:rPr lang="fr-FR" altLang="fr-FR"/>
              <a:pPr>
                <a:defRPr/>
              </a:pPr>
              <a:t>‹N°›</a:t>
            </a:fld>
            <a:endParaRPr lang="fr-FR" altLang="fr-FR"/>
          </a:p>
        </p:txBody>
      </p:sp>
    </p:spTree>
    <p:extLst>
      <p:ext uri="{BB962C8B-B14F-4D97-AF65-F5344CB8AC3E}">
        <p14:creationId xmlns:p14="http://schemas.microsoft.com/office/powerpoint/2010/main" val="241230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1DCD911E-FAE9-4068-815A-564D32344BD4}"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1487489" y="4800600"/>
            <a:ext cx="7259637" cy="566738"/>
          </a:xfrm>
        </p:spPr>
        <p:txBody>
          <a:bodyPr anchor="b"/>
          <a:lstStyle>
            <a:lvl1pPr algn="l">
              <a:defRPr sz="1500" b="1"/>
            </a:lvl1pPr>
          </a:lstStyle>
          <a:p>
            <a:r>
              <a:rPr lang="fr-FR" dirty="0"/>
              <a:t>Modifiez le style du titre</a:t>
            </a:r>
          </a:p>
        </p:txBody>
      </p:sp>
      <p:sp>
        <p:nvSpPr>
          <p:cNvPr id="3" name="Espace réservé pour une image  2"/>
          <p:cNvSpPr>
            <a:spLocks noGrp="1"/>
          </p:cNvSpPr>
          <p:nvPr>
            <p:ph type="pic" idx="1"/>
          </p:nvPr>
        </p:nvSpPr>
        <p:spPr>
          <a:xfrm>
            <a:off x="1487491" y="971553"/>
            <a:ext cx="7259636" cy="3756025"/>
          </a:xfrm>
        </p:spPr>
        <p:txBody>
          <a:bodyPr rtlCol="0">
            <a:normAutofit/>
          </a:bodyPr>
          <a:lstStyle>
            <a:lvl1pPr marL="0" indent="0">
              <a:buNone/>
              <a:defRPr sz="2400"/>
            </a:lvl1pPr>
            <a:lvl2pPr marL="342899" indent="0">
              <a:buNone/>
              <a:defRPr sz="2100"/>
            </a:lvl2pPr>
            <a:lvl3pPr marL="685799" indent="0">
              <a:buNone/>
              <a:defRPr sz="1800"/>
            </a:lvl3pPr>
            <a:lvl4pPr marL="1028698" indent="0">
              <a:buNone/>
              <a:defRPr sz="1500"/>
            </a:lvl4pPr>
            <a:lvl5pPr marL="1371597" indent="0">
              <a:buNone/>
              <a:defRPr sz="1500"/>
            </a:lvl5pPr>
            <a:lvl6pPr marL="1714497" indent="0">
              <a:buNone/>
              <a:defRPr sz="1500"/>
            </a:lvl6pPr>
            <a:lvl7pPr marL="2057396" indent="0">
              <a:buNone/>
              <a:defRPr sz="1500"/>
            </a:lvl7pPr>
            <a:lvl8pPr marL="2400296" indent="0">
              <a:buNone/>
              <a:defRPr sz="1500"/>
            </a:lvl8pPr>
            <a:lvl9pPr marL="2743194" indent="0">
              <a:buNone/>
              <a:defRPr sz="1500"/>
            </a:lvl9pPr>
          </a:lstStyle>
          <a:p>
            <a:pPr lvl="0"/>
            <a:endParaRPr lang="fr-FR" noProof="0"/>
          </a:p>
        </p:txBody>
      </p:sp>
      <p:sp>
        <p:nvSpPr>
          <p:cNvPr id="4" name="Espace réservé du texte 3"/>
          <p:cNvSpPr>
            <a:spLocks noGrp="1"/>
          </p:cNvSpPr>
          <p:nvPr>
            <p:ph type="body" sz="half" idx="2"/>
          </p:nvPr>
        </p:nvSpPr>
        <p:spPr>
          <a:xfrm>
            <a:off x="1487489" y="5367339"/>
            <a:ext cx="7259637" cy="804862"/>
          </a:xfrm>
        </p:spPr>
        <p:txBody>
          <a:bodyPr/>
          <a:lstStyle>
            <a:lvl1pPr marL="0" indent="0">
              <a:buNone/>
              <a:defRPr sz="1050"/>
            </a:lvl1pPr>
            <a:lvl2pPr marL="342899" indent="0">
              <a:buNone/>
              <a:defRPr sz="900"/>
            </a:lvl2pPr>
            <a:lvl3pPr marL="685799" indent="0">
              <a:buNone/>
              <a:defRPr sz="750"/>
            </a:lvl3pPr>
            <a:lvl4pPr marL="1028698" indent="0">
              <a:buNone/>
              <a:defRPr sz="675"/>
            </a:lvl4pPr>
            <a:lvl5pPr marL="1371597" indent="0">
              <a:buNone/>
              <a:defRPr sz="675"/>
            </a:lvl5pPr>
            <a:lvl6pPr marL="1714497" indent="0">
              <a:buNone/>
              <a:defRPr sz="675"/>
            </a:lvl6pPr>
            <a:lvl7pPr marL="2057396" indent="0">
              <a:buNone/>
              <a:defRPr sz="675"/>
            </a:lvl7pPr>
            <a:lvl8pPr marL="2400296" indent="0">
              <a:buNone/>
              <a:defRPr sz="675"/>
            </a:lvl8pPr>
            <a:lvl9pPr marL="2743194" indent="0">
              <a:buNone/>
              <a:defRPr sz="675"/>
            </a:lvl9pPr>
          </a:lstStyle>
          <a:p>
            <a:pPr lvl="0"/>
            <a:r>
              <a:rPr lang="fr-FR"/>
              <a:t>Modifiez les styles du texte du masque</a:t>
            </a:r>
          </a:p>
        </p:txBody>
      </p:sp>
      <p:sp>
        <p:nvSpPr>
          <p:cNvPr id="10" name="Espace réservé de la date 4"/>
          <p:cNvSpPr>
            <a:spLocks noGrp="1"/>
          </p:cNvSpPr>
          <p:nvPr>
            <p:ph type="dt" sz="half" idx="10"/>
          </p:nvPr>
        </p:nvSpPr>
        <p:spPr/>
        <p:txBody>
          <a:bodyPr/>
          <a:lstStyle>
            <a:lvl1pPr>
              <a:defRPr/>
            </a:lvl1pPr>
          </a:lstStyle>
          <a:p>
            <a:pPr>
              <a:defRPr/>
            </a:pPr>
            <a:fld id="{1433B662-A63C-4C86-ACF1-169B99F0FC59}" type="datetimeFigureOut">
              <a:rPr lang="fr-FR" altLang="fr-FR"/>
              <a:pPr>
                <a:defRPr/>
              </a:pPr>
              <a:t>03/12/2019</a:t>
            </a:fld>
            <a:endParaRPr lang="fr-FR" altLang="fr-FR"/>
          </a:p>
        </p:txBody>
      </p:sp>
      <p:sp>
        <p:nvSpPr>
          <p:cNvPr id="11" name="Espace réservé du pied de page 5"/>
          <p:cNvSpPr>
            <a:spLocks noGrp="1"/>
          </p:cNvSpPr>
          <p:nvPr>
            <p:ph type="ftr" sz="quarter" idx="11"/>
          </p:nvPr>
        </p:nvSpPr>
        <p:spPr/>
        <p:txBody>
          <a:bodyPr/>
          <a:lstStyle>
            <a:lvl1pPr>
              <a:defRPr/>
            </a:lvl1pPr>
          </a:lstStyle>
          <a:p>
            <a:pPr>
              <a:defRPr/>
            </a:pPr>
            <a:endParaRPr lang="fr-FR"/>
          </a:p>
        </p:txBody>
      </p:sp>
      <p:sp>
        <p:nvSpPr>
          <p:cNvPr id="12" name="Espace réservé du numéro de diapositive 6"/>
          <p:cNvSpPr>
            <a:spLocks noGrp="1"/>
          </p:cNvSpPr>
          <p:nvPr>
            <p:ph type="sldNum" sz="quarter" idx="12"/>
          </p:nvPr>
        </p:nvSpPr>
        <p:spPr/>
        <p:txBody>
          <a:bodyPr/>
          <a:lstStyle>
            <a:lvl1pPr>
              <a:defRPr/>
            </a:lvl1pPr>
          </a:lstStyle>
          <a:p>
            <a:pPr>
              <a:defRPr/>
            </a:pPr>
            <a:fld id="{2E162D51-86E5-45D4-877A-DCA887AA7985}" type="slidenum">
              <a:rPr lang="fr-FR" altLang="fr-FR"/>
              <a:pPr>
                <a:defRPr/>
              </a:pPr>
              <a:t>‹N°›</a:t>
            </a:fld>
            <a:endParaRPr lang="fr-FR" altLang="fr-FR"/>
          </a:p>
        </p:txBody>
      </p:sp>
    </p:spTree>
    <p:extLst>
      <p:ext uri="{BB962C8B-B14F-4D97-AF65-F5344CB8AC3E}">
        <p14:creationId xmlns:p14="http://schemas.microsoft.com/office/powerpoint/2010/main" val="426849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8" name="CustomShape 2"/>
          <p:cNvSpPr/>
          <p:nvPr userDrawn="1"/>
        </p:nvSpPr>
        <p:spPr>
          <a:xfrm>
            <a:off x="8705850" y="6442075"/>
            <a:ext cx="304800" cy="306388"/>
          </a:xfrm>
          <a:prstGeom prst="ellipse">
            <a:avLst/>
          </a:prstGeom>
          <a:solidFill>
            <a:schemeClr val="accent1">
              <a:lumMod val="20000"/>
              <a:lumOff val="80000"/>
            </a:schemeClr>
          </a:solidFill>
          <a:ln>
            <a:solidFill>
              <a:srgbClr val="FFFFFF"/>
            </a:solidFill>
          </a:ln>
        </p:spPr>
        <p:txBody>
          <a:bodyPr lIns="45719" rIns="45719"/>
          <a:lstStyle/>
          <a:p>
            <a:pPr eaLnBrk="1" fontAlgn="auto" hangingPunct="1">
              <a:spcBef>
                <a:spcPts val="0"/>
              </a:spcBef>
              <a:spcAft>
                <a:spcPts val="0"/>
              </a:spcAft>
              <a:defRPr/>
            </a:pPr>
            <a:endParaRPr dirty="0">
              <a:solidFill>
                <a:schemeClr val="tx1"/>
              </a:solidFill>
              <a:ea typeface="+mn-ea"/>
            </a:endParaRPr>
          </a:p>
        </p:txBody>
      </p:sp>
      <p:sp>
        <p:nvSpPr>
          <p:cNvPr id="9" name="TextShape 3"/>
          <p:cNvSpPr txBox="1">
            <a:spLocks noChangeArrowheads="1"/>
          </p:cNvSpPr>
          <p:nvPr userDrawn="1"/>
        </p:nvSpPr>
        <p:spPr bwMode="auto">
          <a:xfrm>
            <a:off x="8694159" y="6489700"/>
            <a:ext cx="334533" cy="213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wrap="none" lIns="44999" tIns="44999" rIns="44999" bIns="4499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fld id="{87AC1D97-F758-494D-8D11-46854AFCC598}" type="slidenum">
              <a:rPr lang="en-US" altLang="fr-FR" sz="800" b="1">
                <a:solidFill>
                  <a:schemeClr val="accent1">
                    <a:lumMod val="75000"/>
                  </a:schemeClr>
                </a:solidFill>
                <a:cs typeface="Arial" panose="020B0604020202020204" pitchFamily="34" charset="0"/>
              </a:rPr>
              <a:pPr algn="ctr" eaLnBrk="1" hangingPunct="1"/>
              <a:t>‹N°›</a:t>
            </a:fld>
            <a:endParaRPr lang="en-US" altLang="fr-FR" sz="800" b="1" dirty="0">
              <a:solidFill>
                <a:schemeClr val="accent1">
                  <a:lumMod val="75000"/>
                </a:schemeClr>
              </a:solidFill>
              <a:cs typeface="Arial" panose="020B0604020202020204" pitchFamily="34" charset="0"/>
            </a:endParaRPr>
          </a:p>
        </p:txBody>
      </p:sp>
      <p:sp>
        <p:nvSpPr>
          <p:cNvPr id="13" name="Rectangle 12"/>
          <p:cNvSpPr/>
          <p:nvPr userDrawn="1"/>
        </p:nvSpPr>
        <p:spPr>
          <a:xfrm>
            <a:off x="0" y="0"/>
            <a:ext cx="546931"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6" name="Titre 1"/>
          <p:cNvSpPr>
            <a:spLocks noGrp="1"/>
          </p:cNvSpPr>
          <p:nvPr>
            <p:ph type="title"/>
          </p:nvPr>
        </p:nvSpPr>
        <p:spPr>
          <a:xfrm>
            <a:off x="632389" y="136732"/>
            <a:ext cx="8073461" cy="692209"/>
          </a:xfrm>
        </p:spPr>
        <p:txBody>
          <a:bodyPr anchor="t"/>
          <a:lstStyle>
            <a:lvl1pPr>
              <a:lnSpc>
                <a:spcPts val="3200"/>
              </a:lnSpc>
              <a:defRPr sz="2400" b="1">
                <a:solidFill>
                  <a:srgbClr val="002060"/>
                </a:solidFill>
              </a:defRPr>
            </a:lvl1pPr>
          </a:lstStyle>
          <a:p>
            <a:r>
              <a:rPr lang="fr-FR" dirty="0"/>
              <a:t>Modifiez le style du titre</a:t>
            </a:r>
          </a:p>
        </p:txBody>
      </p:sp>
      <p:sp>
        <p:nvSpPr>
          <p:cNvPr id="19" name="Espace réservé du contenu 2"/>
          <p:cNvSpPr>
            <a:spLocks noGrp="1"/>
          </p:cNvSpPr>
          <p:nvPr>
            <p:ph idx="1" hasCustomPrompt="1"/>
          </p:nvPr>
        </p:nvSpPr>
        <p:spPr>
          <a:xfrm>
            <a:off x="632388" y="1145136"/>
            <a:ext cx="8378261" cy="5142951"/>
          </a:xfrm>
        </p:spPr>
        <p:txBody>
          <a:bodyPr>
            <a:normAutofit/>
          </a:bodyPr>
          <a:lstStyle>
            <a:lvl1pPr marL="342900" indent="-342900">
              <a:buClr>
                <a:srgbClr val="002060"/>
              </a:buClr>
              <a:buSzPct val="125000"/>
              <a:buFont typeface="Wingdings" panose="05000000000000000000" pitchFamily="2" charset="2"/>
              <a:buChar char="§"/>
              <a:defRPr sz="2000">
                <a:solidFill>
                  <a:srgbClr val="002060"/>
                </a:solidFill>
              </a:defRPr>
            </a:lvl1pPr>
            <a:lvl2pPr>
              <a:defRPr sz="1600"/>
            </a:lvl2pPr>
            <a:lvl3pPr>
              <a:defRPr sz="1400"/>
            </a:lvl3pPr>
            <a:lvl4pPr>
              <a:defRPr sz="1400"/>
            </a:lvl4pPr>
            <a:lvl5pPr>
              <a:defRPr sz="1600"/>
            </a:lvl5pPr>
          </a:lstStyle>
          <a:p>
            <a:pPr eaLnBrk="1" hangingPunct="1"/>
            <a:r>
              <a:rPr lang="fr-FR" altLang="fr-FR" dirty="0"/>
              <a:t>XX</a:t>
            </a:r>
          </a:p>
          <a:p>
            <a:pPr lvl="1" eaLnBrk="1" hangingPunct="1"/>
            <a:r>
              <a:rPr lang="fr-FR" altLang="fr-FR" dirty="0"/>
              <a:t>XXX</a:t>
            </a:r>
          </a:p>
          <a:p>
            <a:pPr lvl="2" eaLnBrk="1" hangingPunct="1"/>
            <a:r>
              <a:rPr lang="fr-FR" altLang="fr-FR" dirty="0"/>
              <a:t>XXX</a:t>
            </a:r>
          </a:p>
          <a:p>
            <a:pPr lvl="1" eaLnBrk="1" hangingPunct="1"/>
            <a:r>
              <a:rPr lang="fr-FR" altLang="fr-FR" dirty="0"/>
              <a:t>XXX</a:t>
            </a:r>
          </a:p>
          <a:p>
            <a:pPr lvl="2" eaLnBrk="1" hangingPunct="1"/>
            <a:r>
              <a:rPr lang="fr-FR" altLang="fr-FR" dirty="0" err="1"/>
              <a:t>Ddd</a:t>
            </a:r>
            <a:endParaRPr lang="fr-FR" altLang="fr-FR" dirty="0"/>
          </a:p>
          <a:p>
            <a:pPr lvl="3" eaLnBrk="1" hangingPunct="1"/>
            <a:r>
              <a:rPr lang="fr-FR" altLang="fr-FR" dirty="0" err="1"/>
              <a:t>ddddd</a:t>
            </a:r>
            <a:endParaRPr lang="fr-FR" altLang="fr-FR" dirty="0"/>
          </a:p>
          <a:p>
            <a:endParaRPr lang="fr-FR" dirty="0"/>
          </a:p>
        </p:txBody>
      </p:sp>
      <p:sp>
        <p:nvSpPr>
          <p:cNvPr id="20" name="ZoneTexte 19"/>
          <p:cNvSpPr txBox="1"/>
          <p:nvPr userDrawn="1"/>
        </p:nvSpPr>
        <p:spPr>
          <a:xfrm>
            <a:off x="546931" y="6428425"/>
            <a:ext cx="1965960" cy="261610"/>
          </a:xfrm>
          <a:prstGeom prst="rect">
            <a:avLst/>
          </a:prstGeom>
          <a:noFill/>
        </p:spPr>
        <p:txBody>
          <a:bodyPr wrap="square" rtlCol="0">
            <a:spAutoFit/>
          </a:bodyPr>
          <a:lstStyle/>
          <a:p>
            <a:pPr algn="l" eaLnBrk="1" fontAlgn="auto" hangingPunct="1">
              <a:spcAft>
                <a:spcPts val="0"/>
              </a:spcAft>
              <a:defRPr/>
            </a:pPr>
            <a:r>
              <a:rPr lang="fr-FR" altLang="fr-FR" sz="1100" b="1" i="1" dirty="0">
                <a:solidFill>
                  <a:schemeClr val="tx1"/>
                </a:solidFill>
              </a:rPr>
              <a:t>SG – SRH2 – BER</a:t>
            </a:r>
            <a:endParaRPr lang="fr-FR" sz="1100" b="1" i="1" kern="1200" dirty="0">
              <a:solidFill>
                <a:schemeClr val="tx1"/>
              </a:solidFill>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98099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5"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C4208D2A-2D87-49EF-A5E3-25972AA3084F}"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3116" y="0"/>
            <a:ext cx="358735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1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95737" y="584201"/>
            <a:ext cx="1081088"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3884616" y="2751142"/>
            <a:ext cx="4891087" cy="1341891"/>
          </a:xfrm>
        </p:spPr>
        <p:txBody>
          <a:bodyPr anchor="t">
            <a:normAutofit/>
          </a:bodyPr>
          <a:lstStyle>
            <a:lvl1pPr algn="l">
              <a:defRPr sz="2400">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884569" y="4913659"/>
            <a:ext cx="4893575" cy="548481"/>
          </a:xfrm>
        </p:spPr>
        <p:txBody>
          <a:bodyPr anchor="b">
            <a:noAutofit/>
          </a:bodyPr>
          <a:lstStyle>
            <a:lvl1pPr marL="0" indent="0" algn="l">
              <a:buNone/>
              <a:defRPr sz="1500">
                <a:solidFill>
                  <a:schemeClr val="accent1">
                    <a:lumMod val="75000"/>
                  </a:schemeClr>
                </a:solidFill>
                <a:latin typeface="Arial" panose="020B0604020202020204" pitchFamily="34" charset="0"/>
                <a:cs typeface="Arial" panose="020B0604020202020204" pitchFamily="34" charset="0"/>
              </a:defRPr>
            </a:lvl1pPr>
            <a:lvl2pPr marL="342899" indent="0" algn="ctr">
              <a:buNone/>
              <a:defRPr>
                <a:solidFill>
                  <a:schemeClr val="tx1">
                    <a:tint val="75000"/>
                  </a:schemeClr>
                </a:solidFill>
              </a:defRPr>
            </a:lvl2pPr>
            <a:lvl3pPr marL="685799" indent="0" algn="ctr">
              <a:buNone/>
              <a:defRPr>
                <a:solidFill>
                  <a:schemeClr val="tx1">
                    <a:tint val="75000"/>
                  </a:schemeClr>
                </a:solidFill>
              </a:defRPr>
            </a:lvl3pPr>
            <a:lvl4pPr marL="1028698" indent="0" algn="ctr">
              <a:buNone/>
              <a:defRPr>
                <a:solidFill>
                  <a:schemeClr val="tx1">
                    <a:tint val="75000"/>
                  </a:schemeClr>
                </a:solidFill>
              </a:defRPr>
            </a:lvl4pPr>
            <a:lvl5pPr marL="1371597" indent="0" algn="ctr">
              <a:buNone/>
              <a:defRPr>
                <a:solidFill>
                  <a:schemeClr val="tx1">
                    <a:tint val="75000"/>
                  </a:schemeClr>
                </a:solidFill>
              </a:defRPr>
            </a:lvl5pPr>
            <a:lvl6pPr marL="1714497" indent="0" algn="ctr">
              <a:buNone/>
              <a:defRPr>
                <a:solidFill>
                  <a:schemeClr val="tx1">
                    <a:tint val="75000"/>
                  </a:schemeClr>
                </a:solidFill>
              </a:defRPr>
            </a:lvl6pPr>
            <a:lvl7pPr marL="2057396" indent="0" algn="ctr">
              <a:buNone/>
              <a:defRPr>
                <a:solidFill>
                  <a:schemeClr val="tx1">
                    <a:tint val="75000"/>
                  </a:schemeClr>
                </a:solidFill>
              </a:defRPr>
            </a:lvl7pPr>
            <a:lvl8pPr marL="2400296" indent="0" algn="ctr">
              <a:buNone/>
              <a:defRPr>
                <a:solidFill>
                  <a:schemeClr val="tx1">
                    <a:tint val="75000"/>
                  </a:schemeClr>
                </a:solidFill>
              </a:defRPr>
            </a:lvl8pPr>
            <a:lvl9pPr marL="2743194" indent="0" algn="ctr">
              <a:buNone/>
              <a:defRPr>
                <a:solidFill>
                  <a:schemeClr val="tx1">
                    <a:tint val="75000"/>
                  </a:schemeClr>
                </a:solidFill>
              </a:defRPr>
            </a:lvl9pPr>
          </a:lstStyle>
          <a:p>
            <a:r>
              <a:rPr lang="fr-FR" dirty="0"/>
              <a:t>Modifiez le style des sous-titres du masque</a:t>
            </a:r>
          </a:p>
        </p:txBody>
      </p:sp>
      <p:sp>
        <p:nvSpPr>
          <p:cNvPr id="8" name="Espace réservé de la date 3"/>
          <p:cNvSpPr>
            <a:spLocks noGrp="1"/>
          </p:cNvSpPr>
          <p:nvPr>
            <p:ph type="dt" sz="half" idx="10"/>
          </p:nvPr>
        </p:nvSpPr>
        <p:spPr/>
        <p:txBody>
          <a:bodyPr/>
          <a:lstStyle>
            <a:lvl1pPr>
              <a:defRPr/>
            </a:lvl1pPr>
          </a:lstStyle>
          <a:p>
            <a:pPr>
              <a:defRPr/>
            </a:pPr>
            <a:fld id="{CA439652-474B-4771-AAFF-EDC64903A146}" type="datetimeFigureOut">
              <a:rPr lang="fr-FR" altLang="fr-FR"/>
              <a:pPr>
                <a:defRPr/>
              </a:pPr>
              <a:t>03/12/2019</a:t>
            </a:fld>
            <a:endParaRPr lang="fr-FR" altLang="fr-FR"/>
          </a:p>
        </p:txBody>
      </p:sp>
      <p:sp>
        <p:nvSpPr>
          <p:cNvPr id="9"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308878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a:xfrm>
            <a:off x="-36910" y="0"/>
            <a:ext cx="9180910" cy="6858000"/>
          </a:xfrm>
          <a:prstGeom prst="rect">
            <a:avLst/>
          </a:prstGeom>
          <a:gradFill flip="none" rotWithShape="1">
            <a:gsLst>
              <a:gs pos="0">
                <a:srgbClr val="163F70"/>
              </a:gs>
              <a:gs pos="71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8" name="Imag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95737" y="584201"/>
            <a:ext cx="1081088"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3116" y="0"/>
            <a:ext cx="358735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3898004" y="2743202"/>
            <a:ext cx="4877697" cy="2570163"/>
          </a:xfrm>
        </p:spPr>
        <p:txBody>
          <a:bodyPr anchor="t">
            <a:normAutofit/>
          </a:bodyPr>
          <a:lstStyle>
            <a:lvl1pPr algn="l">
              <a:defRPr sz="2400">
                <a:solidFill>
                  <a:schemeClr val="bg1"/>
                </a:solidFill>
                <a:latin typeface="Arial" panose="020B0604020202020204" pitchFamily="34" charset="0"/>
                <a:cs typeface="Arial" panose="020B0604020202020204" pitchFamily="34" charset="0"/>
              </a:defRPr>
            </a:lvl1pPr>
          </a:lstStyle>
          <a:p>
            <a:r>
              <a:rPr lang="fr-FR" dirty="0"/>
              <a:t>Modifiez le style du titre</a:t>
            </a:r>
          </a:p>
        </p:txBody>
      </p:sp>
      <p:sp>
        <p:nvSpPr>
          <p:cNvPr id="3" name="Sous-titre 2"/>
          <p:cNvSpPr>
            <a:spLocks noGrp="1"/>
          </p:cNvSpPr>
          <p:nvPr>
            <p:ph type="subTitle" idx="1"/>
          </p:nvPr>
        </p:nvSpPr>
        <p:spPr>
          <a:xfrm>
            <a:off x="3897959" y="5450687"/>
            <a:ext cx="4880177" cy="548481"/>
          </a:xfrm>
        </p:spPr>
        <p:txBody>
          <a:bodyPr anchor="b">
            <a:noAutofit/>
          </a:bodyPr>
          <a:lstStyle>
            <a:lvl1pPr marL="0" indent="0" algn="l">
              <a:buNone/>
              <a:defRPr sz="1500">
                <a:solidFill>
                  <a:schemeClr val="accent1">
                    <a:lumMod val="40000"/>
                    <a:lumOff val="60000"/>
                  </a:schemeClr>
                </a:solidFill>
                <a:latin typeface="Arial" panose="020B0604020202020204" pitchFamily="34" charset="0"/>
                <a:cs typeface="Arial" panose="020B0604020202020204" pitchFamily="34" charset="0"/>
              </a:defRPr>
            </a:lvl1pPr>
            <a:lvl2pPr marL="342899" indent="0" algn="ctr">
              <a:buNone/>
              <a:defRPr>
                <a:solidFill>
                  <a:schemeClr val="tx1">
                    <a:tint val="75000"/>
                  </a:schemeClr>
                </a:solidFill>
              </a:defRPr>
            </a:lvl2pPr>
            <a:lvl3pPr marL="685799" indent="0" algn="ctr">
              <a:buNone/>
              <a:defRPr>
                <a:solidFill>
                  <a:schemeClr val="tx1">
                    <a:tint val="75000"/>
                  </a:schemeClr>
                </a:solidFill>
              </a:defRPr>
            </a:lvl3pPr>
            <a:lvl4pPr marL="1028698" indent="0" algn="ctr">
              <a:buNone/>
              <a:defRPr>
                <a:solidFill>
                  <a:schemeClr val="tx1">
                    <a:tint val="75000"/>
                  </a:schemeClr>
                </a:solidFill>
              </a:defRPr>
            </a:lvl4pPr>
            <a:lvl5pPr marL="1371597" indent="0" algn="ctr">
              <a:buNone/>
              <a:defRPr>
                <a:solidFill>
                  <a:schemeClr val="tx1">
                    <a:tint val="75000"/>
                  </a:schemeClr>
                </a:solidFill>
              </a:defRPr>
            </a:lvl5pPr>
            <a:lvl6pPr marL="1714497" indent="0" algn="ctr">
              <a:buNone/>
              <a:defRPr>
                <a:solidFill>
                  <a:schemeClr val="tx1">
                    <a:tint val="75000"/>
                  </a:schemeClr>
                </a:solidFill>
              </a:defRPr>
            </a:lvl6pPr>
            <a:lvl7pPr marL="2057396" indent="0" algn="ctr">
              <a:buNone/>
              <a:defRPr>
                <a:solidFill>
                  <a:schemeClr val="tx1">
                    <a:tint val="75000"/>
                  </a:schemeClr>
                </a:solidFill>
              </a:defRPr>
            </a:lvl7pPr>
            <a:lvl8pPr marL="2400296" indent="0" algn="ctr">
              <a:buNone/>
              <a:defRPr>
                <a:solidFill>
                  <a:schemeClr val="tx1">
                    <a:tint val="75000"/>
                  </a:schemeClr>
                </a:solidFill>
              </a:defRPr>
            </a:lvl8pPr>
            <a:lvl9pPr marL="2743194" indent="0" algn="ctr">
              <a:buNone/>
              <a:defRPr>
                <a:solidFill>
                  <a:schemeClr val="tx1">
                    <a:tint val="75000"/>
                  </a:schemeClr>
                </a:solidFill>
              </a:defRPr>
            </a:lvl9pPr>
          </a:lstStyle>
          <a:p>
            <a:r>
              <a:rPr lang="fr-FR" dirty="0"/>
              <a:t>Modifiez le style des sous-titres du masque</a:t>
            </a:r>
          </a:p>
        </p:txBody>
      </p:sp>
      <p:sp>
        <p:nvSpPr>
          <p:cNvPr id="10" name="Espace réservé de la date 3"/>
          <p:cNvSpPr>
            <a:spLocks noGrp="1"/>
          </p:cNvSpPr>
          <p:nvPr>
            <p:ph type="dt" sz="half" idx="10"/>
          </p:nvPr>
        </p:nvSpPr>
        <p:spPr/>
        <p:txBody>
          <a:bodyPr/>
          <a:lstStyle>
            <a:lvl1pPr>
              <a:defRPr/>
            </a:lvl1pPr>
          </a:lstStyle>
          <a:p>
            <a:pPr>
              <a:defRPr/>
            </a:pPr>
            <a:fld id="{28783785-E146-416E-96D7-5114C70722A8}" type="datetimeFigureOut">
              <a:rPr lang="fr-FR" altLang="fr-FR"/>
              <a:pPr>
                <a:defRPr/>
              </a:pPr>
              <a:t>03/12/2019</a:t>
            </a:fld>
            <a:endParaRPr lang="fr-FR" altLang="fr-FR" dirty="0"/>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Tree>
    <p:extLst>
      <p:ext uri="{BB962C8B-B14F-4D97-AF65-F5344CB8AC3E}">
        <p14:creationId xmlns:p14="http://schemas.microsoft.com/office/powerpoint/2010/main" val="46431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bwMode="gray">
          <a:xfrm>
            <a:off x="0" y="1252538"/>
            <a:ext cx="1487091"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C7370B05-C3F6-44F4-AB8B-2DF367071ADD}"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3" name="Espace réservé du contenu 2"/>
          <p:cNvSpPr>
            <a:spLocks noGrp="1"/>
          </p:cNvSpPr>
          <p:nvPr>
            <p:ph idx="1"/>
          </p:nvPr>
        </p:nvSpPr>
        <p:spPr>
          <a:xfrm>
            <a:off x="1487489" y="1902610"/>
            <a:ext cx="7260976" cy="4502150"/>
          </a:xfrm>
        </p:spPr>
        <p:txBody>
          <a:bodyPr>
            <a:normAutofit/>
          </a:bodyPr>
          <a:lstStyle>
            <a:lvl1pPr marL="257174" indent="-257174">
              <a:buFont typeface="Arial" panose="020B0604020202020204" pitchFamily="34" charset="0"/>
              <a:buChar char="•"/>
              <a:defRPr sz="1500"/>
            </a:lvl1pPr>
            <a:lvl2pPr>
              <a:defRPr sz="1500"/>
            </a:lvl2pPr>
            <a:lvl3pPr>
              <a:defRPr sz="1350"/>
            </a:lvl3pPr>
            <a:lvl4pPr>
              <a:defRPr sz="1200"/>
            </a:lvl4pPr>
            <a:lvl5pPr>
              <a:defRPr sz="12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endParaRPr lang="fr-FR" dirty="0"/>
          </a:p>
        </p:txBody>
      </p:sp>
      <p:sp>
        <p:nvSpPr>
          <p:cNvPr id="12" name="Titre 1"/>
          <p:cNvSpPr>
            <a:spLocks noGrp="1"/>
          </p:cNvSpPr>
          <p:nvPr>
            <p:ph type="title"/>
          </p:nvPr>
        </p:nvSpPr>
        <p:spPr>
          <a:xfrm>
            <a:off x="1487489" y="929895"/>
            <a:ext cx="7259636" cy="743694"/>
          </a:xfrm>
        </p:spPr>
        <p:txBody>
          <a:bodyPr anchor="t"/>
          <a:lstStyle>
            <a:lvl1pPr>
              <a:lnSpc>
                <a:spcPts val="2400"/>
              </a:lnSpc>
              <a:defRPr/>
            </a:lvl1pPr>
          </a:lstStyle>
          <a:p>
            <a:r>
              <a:rPr lang="fr-FR" dirty="0"/>
              <a:t>Modifiez le style du titre</a:t>
            </a:r>
          </a:p>
        </p:txBody>
      </p:sp>
      <p:sp>
        <p:nvSpPr>
          <p:cNvPr id="10" name="Espace réservé de la date 3"/>
          <p:cNvSpPr>
            <a:spLocks noGrp="1"/>
          </p:cNvSpPr>
          <p:nvPr>
            <p:ph type="dt" sz="half" idx="10"/>
          </p:nvPr>
        </p:nvSpPr>
        <p:spPr/>
        <p:txBody>
          <a:bodyPr/>
          <a:lstStyle>
            <a:lvl1pPr>
              <a:defRPr/>
            </a:lvl1pPr>
          </a:lstStyle>
          <a:p>
            <a:pPr>
              <a:defRPr/>
            </a:pPr>
            <a:fld id="{70CF55CB-C9B1-4EAF-9E2D-C4897A1EC932}" type="datetimeFigureOut">
              <a:rPr lang="fr-FR" altLang="fr-FR"/>
              <a:pPr>
                <a:defRPr/>
              </a:pPr>
              <a:t>03/12/2019</a:t>
            </a:fld>
            <a:endParaRPr lang="fr-FR" altLang="fr-FR"/>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
        <p:nvSpPr>
          <p:cNvPr id="13" name="Espace réservé du numéro de diapositive 5"/>
          <p:cNvSpPr>
            <a:spLocks noGrp="1"/>
          </p:cNvSpPr>
          <p:nvPr>
            <p:ph type="sldNum" sz="quarter" idx="12"/>
          </p:nvPr>
        </p:nvSpPr>
        <p:spPr/>
        <p:txBody>
          <a:bodyPr/>
          <a:lstStyle>
            <a:lvl1pPr>
              <a:defRPr/>
            </a:lvl1pPr>
          </a:lstStyle>
          <a:p>
            <a:pPr>
              <a:defRPr/>
            </a:pPr>
            <a:fld id="{B166FA47-30AC-4C73-B008-9F17EB91B523}" type="slidenum">
              <a:rPr lang="fr-FR" altLang="fr-FR"/>
              <a:pPr>
                <a:defRPr/>
              </a:pPr>
              <a:t>‹N°›</a:t>
            </a:fld>
            <a:endParaRPr lang="fr-FR" altLang="fr-FR"/>
          </a:p>
        </p:txBody>
      </p:sp>
    </p:spTree>
    <p:extLst>
      <p:ext uri="{BB962C8B-B14F-4D97-AF65-F5344CB8AC3E}">
        <p14:creationId xmlns:p14="http://schemas.microsoft.com/office/powerpoint/2010/main" val="105960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4" name="Rectangle 3"/>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7" name="Rectangle 6"/>
          <p:cNvSpPr/>
          <p:nvPr userDrawn="1"/>
        </p:nvSpPr>
        <p:spPr bwMode="gray">
          <a:xfrm>
            <a:off x="0" y="1250951"/>
            <a:ext cx="623888" cy="365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8"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9"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0CEF8CB0-CD14-4FB8-9E6A-D56192360589}"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3" name="Espace réservé du contenu 2"/>
          <p:cNvSpPr>
            <a:spLocks noGrp="1"/>
          </p:cNvSpPr>
          <p:nvPr>
            <p:ph idx="1"/>
          </p:nvPr>
        </p:nvSpPr>
        <p:spPr>
          <a:xfrm>
            <a:off x="623889" y="1812509"/>
            <a:ext cx="8124576" cy="4785145"/>
          </a:xfrm>
        </p:spPr>
        <p:txBody>
          <a:bodyPr>
            <a:normAutofit/>
          </a:bodyPr>
          <a:lstStyle>
            <a:lvl1pPr marL="207168" indent="-207168">
              <a:lnSpc>
                <a:spcPts val="1425"/>
              </a:lnSpc>
              <a:spcBef>
                <a:spcPts val="450"/>
              </a:spcBef>
              <a:buClr>
                <a:schemeClr val="accent1">
                  <a:lumMod val="75000"/>
                </a:schemeClr>
              </a:buClr>
              <a:buFont typeface="Arial" panose="020B0604020202020204" pitchFamily="34" charset="0"/>
              <a:buChar char="⁄"/>
              <a:defRPr sz="1500" b="1">
                <a:solidFill>
                  <a:schemeClr val="accent1">
                    <a:lumMod val="75000"/>
                  </a:schemeClr>
                </a:solidFill>
              </a:defRPr>
            </a:lvl1pPr>
            <a:lvl2pPr marL="407193" indent="-192881">
              <a:lnSpc>
                <a:spcPts val="1425"/>
              </a:lnSpc>
              <a:spcBef>
                <a:spcPts val="450"/>
              </a:spcBef>
              <a:buFont typeface="Arial" panose="020B0604020202020204" pitchFamily="34" charset="0"/>
              <a:buChar char="•"/>
              <a:defRPr sz="1500"/>
            </a:lvl2pPr>
            <a:lvl3pPr>
              <a:lnSpc>
                <a:spcPts val="1425"/>
              </a:lnSpc>
              <a:spcBef>
                <a:spcPts val="450"/>
              </a:spcBef>
              <a:defRPr sz="1350"/>
            </a:lvl3pPr>
            <a:lvl4pPr>
              <a:lnSpc>
                <a:spcPts val="1425"/>
              </a:lnSpc>
              <a:spcBef>
                <a:spcPts val="450"/>
              </a:spcBef>
              <a:defRPr sz="1200"/>
            </a:lvl4pPr>
            <a:lvl5pPr>
              <a:lnSpc>
                <a:spcPts val="1425"/>
              </a:lnSpc>
              <a:spcBef>
                <a:spcPts val="450"/>
              </a:spcBef>
              <a:defRPr sz="12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endParaRPr lang="fr-FR" dirty="0"/>
          </a:p>
        </p:txBody>
      </p:sp>
      <p:sp>
        <p:nvSpPr>
          <p:cNvPr id="2" name="Titre 1"/>
          <p:cNvSpPr>
            <a:spLocks noGrp="1"/>
          </p:cNvSpPr>
          <p:nvPr>
            <p:ph type="title"/>
          </p:nvPr>
        </p:nvSpPr>
        <p:spPr>
          <a:xfrm>
            <a:off x="623889" y="972290"/>
            <a:ext cx="8123237" cy="743694"/>
          </a:xfrm>
        </p:spPr>
        <p:txBody>
          <a:bodyPr anchor="t">
            <a:normAutofit/>
          </a:bodyPr>
          <a:lstStyle>
            <a:lvl1pPr>
              <a:lnSpc>
                <a:spcPts val="2100"/>
              </a:lnSpc>
              <a:defRPr sz="2250"/>
            </a:lvl1pPr>
          </a:lstStyle>
          <a:p>
            <a:r>
              <a:rPr lang="fr-FR" dirty="0"/>
              <a:t>Modifiez le style du titre</a:t>
            </a:r>
          </a:p>
        </p:txBody>
      </p:sp>
      <p:sp>
        <p:nvSpPr>
          <p:cNvPr id="10" name="Espace réservé de la date 3"/>
          <p:cNvSpPr>
            <a:spLocks noGrp="1"/>
          </p:cNvSpPr>
          <p:nvPr>
            <p:ph type="dt" sz="half" idx="10"/>
          </p:nvPr>
        </p:nvSpPr>
        <p:spPr/>
        <p:txBody>
          <a:bodyPr/>
          <a:lstStyle>
            <a:lvl1pPr>
              <a:defRPr/>
            </a:lvl1pPr>
          </a:lstStyle>
          <a:p>
            <a:pPr>
              <a:defRPr/>
            </a:pPr>
            <a:fld id="{BA18F308-E741-44DF-9554-A2AE512D92CC}" type="datetimeFigureOut">
              <a:rPr lang="fr-FR" altLang="fr-FR"/>
              <a:pPr>
                <a:defRPr/>
              </a:pPr>
              <a:t>03/12/2019</a:t>
            </a:fld>
            <a:endParaRPr lang="fr-FR" altLang="fr-FR"/>
          </a:p>
        </p:txBody>
      </p:sp>
      <p:sp>
        <p:nvSpPr>
          <p:cNvPr id="11" name="Espace réservé du pied de page 4"/>
          <p:cNvSpPr>
            <a:spLocks noGrp="1"/>
          </p:cNvSpPr>
          <p:nvPr>
            <p:ph type="ftr" sz="quarter" idx="11"/>
          </p:nvPr>
        </p:nvSpPr>
        <p:spPr/>
        <p:txBody>
          <a:bodyPr/>
          <a:lstStyle>
            <a:lvl1pPr>
              <a:defRPr/>
            </a:lvl1pPr>
          </a:lstStyle>
          <a:p>
            <a:pPr>
              <a:defRPr/>
            </a:pPr>
            <a:endParaRPr lang="fr-FR"/>
          </a:p>
        </p:txBody>
      </p:sp>
      <p:sp>
        <p:nvSpPr>
          <p:cNvPr id="12" name="Espace réservé du numéro de diapositive 5"/>
          <p:cNvSpPr>
            <a:spLocks noGrp="1"/>
          </p:cNvSpPr>
          <p:nvPr>
            <p:ph type="sldNum" sz="quarter" idx="12"/>
          </p:nvPr>
        </p:nvSpPr>
        <p:spPr/>
        <p:txBody>
          <a:bodyPr/>
          <a:lstStyle>
            <a:lvl1pPr>
              <a:defRPr/>
            </a:lvl1pPr>
          </a:lstStyle>
          <a:p>
            <a:pPr>
              <a:defRPr/>
            </a:pPr>
            <a:fld id="{622EE3E9-FCAF-4312-8F05-78CEA5EFEB90}" type="slidenum">
              <a:rPr lang="fr-FR" altLang="fr-FR"/>
              <a:pPr>
                <a:defRPr/>
              </a:pPr>
              <a:t>‹N°›</a:t>
            </a:fld>
            <a:endParaRPr lang="fr-FR" altLang="fr-FR"/>
          </a:p>
        </p:txBody>
      </p:sp>
    </p:spTree>
    <p:extLst>
      <p:ext uri="{BB962C8B-B14F-4D97-AF65-F5344CB8AC3E}">
        <p14:creationId xmlns:p14="http://schemas.microsoft.com/office/powerpoint/2010/main" val="345405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Rectangle 4"/>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8" name="Rectangle 7"/>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9"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10"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1D415404-4E72-4C54-89C4-30E9CC92AA49}"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dirty="0"/>
              <a:t>Modifiez le style du titre</a:t>
            </a:r>
          </a:p>
        </p:txBody>
      </p:sp>
      <p:sp>
        <p:nvSpPr>
          <p:cNvPr id="3" name="Espace réservé du contenu 2"/>
          <p:cNvSpPr>
            <a:spLocks noGrp="1"/>
          </p:cNvSpPr>
          <p:nvPr>
            <p:ph sz="half" idx="1"/>
          </p:nvPr>
        </p:nvSpPr>
        <p:spPr>
          <a:xfrm>
            <a:off x="495300" y="2124075"/>
            <a:ext cx="4038600" cy="4002088"/>
          </a:xfrm>
        </p:spPr>
        <p:txBody>
          <a:bodyPr>
            <a:normAutofit/>
          </a:bodyPr>
          <a:lstStyle>
            <a:lvl1pPr marL="207168" indent="-207168">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1" y="2124075"/>
            <a:ext cx="4038600" cy="4002088"/>
          </a:xfrm>
        </p:spPr>
        <p:txBody>
          <a:bodyPr>
            <a:normAutofit/>
          </a:bodyPr>
          <a:lstStyle>
            <a:lvl1pPr marL="200024" indent="-200024">
              <a:defRPr sz="1800">
                <a:solidFill>
                  <a:schemeClr val="accent5">
                    <a:lumMod val="75000"/>
                  </a:schemeClr>
                </a:solidFill>
              </a:defRPr>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 name="Espace réservé de la date 4"/>
          <p:cNvSpPr>
            <a:spLocks noGrp="1"/>
          </p:cNvSpPr>
          <p:nvPr>
            <p:ph type="dt" sz="half" idx="10"/>
          </p:nvPr>
        </p:nvSpPr>
        <p:spPr/>
        <p:txBody>
          <a:bodyPr/>
          <a:lstStyle>
            <a:lvl1pPr>
              <a:defRPr/>
            </a:lvl1pPr>
          </a:lstStyle>
          <a:p>
            <a:pPr>
              <a:defRPr/>
            </a:pPr>
            <a:fld id="{7F6DA38D-04EF-4F13-8008-CB5C866272CC}" type="datetimeFigureOut">
              <a:rPr lang="fr-FR" altLang="fr-FR"/>
              <a:pPr>
                <a:defRPr/>
              </a:pPr>
              <a:t>03/12/2019</a:t>
            </a:fld>
            <a:endParaRPr lang="fr-FR" altLang="fr-FR"/>
          </a:p>
        </p:txBody>
      </p:sp>
      <p:sp>
        <p:nvSpPr>
          <p:cNvPr id="12" name="Espace réservé du pied de page 5"/>
          <p:cNvSpPr>
            <a:spLocks noGrp="1"/>
          </p:cNvSpPr>
          <p:nvPr>
            <p:ph type="ftr" sz="quarter" idx="11"/>
          </p:nvPr>
        </p:nvSpPr>
        <p:spPr/>
        <p:txBody>
          <a:bodyPr/>
          <a:lstStyle>
            <a:lvl1pPr>
              <a:defRPr/>
            </a:lvl1pPr>
          </a:lstStyle>
          <a:p>
            <a:pPr>
              <a:defRPr/>
            </a:pPr>
            <a:endParaRPr lang="fr-FR"/>
          </a:p>
        </p:txBody>
      </p:sp>
      <p:sp>
        <p:nvSpPr>
          <p:cNvPr id="13" name="Espace réservé du numéro de diapositive 6"/>
          <p:cNvSpPr>
            <a:spLocks noGrp="1"/>
          </p:cNvSpPr>
          <p:nvPr>
            <p:ph type="sldNum" sz="quarter" idx="12"/>
          </p:nvPr>
        </p:nvSpPr>
        <p:spPr/>
        <p:txBody>
          <a:bodyPr/>
          <a:lstStyle>
            <a:lvl1pPr>
              <a:defRPr/>
            </a:lvl1pPr>
          </a:lstStyle>
          <a:p>
            <a:pPr>
              <a:defRPr/>
            </a:pPr>
            <a:fld id="{7BC54116-03AE-4402-8F51-BA050220BFE5}" type="slidenum">
              <a:rPr lang="fr-FR" altLang="fr-FR"/>
              <a:pPr>
                <a:defRPr/>
              </a:pPr>
              <a:t>‹N°›</a:t>
            </a:fld>
            <a:endParaRPr lang="fr-FR" altLang="fr-FR"/>
          </a:p>
        </p:txBody>
      </p:sp>
    </p:spTree>
    <p:extLst>
      <p:ext uri="{BB962C8B-B14F-4D97-AF65-F5344CB8AC3E}">
        <p14:creationId xmlns:p14="http://schemas.microsoft.com/office/powerpoint/2010/main" val="3192906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6" name="Rectangle 5"/>
          <p:cNvSpPr/>
          <p:nvPr userDrawn="1"/>
        </p:nvSpPr>
        <p:spPr bwMode="gray">
          <a:xfrm>
            <a:off x="0" y="1243013"/>
            <a:ext cx="623888" cy="36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7"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8"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94DD5F9B-9E79-4C41-97BE-4A833E8C9516}"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2" name="Titre 1"/>
          <p:cNvSpPr>
            <a:spLocks noGrp="1"/>
          </p:cNvSpPr>
          <p:nvPr>
            <p:ph type="title"/>
          </p:nvPr>
        </p:nvSpPr>
        <p:spPr>
          <a:xfrm>
            <a:off x="623889" y="866395"/>
            <a:ext cx="8052568" cy="1143000"/>
          </a:xfrm>
        </p:spPr>
        <p:txBody>
          <a:bodyPr anchor="t">
            <a:normAutofit/>
          </a:bodyPr>
          <a:lstStyle>
            <a:lvl1pPr>
              <a:defRPr sz="2250"/>
            </a:lvl1pPr>
          </a:lstStyle>
          <a:p>
            <a:r>
              <a:rPr lang="fr-FR" dirty="0"/>
              <a:t>Modifiez le style du titre</a:t>
            </a:r>
          </a:p>
        </p:txBody>
      </p:sp>
      <p:sp>
        <p:nvSpPr>
          <p:cNvPr id="9" name="Espace réservé de la date 2"/>
          <p:cNvSpPr>
            <a:spLocks noGrp="1"/>
          </p:cNvSpPr>
          <p:nvPr>
            <p:ph type="dt" sz="half" idx="10"/>
          </p:nvPr>
        </p:nvSpPr>
        <p:spPr/>
        <p:txBody>
          <a:bodyPr/>
          <a:lstStyle>
            <a:lvl1pPr>
              <a:defRPr/>
            </a:lvl1pPr>
          </a:lstStyle>
          <a:p>
            <a:pPr>
              <a:defRPr/>
            </a:pPr>
            <a:fld id="{E8BD80CB-A588-4709-9539-D34E32E8025C}" type="datetimeFigureOut">
              <a:rPr lang="fr-FR" altLang="fr-FR"/>
              <a:pPr>
                <a:defRPr/>
              </a:pPr>
              <a:t>03/12/2019</a:t>
            </a:fld>
            <a:endParaRPr lang="fr-FR" altLang="fr-FR"/>
          </a:p>
        </p:txBody>
      </p:sp>
      <p:sp>
        <p:nvSpPr>
          <p:cNvPr id="10" name="Espace réservé du pied de page 3"/>
          <p:cNvSpPr>
            <a:spLocks noGrp="1"/>
          </p:cNvSpPr>
          <p:nvPr>
            <p:ph type="ftr" sz="quarter" idx="11"/>
          </p:nvPr>
        </p:nvSpPr>
        <p:spPr/>
        <p:txBody>
          <a:bodyPr/>
          <a:lstStyle>
            <a:lvl1pPr>
              <a:defRPr/>
            </a:lvl1pPr>
          </a:lstStyle>
          <a:p>
            <a:pPr>
              <a:defRPr/>
            </a:pPr>
            <a:endParaRPr lang="fr-FR"/>
          </a:p>
        </p:txBody>
      </p:sp>
      <p:sp>
        <p:nvSpPr>
          <p:cNvPr id="11" name="Espace réservé du numéro de diapositive 4"/>
          <p:cNvSpPr>
            <a:spLocks noGrp="1"/>
          </p:cNvSpPr>
          <p:nvPr>
            <p:ph type="sldNum" sz="quarter" idx="12"/>
          </p:nvPr>
        </p:nvSpPr>
        <p:spPr/>
        <p:txBody>
          <a:bodyPr/>
          <a:lstStyle>
            <a:lvl1pPr>
              <a:defRPr/>
            </a:lvl1pPr>
          </a:lstStyle>
          <a:p>
            <a:pPr>
              <a:defRPr/>
            </a:pPr>
            <a:fld id="{CB71BBD9-96F4-44C3-B05A-C67FA624925C}" type="slidenum">
              <a:rPr lang="fr-FR" altLang="fr-FR"/>
              <a:pPr>
                <a:defRPr/>
              </a:pPr>
              <a:t>‹N°›</a:t>
            </a:fld>
            <a:endParaRPr lang="fr-FR" altLang="fr-FR"/>
          </a:p>
        </p:txBody>
      </p:sp>
    </p:spTree>
    <p:extLst>
      <p:ext uri="{BB962C8B-B14F-4D97-AF65-F5344CB8AC3E}">
        <p14:creationId xmlns:p14="http://schemas.microsoft.com/office/powerpoint/2010/main" val="373683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pic>
        <p:nvPicPr>
          <p:cNvPr id="3"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
        <p:nvSpPr>
          <p:cNvPr id="5" name="CustomShape 2"/>
          <p:cNvSpPr/>
          <p:nvPr userDrawn="1"/>
        </p:nvSpPr>
        <p:spPr>
          <a:xfrm>
            <a:off x="8705850" y="6442075"/>
            <a:ext cx="304800" cy="306388"/>
          </a:xfrm>
          <a:prstGeom prst="ellipse">
            <a:avLst/>
          </a:prstGeom>
          <a:solidFill>
            <a:schemeClr val="accent5"/>
          </a:solidFill>
          <a:ln>
            <a:solidFill>
              <a:srgbClr val="FFFFFF"/>
            </a:solidFill>
          </a:ln>
        </p:spPr>
        <p:txBody>
          <a:bodyPr lIns="34289" rIns="34289"/>
          <a:lstStyle/>
          <a:p>
            <a:pPr eaLnBrk="1" fontAlgn="auto" hangingPunct="1">
              <a:spcBef>
                <a:spcPts val="0"/>
              </a:spcBef>
              <a:spcAft>
                <a:spcPts val="0"/>
              </a:spcAft>
              <a:defRPr/>
            </a:pPr>
            <a:endParaRPr dirty="0">
              <a:ea typeface="+mn-ea"/>
            </a:endParaRPr>
          </a:p>
        </p:txBody>
      </p:sp>
      <p:sp>
        <p:nvSpPr>
          <p:cNvPr id="6" name="TextShape 3"/>
          <p:cNvSpPr txBox="1">
            <a:spLocks noChangeArrowheads="1"/>
          </p:cNvSpPr>
          <p:nvPr userDrawn="1"/>
        </p:nvSpPr>
        <p:spPr bwMode="auto">
          <a:xfrm>
            <a:off x="8734975" y="6489700"/>
            <a:ext cx="252503" cy="160490"/>
          </a:xfrm>
          <a:prstGeom prst="rect">
            <a:avLst/>
          </a:prstGeom>
          <a:noFill/>
          <a:ln>
            <a:noFill/>
          </a:ln>
          <a:extLst>
            <a:ext uri="{909E8E84-426E-40dd-AFC4-6F175D3DCCD1}"/>
            <a:ext uri="{91240B29-F687-4f45-9708-019B960494DF}"/>
          </a:extLst>
        </p:spPr>
        <p:txBody>
          <a:bodyPr wrap="none" lIns="33749" tIns="33749" rIns="33749" bIns="33749">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fld id="{BA8D96EB-7583-4A40-8272-90D112BE606A}" type="slidenum">
              <a:rPr lang="en-US" altLang="fr-FR" sz="600" smtClean="0">
                <a:solidFill>
                  <a:srgbClr val="FFFFFF"/>
                </a:solidFill>
                <a:cs typeface="Arial" panose="020B0604020202020204" pitchFamily="34" charset="0"/>
              </a:rPr>
              <a:pPr algn="ctr" eaLnBrk="1" hangingPunct="1">
                <a:defRPr/>
              </a:pPr>
              <a:t>‹N°›</a:t>
            </a:fld>
            <a:endParaRPr lang="en-US" altLang="fr-FR" sz="600">
              <a:solidFill>
                <a:srgbClr val="FFFFFF"/>
              </a:solidFill>
              <a:cs typeface="Arial" panose="020B0604020202020204" pitchFamily="34" charset="0"/>
            </a:endParaRPr>
          </a:p>
        </p:txBody>
      </p:sp>
      <p:sp>
        <p:nvSpPr>
          <p:cNvPr id="7" name="Espace réservé de la date 1"/>
          <p:cNvSpPr>
            <a:spLocks noGrp="1"/>
          </p:cNvSpPr>
          <p:nvPr>
            <p:ph type="dt" sz="half" idx="10"/>
          </p:nvPr>
        </p:nvSpPr>
        <p:spPr/>
        <p:txBody>
          <a:bodyPr/>
          <a:lstStyle>
            <a:lvl1pPr>
              <a:defRPr/>
            </a:lvl1pPr>
          </a:lstStyle>
          <a:p>
            <a:pPr>
              <a:defRPr/>
            </a:pPr>
            <a:fld id="{67ACAF83-EDC1-468A-98B9-8B0B638937DA}" type="datetimeFigureOut">
              <a:rPr lang="fr-FR" altLang="fr-FR"/>
              <a:pPr>
                <a:defRPr/>
              </a:pPr>
              <a:t>03/12/2019</a:t>
            </a:fld>
            <a:endParaRPr lang="fr-FR" altLang="fr-FR"/>
          </a:p>
        </p:txBody>
      </p:sp>
      <p:sp>
        <p:nvSpPr>
          <p:cNvPr id="8" name="Espace réservé du pied de page 2"/>
          <p:cNvSpPr>
            <a:spLocks noGrp="1"/>
          </p:cNvSpPr>
          <p:nvPr>
            <p:ph type="ftr" sz="quarter" idx="11"/>
          </p:nvPr>
        </p:nvSpPr>
        <p:spPr/>
        <p:txBody>
          <a:bodyPr/>
          <a:lstStyle>
            <a:lvl1pPr>
              <a:defRPr/>
            </a:lvl1pPr>
          </a:lstStyle>
          <a:p>
            <a:pPr>
              <a:defRPr/>
            </a:pPr>
            <a:endParaRPr lang="fr-FR"/>
          </a:p>
        </p:txBody>
      </p:sp>
      <p:sp>
        <p:nvSpPr>
          <p:cNvPr id="9" name="Espace réservé du numéro de diapositive 3"/>
          <p:cNvSpPr>
            <a:spLocks noGrp="1"/>
          </p:cNvSpPr>
          <p:nvPr>
            <p:ph type="sldNum" sz="quarter" idx="12"/>
          </p:nvPr>
        </p:nvSpPr>
        <p:spPr/>
        <p:txBody>
          <a:bodyPr/>
          <a:lstStyle>
            <a:lvl1pPr>
              <a:defRPr/>
            </a:lvl1pPr>
          </a:lstStyle>
          <a:p>
            <a:pPr>
              <a:defRPr/>
            </a:pPr>
            <a:fld id="{6E14446F-74A2-413B-83B6-91437F9311BB}" type="slidenum">
              <a:rPr lang="fr-FR" altLang="fr-FR"/>
              <a:pPr>
                <a:defRPr/>
              </a:pPr>
              <a:t>‹N°›</a:t>
            </a:fld>
            <a:endParaRPr lang="fr-FR" altLang="fr-FR"/>
          </a:p>
        </p:txBody>
      </p:sp>
    </p:spTree>
    <p:extLst>
      <p:ext uri="{BB962C8B-B14F-4D97-AF65-F5344CB8AC3E}">
        <p14:creationId xmlns:p14="http://schemas.microsoft.com/office/powerpoint/2010/main" val="1500262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1.emf"/><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027" name="Espace réservé du titre 1"/>
          <p:cNvSpPr>
            <a:spLocks noGrp="1"/>
          </p:cNvSpPr>
          <p:nvPr>
            <p:ph type="title"/>
          </p:nvPr>
        </p:nvSpPr>
        <p:spPr bwMode="auto">
          <a:xfrm>
            <a:off x="1908175" y="990600"/>
            <a:ext cx="6767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p:cNvSpPr>
            <a:spLocks noGrp="1"/>
          </p:cNvSpPr>
          <p:nvPr>
            <p:ph type="body" idx="1"/>
          </p:nvPr>
        </p:nvSpPr>
        <p:spPr bwMode="auto">
          <a:xfrm>
            <a:off x="1908175" y="2133600"/>
            <a:ext cx="6778625"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smtClean="0"/>
              <a:t>Document de travail</a:t>
            </a:r>
            <a:endParaRPr lang="fr-FR" alt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Narrow" panose="020B0606020202030204" pitchFamily="34" charset="0"/>
              </a:defRPr>
            </a:lvl1pPr>
          </a:lstStyle>
          <a:p>
            <a:fld id="{38F475CC-9A25-4A89-8EDB-1E2737850D4B}" type="datetimeFigureOut">
              <a:rPr lang="fr-FR" altLang="fr-FR"/>
              <a:pPr/>
              <a:t>03/12/2019</a:t>
            </a:fld>
            <a:endParaRPr lang="fr-FR" alt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Arial Narrow" panose="020B0606020202030204" pitchFamily="34" charset="0"/>
                <a:ea typeface="+mn-ea"/>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Narrow" panose="020B0606020202030204" pitchFamily="34" charset="0"/>
              </a:defRPr>
            </a:lvl1pPr>
          </a:lstStyle>
          <a:p>
            <a:fld id="{29F289A8-0FA4-40B7-8CB0-BE8B2F1BF293}" type="slidenum">
              <a:rPr lang="fr-FR" altLang="fr-FR"/>
              <a:pPr/>
              <a:t>‹N°›</a:t>
            </a:fld>
            <a:endParaRPr lang="fr-FR" altLang="fr-FR"/>
          </a:p>
        </p:txBody>
      </p:sp>
      <p:pic>
        <p:nvPicPr>
          <p:cNvPr id="103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3888" y="68263"/>
            <a:ext cx="865187" cy="587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033" name="ZoneTexte 6"/>
          <p:cNvSpPr txBox="1">
            <a:spLocks noChangeArrowheads="1"/>
          </p:cNvSpPr>
          <p:nvPr userDrawn="1"/>
        </p:nvSpPr>
        <p:spPr bwMode="auto">
          <a:xfrm>
            <a:off x="1939925" y="166688"/>
            <a:ext cx="2403475" cy="400050"/>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fr-FR" altLang="fr-FR" sz="1600">
                <a:solidFill>
                  <a:srgbClr val="DDE8F6"/>
                </a:solidFill>
                <a:cs typeface="Arial" panose="020B0604020202020204" pitchFamily="34" charset="0"/>
              </a:rPr>
              <a:t>Ministère de la </a:t>
            </a:r>
            <a:r>
              <a:rPr lang="fr-FR" altLang="fr-FR" sz="2000">
                <a:solidFill>
                  <a:srgbClr val="DDE8F6"/>
                </a:solidFill>
                <a:cs typeface="Arial" panose="020B0604020202020204" pitchFamily="34" charset="0"/>
              </a:rPr>
              <a:t>Culture</a:t>
            </a:r>
            <a:endParaRPr lang="fr-FR" altLang="fr-FR" sz="1600">
              <a:solidFill>
                <a:srgbClr val="DDE8F6"/>
              </a:solidFill>
              <a:cs typeface="Arial" panose="020B0604020202020204" pitchFamily="34" charset="0"/>
            </a:endParaRPr>
          </a:p>
        </p:txBody>
      </p:sp>
      <p:sp>
        <p:nvSpPr>
          <p:cNvPr id="2" name="ZoneTexte 1"/>
          <p:cNvSpPr txBox="1"/>
          <p:nvPr userDrawn="1"/>
        </p:nvSpPr>
        <p:spPr>
          <a:xfrm>
            <a:off x="3288829" y="6385023"/>
            <a:ext cx="2566342" cy="307777"/>
          </a:xfrm>
          <a:prstGeom prst="rect">
            <a:avLst/>
          </a:prstGeom>
          <a:noFill/>
          <a:scene3d>
            <a:camera prst="orthographicFront">
              <a:rot lat="0" lon="0" rev="0"/>
            </a:camera>
            <a:lightRig rig="threePt" dir="t"/>
          </a:scene3d>
        </p:spPr>
        <p:txBody>
          <a:bodyPr vert="horz" wrap="square" rtlCol="0" anchor="ctr">
            <a:spAutoFit/>
          </a:bodyPr>
          <a:lstStyle/>
          <a:p>
            <a:pPr algn="ctr"/>
            <a:r>
              <a:rPr lang="fr-FR" sz="1400" b="1" dirty="0" smtClean="0">
                <a:solidFill>
                  <a:srgbClr val="00B050"/>
                </a:solidFill>
              </a:rPr>
              <a:t>DOCUMENT DE TRAVAIL</a:t>
            </a:r>
            <a:endParaRPr lang="fr-FR" sz="1400" b="1" dirty="0">
              <a:solidFill>
                <a:srgbClr val="00B050"/>
              </a:solidFill>
            </a:endParaRPr>
          </a:p>
        </p:txBody>
      </p:sp>
    </p:spTree>
  </p:cSld>
  <p:clrMap bg1="lt1" tx1="dk1" bg2="lt2" tx2="dk2" accent1="accent1" accent2="accent2" accent3="accent3" accent4="accent4" accent5="accent5" accent6="accent6" hlink="hlink" folHlink="folHlink"/>
  <p:sldLayoutIdLst>
    <p:sldLayoutId id="2147483834" r:id="rId1"/>
    <p:sldLayoutId id="2147483836" r:id="rId2"/>
  </p:sldLayoutIdLst>
  <p:txStyles>
    <p:titleStyle>
      <a:lvl1pPr algn="l" rtl="0" eaLnBrk="0" fontAlgn="base" hangingPunct="0">
        <a:spcBef>
          <a:spcPct val="0"/>
        </a:spcBef>
        <a:spcAft>
          <a:spcPct val="0"/>
        </a:spcAft>
        <a:defRPr sz="32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2pPr>
      <a:lvl3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3pPr>
      <a:lvl4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4pPr>
      <a:lvl5pPr algn="l" rtl="0" eaLnBrk="0" fontAlgn="base" hangingPunct="0">
        <a:spcBef>
          <a:spcPct val="0"/>
        </a:spcBef>
        <a:spcAft>
          <a:spcPct val="0"/>
        </a:spcAft>
        <a:defRPr sz="3200">
          <a:solidFill>
            <a:schemeClr val="tx1"/>
          </a:solidFill>
          <a:latin typeface="Arial" charset="0"/>
          <a:ea typeface="MS PGothic" panose="020B0600070205080204" pitchFamily="34" charset="-128"/>
          <a:cs typeface="Arial" panose="020B0604020202020204" pitchFamily="34" charset="0"/>
        </a:defRPr>
      </a:lvl5pPr>
      <a:lvl6pPr marL="457200" algn="l" rtl="0" fontAlgn="base">
        <a:spcBef>
          <a:spcPct val="0"/>
        </a:spcBef>
        <a:spcAft>
          <a:spcPct val="0"/>
        </a:spcAft>
        <a:defRPr sz="3200">
          <a:solidFill>
            <a:schemeClr val="tx1"/>
          </a:solidFill>
          <a:latin typeface="Arial" charset="0"/>
          <a:ea typeface="ＭＳ Ｐゴシック" charset="0"/>
        </a:defRPr>
      </a:lvl6pPr>
      <a:lvl7pPr marL="914400" algn="l" rtl="0" fontAlgn="base">
        <a:spcBef>
          <a:spcPct val="0"/>
        </a:spcBef>
        <a:spcAft>
          <a:spcPct val="0"/>
        </a:spcAft>
        <a:defRPr sz="3200">
          <a:solidFill>
            <a:schemeClr val="tx1"/>
          </a:solidFill>
          <a:latin typeface="Arial" charset="0"/>
          <a:ea typeface="ＭＳ Ｐゴシック" charset="0"/>
        </a:defRPr>
      </a:lvl7pPr>
      <a:lvl8pPr marL="1371600" algn="l" rtl="0" fontAlgn="base">
        <a:spcBef>
          <a:spcPct val="0"/>
        </a:spcBef>
        <a:spcAft>
          <a:spcPct val="0"/>
        </a:spcAft>
        <a:defRPr sz="3200">
          <a:solidFill>
            <a:schemeClr val="tx1"/>
          </a:solidFill>
          <a:latin typeface="Arial" charset="0"/>
          <a:ea typeface="ＭＳ Ｐゴシック" charset="0"/>
        </a:defRPr>
      </a:lvl8pPr>
      <a:lvl9pPr marL="1828800" algn="l" rtl="0" fontAlgn="base">
        <a:spcBef>
          <a:spcPct val="0"/>
        </a:spcBef>
        <a:spcAft>
          <a:spcPct val="0"/>
        </a:spcAft>
        <a:defRPr sz="3200">
          <a:solidFill>
            <a:schemeClr val="tx1"/>
          </a:solidFill>
          <a:latin typeface="Arial" charset="0"/>
          <a:ea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b="1"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1"/>
            <a:ext cx="9144000" cy="720725"/>
          </a:xfrm>
          <a:prstGeom prst="rect">
            <a:avLst/>
          </a:prstGeom>
          <a:gradFill flip="none" rotWithShape="1">
            <a:gsLst>
              <a:gs pos="0">
                <a:schemeClr val="accent1">
                  <a:lumMod val="50000"/>
                </a:schemeClr>
              </a:gs>
              <a:gs pos="100000">
                <a:schemeClr val="accent1"/>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1027" name="Espace réservé du titre 1"/>
          <p:cNvSpPr>
            <a:spLocks noGrp="1"/>
          </p:cNvSpPr>
          <p:nvPr>
            <p:ph type="title"/>
          </p:nvPr>
        </p:nvSpPr>
        <p:spPr bwMode="auto">
          <a:xfrm>
            <a:off x="1908572" y="990600"/>
            <a:ext cx="6767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p:cNvSpPr>
            <a:spLocks noGrp="1"/>
          </p:cNvSpPr>
          <p:nvPr>
            <p:ph type="body" idx="1"/>
          </p:nvPr>
        </p:nvSpPr>
        <p:spPr bwMode="auto">
          <a:xfrm>
            <a:off x="1908573" y="2133601"/>
            <a:ext cx="6778228"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Arial Narrow" panose="020B0606020202030204" pitchFamily="34" charset="0"/>
              </a:defRPr>
            </a:lvl1pPr>
          </a:lstStyle>
          <a:p>
            <a:pPr>
              <a:defRPr/>
            </a:pPr>
            <a:fld id="{50509225-56D5-4BD4-81DA-C51762C054DE}" type="datetimeFigureOut">
              <a:rPr lang="fr-FR" altLang="fr-FR"/>
              <a:pPr>
                <a:defRPr/>
              </a:pPr>
              <a:t>03/12/2019</a:t>
            </a:fld>
            <a:endParaRPr lang="fr-FR" alt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Arial Narrow" panose="020B0606020202030204" pitchFamily="34" charset="0"/>
                <a:ea typeface="+mn-ea"/>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Arial Narrow" panose="020B0606020202030204" pitchFamily="34" charset="0"/>
              </a:defRPr>
            </a:lvl1pPr>
          </a:lstStyle>
          <a:p>
            <a:pPr>
              <a:defRPr/>
            </a:pPr>
            <a:fld id="{CF59892B-432F-4644-8772-ED51396A12B0}" type="slidenum">
              <a:rPr lang="fr-FR" altLang="fr-FR"/>
              <a:pPr>
                <a:defRPr/>
              </a:pPr>
              <a:t>‹N°›</a:t>
            </a:fld>
            <a:endParaRPr lang="fr-FR" altLang="fr-FR"/>
          </a:p>
        </p:txBody>
      </p:sp>
      <p:pic>
        <p:nvPicPr>
          <p:cNvPr id="1032" name="Picture 2"/>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23888" y="68264"/>
            <a:ext cx="86558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ZoneTexte 6"/>
          <p:cNvSpPr txBox="1">
            <a:spLocks noChangeArrowheads="1"/>
          </p:cNvSpPr>
          <p:nvPr userDrawn="1"/>
        </p:nvSpPr>
        <p:spPr bwMode="auto">
          <a:xfrm>
            <a:off x="1939529" y="166689"/>
            <a:ext cx="1846980" cy="323165"/>
          </a:xfrm>
          <a:prstGeom prst="rect">
            <a:avLst/>
          </a:prstGeom>
          <a:noFill/>
          <a:ln>
            <a:noFill/>
          </a:ln>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r>
              <a:rPr lang="fr-FR" altLang="fr-FR" sz="1200">
                <a:solidFill>
                  <a:srgbClr val="DDE8F6"/>
                </a:solidFill>
                <a:cs typeface="Arial" panose="020B0604020202020204" pitchFamily="34" charset="0"/>
              </a:rPr>
              <a:t>Ministère de la </a:t>
            </a:r>
            <a:r>
              <a:rPr lang="fr-FR" altLang="fr-FR" sz="1500">
                <a:solidFill>
                  <a:srgbClr val="DDE8F6"/>
                </a:solidFill>
                <a:cs typeface="Arial" panose="020B0604020202020204" pitchFamily="34" charset="0"/>
              </a:rPr>
              <a:t>Culture</a:t>
            </a:r>
            <a:endParaRPr lang="fr-FR" altLang="fr-FR" sz="1200">
              <a:solidFill>
                <a:srgbClr val="DDE8F6"/>
              </a:solidFill>
              <a:cs typeface="Arial" panose="020B0604020202020204" pitchFamily="34" charset="0"/>
            </a:endParaRPr>
          </a:p>
        </p:txBody>
      </p:sp>
    </p:spTree>
    <p:extLst>
      <p:ext uri="{BB962C8B-B14F-4D97-AF65-F5344CB8AC3E}">
        <p14:creationId xmlns:p14="http://schemas.microsoft.com/office/powerpoint/2010/main" val="3609174532"/>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txStyles>
    <p:titleStyle>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2pPr>
      <a:lvl3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3pPr>
      <a:lvl4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4pPr>
      <a:lvl5pPr algn="l" rtl="0" eaLnBrk="0" fontAlgn="base" hangingPunct="0">
        <a:spcBef>
          <a:spcPct val="0"/>
        </a:spcBef>
        <a:spcAft>
          <a:spcPct val="0"/>
        </a:spcAft>
        <a:defRPr sz="2400">
          <a:solidFill>
            <a:schemeClr val="tx1"/>
          </a:solidFill>
          <a:latin typeface="Arial" charset="0"/>
          <a:ea typeface="MS PGothic" panose="020B0600070205080204" pitchFamily="34" charset="-128"/>
          <a:cs typeface="Arial" panose="020B0604020202020204" pitchFamily="34" charset="0"/>
        </a:defRPr>
      </a:lvl5pPr>
      <a:lvl6pPr marL="342899" algn="l" rtl="0" fontAlgn="base">
        <a:spcBef>
          <a:spcPct val="0"/>
        </a:spcBef>
        <a:spcAft>
          <a:spcPct val="0"/>
        </a:spcAft>
        <a:defRPr sz="2400">
          <a:solidFill>
            <a:schemeClr val="tx1"/>
          </a:solidFill>
          <a:latin typeface="Arial" charset="0"/>
          <a:ea typeface="ＭＳ Ｐゴシック" charset="0"/>
        </a:defRPr>
      </a:lvl6pPr>
      <a:lvl7pPr marL="685799" algn="l" rtl="0" fontAlgn="base">
        <a:spcBef>
          <a:spcPct val="0"/>
        </a:spcBef>
        <a:spcAft>
          <a:spcPct val="0"/>
        </a:spcAft>
        <a:defRPr sz="2400">
          <a:solidFill>
            <a:schemeClr val="tx1"/>
          </a:solidFill>
          <a:latin typeface="Arial" charset="0"/>
          <a:ea typeface="ＭＳ Ｐゴシック" charset="0"/>
        </a:defRPr>
      </a:lvl7pPr>
      <a:lvl8pPr marL="1028698" algn="l" rtl="0" fontAlgn="base">
        <a:spcBef>
          <a:spcPct val="0"/>
        </a:spcBef>
        <a:spcAft>
          <a:spcPct val="0"/>
        </a:spcAft>
        <a:defRPr sz="2400">
          <a:solidFill>
            <a:schemeClr val="tx1"/>
          </a:solidFill>
          <a:latin typeface="Arial" charset="0"/>
          <a:ea typeface="ＭＳ Ｐゴシック" charset="0"/>
        </a:defRPr>
      </a:lvl8pPr>
      <a:lvl9pPr marL="1371597" algn="l" rtl="0" fontAlgn="base">
        <a:spcBef>
          <a:spcPct val="0"/>
        </a:spcBef>
        <a:spcAft>
          <a:spcPct val="0"/>
        </a:spcAft>
        <a:defRPr sz="2400">
          <a:solidFill>
            <a:schemeClr val="tx1"/>
          </a:solidFill>
          <a:latin typeface="Arial" charset="0"/>
          <a:ea typeface="ＭＳ Ｐゴシック" charset="0"/>
        </a:defRPr>
      </a:lvl9pPr>
    </p:titleStyle>
    <p:bodyStyle>
      <a:lvl1pPr marL="255985" indent="-255985"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556022" indent="-213122" algn="l" rtl="0" eaLnBrk="0" fontAlgn="base" hangingPunct="0">
        <a:spcBef>
          <a:spcPct val="20000"/>
        </a:spcBef>
        <a:spcAft>
          <a:spcPct val="0"/>
        </a:spcAft>
        <a:buFont typeface="Arial" panose="020B0604020202020204" pitchFamily="34" charset="0"/>
        <a:buChar char="–"/>
        <a:defRPr sz="15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856060" indent="-170260" algn="l" rtl="0" eaLnBrk="0" fontAlgn="base" hangingPunct="0">
        <a:spcBef>
          <a:spcPct val="20000"/>
        </a:spcBef>
        <a:spcAft>
          <a:spcPct val="0"/>
        </a:spcAft>
        <a:buFont typeface="Arial" panose="020B0604020202020204" pitchFamily="34" charset="0"/>
        <a:buChar char="•"/>
        <a:defRPr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198960" indent="-170260"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1541860" indent="-170260" algn="l" rtl="0" eaLnBrk="0" fontAlgn="base" hangingPunct="0">
        <a:spcBef>
          <a:spcPct val="20000"/>
        </a:spcBef>
        <a:spcAft>
          <a:spcPct val="0"/>
        </a:spcAft>
        <a:buFont typeface="Arial" panose="020B0604020202020204" pitchFamily="34" charset="0"/>
        <a:buChar char="»"/>
        <a:defRPr sz="12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1885946"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46"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45"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44" indent="-171449" algn="l" defTabSz="685799"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fr-FR"/>
      </a:defPPr>
      <a:lvl1pPr marL="0" algn="l" defTabSz="685799" rtl="0" eaLnBrk="1" latinLnBrk="0" hangingPunct="1">
        <a:defRPr sz="1350" kern="1200">
          <a:solidFill>
            <a:schemeClr val="tx1"/>
          </a:solidFill>
          <a:latin typeface="+mn-lt"/>
          <a:ea typeface="+mn-ea"/>
          <a:cs typeface="+mn-cs"/>
        </a:defRPr>
      </a:lvl1pPr>
      <a:lvl2pPr marL="342899" algn="l" defTabSz="685799" rtl="0" eaLnBrk="1" latinLnBrk="0" hangingPunct="1">
        <a:defRPr sz="1350" kern="1200">
          <a:solidFill>
            <a:schemeClr val="tx1"/>
          </a:solidFill>
          <a:latin typeface="+mn-lt"/>
          <a:ea typeface="+mn-ea"/>
          <a:cs typeface="+mn-cs"/>
        </a:defRPr>
      </a:lvl2pPr>
      <a:lvl3pPr marL="685799" algn="l" defTabSz="685799" rtl="0" eaLnBrk="1" latinLnBrk="0" hangingPunct="1">
        <a:defRPr sz="1350" kern="1200">
          <a:solidFill>
            <a:schemeClr val="tx1"/>
          </a:solidFill>
          <a:latin typeface="+mn-lt"/>
          <a:ea typeface="+mn-ea"/>
          <a:cs typeface="+mn-cs"/>
        </a:defRPr>
      </a:lvl3pPr>
      <a:lvl4pPr marL="1028698" algn="l" defTabSz="685799" rtl="0" eaLnBrk="1" latinLnBrk="0" hangingPunct="1">
        <a:defRPr sz="1350" kern="1200">
          <a:solidFill>
            <a:schemeClr val="tx1"/>
          </a:solidFill>
          <a:latin typeface="+mn-lt"/>
          <a:ea typeface="+mn-ea"/>
          <a:cs typeface="+mn-cs"/>
        </a:defRPr>
      </a:lvl4pPr>
      <a:lvl5pPr marL="1371597" algn="l" defTabSz="685799" rtl="0" eaLnBrk="1" latinLnBrk="0" hangingPunct="1">
        <a:defRPr sz="1350" kern="1200">
          <a:solidFill>
            <a:schemeClr val="tx1"/>
          </a:solidFill>
          <a:latin typeface="+mn-lt"/>
          <a:ea typeface="+mn-ea"/>
          <a:cs typeface="+mn-cs"/>
        </a:defRPr>
      </a:lvl5pPr>
      <a:lvl6pPr marL="1714497" algn="l" defTabSz="685799" rtl="0" eaLnBrk="1" latinLnBrk="0" hangingPunct="1">
        <a:defRPr sz="1350" kern="1200">
          <a:solidFill>
            <a:schemeClr val="tx1"/>
          </a:solidFill>
          <a:latin typeface="+mn-lt"/>
          <a:ea typeface="+mn-ea"/>
          <a:cs typeface="+mn-cs"/>
        </a:defRPr>
      </a:lvl6pPr>
      <a:lvl7pPr marL="2057396" algn="l" defTabSz="685799" rtl="0" eaLnBrk="1" latinLnBrk="0" hangingPunct="1">
        <a:defRPr sz="1350" kern="1200">
          <a:solidFill>
            <a:schemeClr val="tx1"/>
          </a:solidFill>
          <a:latin typeface="+mn-lt"/>
          <a:ea typeface="+mn-ea"/>
          <a:cs typeface="+mn-cs"/>
        </a:defRPr>
      </a:lvl7pPr>
      <a:lvl8pPr marL="2400296" algn="l" defTabSz="685799" rtl="0" eaLnBrk="1" latinLnBrk="0" hangingPunct="1">
        <a:defRPr sz="1350" kern="1200">
          <a:solidFill>
            <a:schemeClr val="tx1"/>
          </a:solidFill>
          <a:latin typeface="+mn-lt"/>
          <a:ea typeface="+mn-ea"/>
          <a:cs typeface="+mn-cs"/>
        </a:defRPr>
      </a:lvl8pPr>
      <a:lvl9pPr marL="2743194" algn="l" defTabSz="68579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464170" y="1951894"/>
            <a:ext cx="5029200" cy="3701560"/>
          </a:xfrm>
        </p:spPr>
        <p:txBody>
          <a:bodyPr rtlCol="0"/>
          <a:lstStyle/>
          <a:p>
            <a:pPr algn="ctr" eaLnBrk="1" hangingPunct="1">
              <a:lnSpc>
                <a:spcPct val="90000"/>
              </a:lnSpc>
              <a:spcBef>
                <a:spcPct val="0"/>
              </a:spcBef>
              <a:defRPr/>
            </a:pPr>
            <a:r>
              <a:rPr lang="fr-FR" sz="2000" b="1" dirty="0">
                <a:solidFill>
                  <a:schemeClr val="bg1"/>
                </a:solidFill>
                <a:ea typeface="+mn-ea"/>
              </a:rPr>
              <a:t>Politique indemnitaire ministérielle</a:t>
            </a:r>
            <a:r>
              <a:rPr lang="fr-FR" sz="2800" b="1" dirty="0">
                <a:solidFill>
                  <a:schemeClr val="bg1"/>
                </a:solidFill>
                <a:ea typeface="+mn-ea"/>
              </a:rPr>
              <a:t/>
            </a:r>
            <a:br>
              <a:rPr lang="fr-FR" sz="2800" b="1" dirty="0">
                <a:solidFill>
                  <a:schemeClr val="bg1"/>
                </a:solidFill>
                <a:ea typeface="+mn-ea"/>
              </a:rPr>
            </a:br>
            <a:endParaRPr lang="fr-FR" sz="2100" b="1" dirty="0">
              <a:solidFill>
                <a:schemeClr val="bg1"/>
              </a:solidFill>
              <a:ea typeface="+mn-ea"/>
            </a:endParaRPr>
          </a:p>
          <a:p>
            <a:pPr algn="ctr" eaLnBrk="1" hangingPunct="1">
              <a:lnSpc>
                <a:spcPct val="90000"/>
              </a:lnSpc>
              <a:spcBef>
                <a:spcPct val="0"/>
              </a:spcBef>
              <a:defRPr/>
            </a:pPr>
            <a:endParaRPr lang="fr-FR" altLang="fr-FR" sz="1800" dirty="0">
              <a:solidFill>
                <a:srgbClr val="008080"/>
              </a:solidFill>
            </a:endParaRPr>
          </a:p>
          <a:p>
            <a:pPr algn="ctr" eaLnBrk="1" hangingPunct="1">
              <a:lnSpc>
                <a:spcPct val="90000"/>
              </a:lnSpc>
              <a:spcBef>
                <a:spcPct val="0"/>
              </a:spcBef>
              <a:defRPr/>
            </a:pPr>
            <a:r>
              <a:rPr lang="fr-FR" altLang="fr-FR" sz="2000" b="1" dirty="0">
                <a:solidFill>
                  <a:schemeClr val="bg1"/>
                </a:solidFill>
                <a:ea typeface="+mn-ea"/>
              </a:rPr>
              <a:t>Groupe de travail avec les représentants du personnel </a:t>
            </a:r>
          </a:p>
          <a:p>
            <a:pPr algn="ctr" eaLnBrk="1" hangingPunct="1">
              <a:lnSpc>
                <a:spcPct val="90000"/>
              </a:lnSpc>
              <a:spcBef>
                <a:spcPct val="0"/>
              </a:spcBef>
              <a:defRPr/>
            </a:pPr>
            <a:endParaRPr lang="fr-FR" altLang="fr-FR" sz="2100" dirty="0">
              <a:solidFill>
                <a:srgbClr val="008080"/>
              </a:solidFill>
            </a:endParaRPr>
          </a:p>
          <a:p>
            <a:pPr algn="ctr" eaLnBrk="1" fontAlgn="auto" hangingPunct="1">
              <a:spcAft>
                <a:spcPts val="0"/>
              </a:spcAft>
              <a:defRPr/>
            </a:pPr>
            <a:r>
              <a:rPr lang="fr-FR" sz="1400" b="1" dirty="0">
                <a:solidFill>
                  <a:schemeClr val="bg1"/>
                </a:solidFill>
                <a:ea typeface="+mn-ea"/>
              </a:rPr>
              <a:t>2</a:t>
            </a:r>
            <a:r>
              <a:rPr lang="fr-FR" sz="1400" b="1" smtClean="0">
                <a:solidFill>
                  <a:schemeClr val="bg1"/>
                </a:solidFill>
                <a:ea typeface="+mn-ea"/>
              </a:rPr>
              <a:t> </a:t>
            </a:r>
            <a:r>
              <a:rPr lang="fr-FR" sz="1400" b="1" dirty="0">
                <a:solidFill>
                  <a:schemeClr val="bg1"/>
                </a:solidFill>
                <a:ea typeface="+mn-ea"/>
              </a:rPr>
              <a:t>décembre 2019 </a:t>
            </a:r>
          </a:p>
          <a:p>
            <a:pPr algn="r" eaLnBrk="1" fontAlgn="auto" hangingPunct="1">
              <a:spcAft>
                <a:spcPts val="0"/>
              </a:spcAft>
              <a:defRPr/>
            </a:pPr>
            <a:r>
              <a:rPr lang="fr-FR" altLang="fr-FR" sz="1200" b="1" i="1" dirty="0">
                <a:solidFill>
                  <a:srgbClr val="FFFFFF"/>
                </a:solidFill>
              </a:rPr>
              <a:t>SG – SRH2 – BER</a:t>
            </a:r>
            <a:endParaRPr lang="fr-FR" sz="1200" b="1" i="1" dirty="0">
              <a:solidFill>
                <a:schemeClr val="bg1"/>
              </a:solidFill>
              <a:ea typeface="+mn-ea"/>
            </a:endParaRPr>
          </a:p>
        </p:txBody>
      </p:sp>
    </p:spTree>
    <p:extLst>
      <p:ext uri="{BB962C8B-B14F-4D97-AF65-F5344CB8AC3E}">
        <p14:creationId xmlns:p14="http://schemas.microsoft.com/office/powerpoint/2010/main" val="8563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1093076"/>
            <a:ext cx="8544911" cy="5630393"/>
          </a:xfrm>
        </p:spPr>
        <p:txBody>
          <a:bodyPr>
            <a:normAutofit/>
          </a:bodyPr>
          <a:lstStyle/>
          <a:p>
            <a:pPr marL="57150" lvl="0" indent="0">
              <a:spcBef>
                <a:spcPts val="0"/>
              </a:spcBef>
              <a:buNone/>
            </a:pPr>
            <a:r>
              <a:rPr lang="fr-FR" sz="24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p>
          <a:p>
            <a:pPr marL="57150" lvl="0" indent="0">
              <a:spcBef>
                <a:spcPts val="0"/>
              </a:spcBef>
              <a:buNone/>
            </a:pPr>
            <a:r>
              <a:rPr lang="fr-FR" sz="2400" b="1" dirty="0">
                <a:latin typeface="Calibri" panose="020F0502020204030204" pitchFamily="34" charset="0"/>
                <a:cs typeface="Calibri" panose="020F0502020204030204" pitchFamily="34" charset="0"/>
              </a:rPr>
              <a:t>Remontée des socles de gestion IFSE: 3,9 M€</a:t>
            </a:r>
            <a:r>
              <a:rPr lang="fr-FR" sz="2400" dirty="0"/>
              <a:t/>
            </a:r>
            <a:br>
              <a:rPr lang="fr-FR" sz="2400" dirty="0"/>
            </a:br>
            <a:endParaRPr lang="fr-FR" sz="2400" dirty="0"/>
          </a:p>
          <a:p>
            <a:pPr marL="514350" indent="-457200" algn="just"/>
            <a:r>
              <a:rPr lang="fr-FR" sz="2400" b="1" dirty="0">
                <a:latin typeface="Calibri" panose="020F0502020204030204" pitchFamily="34" charset="0"/>
                <a:cs typeface="Calibri" panose="020F0502020204030204" pitchFamily="34" charset="0"/>
              </a:rPr>
              <a:t>Harmonisation des « pas » entre groupes de fonction au sein d’un même </a:t>
            </a:r>
            <a:r>
              <a:rPr lang="fr-FR" sz="2400" b="1" dirty="0" smtClean="0">
                <a:latin typeface="Calibri" panose="020F0502020204030204" pitchFamily="34" charset="0"/>
                <a:cs typeface="Calibri" panose="020F0502020204030204" pitchFamily="34" charset="0"/>
              </a:rPr>
              <a:t>corps:</a:t>
            </a:r>
            <a:endParaRPr lang="fr-FR" sz="2400" b="1" dirty="0">
              <a:latin typeface="Calibri" panose="020F0502020204030204" pitchFamily="34" charset="0"/>
              <a:cs typeface="Calibri" panose="020F0502020204030204" pitchFamily="34" charset="0"/>
            </a:endParaRPr>
          </a:p>
          <a:p>
            <a:pPr marL="57150" indent="0">
              <a:buNone/>
            </a:pPr>
            <a:r>
              <a:rPr lang="fr-FR" sz="2400" dirty="0">
                <a:latin typeface="Calibri" panose="020F0502020204030204" pitchFamily="34" charset="0"/>
                <a:cs typeface="Calibri" panose="020F0502020204030204" pitchFamily="34" charset="0"/>
              </a:rPr>
              <a:t>Les passages d’un groupe de fonction G à un groupe de fonction G+1 seront uniformisés par catégorie :</a:t>
            </a:r>
          </a:p>
          <a:p>
            <a:pPr marL="914400" lvl="1" indent="-457200">
              <a:spcBef>
                <a:spcPts val="600"/>
              </a:spcBef>
              <a:spcAft>
                <a:spcPts val="600"/>
              </a:spcAft>
            </a:pPr>
            <a:r>
              <a:rPr lang="fr-FR" sz="2200" dirty="0">
                <a:latin typeface="Calibri" panose="020F0502020204030204" pitchFamily="34" charset="0"/>
                <a:cs typeface="Calibri" panose="020F0502020204030204" pitchFamily="34" charset="0"/>
              </a:rPr>
              <a:t>300 € en catégorie C ;</a:t>
            </a:r>
          </a:p>
          <a:p>
            <a:pPr marL="914400" lvl="1" indent="-457200">
              <a:spcBef>
                <a:spcPts val="600"/>
              </a:spcBef>
              <a:spcAft>
                <a:spcPts val="600"/>
              </a:spcAft>
            </a:pPr>
            <a:r>
              <a:rPr lang="fr-FR" sz="2200" dirty="0">
                <a:latin typeface="Calibri" panose="020F0502020204030204" pitchFamily="34" charset="0"/>
                <a:cs typeface="Calibri" panose="020F0502020204030204" pitchFamily="34" charset="0"/>
              </a:rPr>
              <a:t>500 € en catégorie B ;</a:t>
            </a:r>
          </a:p>
          <a:p>
            <a:pPr marL="914400" lvl="1" indent="-457200">
              <a:spcBef>
                <a:spcPts val="600"/>
              </a:spcBef>
              <a:spcAft>
                <a:spcPts val="600"/>
              </a:spcAft>
            </a:pPr>
            <a:r>
              <a:rPr lang="fr-FR" sz="2200" dirty="0">
                <a:latin typeface="Calibri" panose="020F0502020204030204" pitchFamily="34" charset="0"/>
                <a:cs typeface="Calibri" panose="020F0502020204030204" pitchFamily="34" charset="0"/>
              </a:rPr>
              <a:t>1 000 en catégorie A.</a:t>
            </a:r>
          </a:p>
          <a:p>
            <a:pPr marL="514350" indent="-457200"/>
            <a:r>
              <a:rPr lang="fr-FR" sz="2400" dirty="0">
                <a:latin typeface="Calibri" panose="020F0502020204030204" pitchFamily="34" charset="0"/>
                <a:cs typeface="Calibri" panose="020F0502020204030204" pitchFamily="34" charset="0"/>
              </a:rPr>
              <a:t>Coût de la </a:t>
            </a:r>
            <a:r>
              <a:rPr lang="fr-FR" sz="2400" dirty="0" smtClean="0">
                <a:latin typeface="Calibri" panose="020F0502020204030204" pitchFamily="34" charset="0"/>
                <a:cs typeface="Calibri" panose="020F0502020204030204" pitchFamily="34" charset="0"/>
              </a:rPr>
              <a:t>mesure</a:t>
            </a:r>
            <a:r>
              <a:rPr lang="fr-FR" sz="2400" dirty="0">
                <a:latin typeface="Calibri" panose="020F0502020204030204" pitchFamily="34" charset="0"/>
                <a:cs typeface="Calibri" panose="020F0502020204030204" pitchFamily="34" charset="0"/>
              </a:rPr>
              <a:t> à horizon 2022 </a:t>
            </a:r>
            <a:r>
              <a:rPr lang="fr-FR" sz="2400" dirty="0" smtClean="0">
                <a:latin typeface="Calibri" panose="020F0502020204030204" pitchFamily="34" charset="0"/>
                <a:cs typeface="Calibri" panose="020F0502020204030204" pitchFamily="34" charset="0"/>
              </a:rPr>
              <a:t>: 7,6 </a:t>
            </a:r>
            <a:r>
              <a:rPr lang="fr-FR" sz="2400" dirty="0">
                <a:latin typeface="Calibri" panose="020F0502020204030204" pitchFamily="34" charset="0"/>
                <a:cs typeface="Calibri" panose="020F0502020204030204" pitchFamily="34" charset="0"/>
              </a:rPr>
              <a:t>M</a:t>
            </a:r>
            <a:r>
              <a:rPr lang="fr-FR" sz="2400" dirty="0" smtClean="0">
                <a:latin typeface="Calibri" panose="020F0502020204030204" pitchFamily="34" charset="0"/>
                <a:cs typeface="Calibri" panose="020F0502020204030204" pitchFamily="34" charset="0"/>
              </a:rPr>
              <a:t>€ </a:t>
            </a:r>
            <a:r>
              <a:rPr lang="fr-FR" sz="2400" dirty="0">
                <a:latin typeface="Calibri" panose="020F0502020204030204" pitchFamily="34" charset="0"/>
                <a:cs typeface="Calibri" panose="020F0502020204030204" pitchFamily="34" charset="0"/>
              </a:rPr>
              <a:t>pour 6 187 </a:t>
            </a:r>
            <a:r>
              <a:rPr lang="fr-FR" sz="2400" dirty="0" smtClean="0">
                <a:latin typeface="Calibri" panose="020F0502020204030204" pitchFamily="34" charset="0"/>
                <a:cs typeface="Calibri" panose="020F0502020204030204" pitchFamily="34" charset="0"/>
              </a:rPr>
              <a:t>ETP</a:t>
            </a:r>
            <a:endParaRPr lang="fr-FR" sz="2400" dirty="0">
              <a:latin typeface="Calibri" panose="020F0502020204030204" pitchFamily="34" charset="0"/>
              <a:cs typeface="Calibri" panose="020F0502020204030204" pitchFamily="34" charset="0"/>
            </a:endParaRPr>
          </a:p>
          <a:p>
            <a:pPr marL="514350" indent="-457200"/>
            <a:endParaRPr lang="fr-FR" sz="2400" dirty="0">
              <a:latin typeface="Calibri" panose="020F0502020204030204" pitchFamily="34" charset="0"/>
              <a:cs typeface="Calibri" panose="020F0502020204030204" pitchFamily="34" charset="0"/>
            </a:endParaRPr>
          </a:p>
          <a:p>
            <a:pPr marL="457200" lvl="1" indent="0">
              <a:buNone/>
            </a:pPr>
            <a:endParaRPr lang="fr-FR" sz="20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525517" y="239635"/>
            <a:ext cx="8227833" cy="853441"/>
          </a:xfrm>
        </p:spPr>
        <p:txBody>
          <a:bodyPr anchor="ctr"/>
          <a:lstStyle/>
          <a:p>
            <a:pPr>
              <a:lnSpc>
                <a:spcPct val="100000"/>
              </a:lnSpc>
              <a:spcBef>
                <a:spcPts val="0"/>
              </a:spcBef>
              <a:spcAft>
                <a:spcPts val="1200"/>
              </a:spcAft>
            </a:pPr>
            <a:r>
              <a:rPr lang="fr-FR" dirty="0" smtClean="0"/>
              <a:t/>
            </a:r>
            <a:br>
              <a:rPr lang="fr-FR" dirty="0" smtClean="0"/>
            </a:br>
            <a:r>
              <a:rPr lang="fr-FR" sz="2800" dirty="0" smtClean="0">
                <a:latin typeface="Calibri" panose="020F0502020204030204" pitchFamily="34" charset="0"/>
                <a:cs typeface="Calibri" panose="020F0502020204030204" pitchFamily="34" charset="0"/>
              </a:rPr>
              <a:t>Perspectives 2020 : poursuite du plan de rattrapage indemnitaire ministériel </a:t>
            </a:r>
            <a:br>
              <a:rPr lang="fr-FR" sz="2800" dirty="0" smtClean="0">
                <a:latin typeface="Calibri" panose="020F0502020204030204" pitchFamily="34" charset="0"/>
                <a:cs typeface="Calibri" panose="020F0502020204030204" pitchFamily="34" charset="0"/>
              </a:rPr>
            </a:br>
            <a:r>
              <a:rPr lang="fr-FR" sz="2800" dirty="0" smtClean="0">
                <a:latin typeface="Calibri" panose="020F0502020204030204" pitchFamily="34" charset="0"/>
                <a:cs typeface="Calibri" panose="020F0502020204030204" pitchFamily="34" charset="0"/>
              </a:rPr>
              <a:t/>
            </a:r>
            <a:br>
              <a:rPr lang="fr-FR" sz="2800" dirty="0" smtClean="0">
                <a:latin typeface="Calibri" panose="020F0502020204030204" pitchFamily="34" charset="0"/>
                <a:cs typeface="Calibri" panose="020F0502020204030204" pitchFamily="34" charset="0"/>
              </a:rPr>
            </a:br>
            <a:endParaRPr lang="fr-F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72259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9089" y="1042192"/>
            <a:ext cx="8544911" cy="4498427"/>
          </a:xfrm>
        </p:spPr>
        <p:txBody>
          <a:bodyPr>
            <a:normAutofit/>
          </a:bodyPr>
          <a:lstStyle/>
          <a:p>
            <a:pPr marL="57150" lvl="0" indent="0">
              <a:spcBef>
                <a:spcPts val="0"/>
              </a:spcBef>
              <a:buNone/>
            </a:pPr>
            <a:r>
              <a:rPr lang="fr-FR" sz="24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p>
          <a:p>
            <a:pPr marL="57150" lvl="0" indent="0">
              <a:spcBef>
                <a:spcPts val="0"/>
              </a:spcBef>
              <a:buNone/>
            </a:pPr>
            <a:r>
              <a:rPr lang="fr-FR" sz="2400" b="1" dirty="0">
                <a:latin typeface="Calibri" panose="020F0502020204030204" pitchFamily="34" charset="0"/>
                <a:cs typeface="Calibri" panose="020F0502020204030204" pitchFamily="34" charset="0"/>
              </a:rPr>
              <a:t>Remontée des socles de gestion IFSE: 3,9 M€</a:t>
            </a: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endParaRPr lang="fr-FR" sz="2400" dirty="0">
              <a:latin typeface="Calibri" panose="020F0502020204030204" pitchFamily="34" charset="0"/>
              <a:cs typeface="Calibri" panose="020F0502020204030204" pitchFamily="34" charset="0"/>
            </a:endParaRPr>
          </a:p>
          <a:p>
            <a:pPr marL="514350" indent="-457200"/>
            <a:r>
              <a:rPr lang="fr-FR" sz="2400" b="1" dirty="0">
                <a:latin typeface="Calibri" panose="020F0502020204030204" pitchFamily="34" charset="0"/>
                <a:cs typeface="Calibri" panose="020F0502020204030204" pitchFamily="34" charset="0"/>
              </a:rPr>
              <a:t>Déclinaison de la mesure sur 3 ans :</a:t>
            </a:r>
          </a:p>
          <a:p>
            <a:pPr marL="914400" lvl="1" indent="-457200" algn="just">
              <a:spcBef>
                <a:spcPts val="600"/>
              </a:spcBef>
              <a:spcAft>
                <a:spcPts val="600"/>
              </a:spcAft>
            </a:pPr>
            <a:r>
              <a:rPr lang="fr-FR" sz="2200" dirty="0">
                <a:latin typeface="Calibri" panose="020F0502020204030204" pitchFamily="34" charset="0"/>
                <a:cs typeface="Calibri" panose="020F0502020204030204" pitchFamily="34" charset="0"/>
              </a:rPr>
              <a:t>2020 : remontée significative de tous les corps de catégories B et C et de celui du corps des ISCP afin d’assurer la cohérence de la filière ;</a:t>
            </a:r>
          </a:p>
          <a:p>
            <a:pPr marL="914400" lvl="1" indent="-457200" algn="just">
              <a:spcBef>
                <a:spcPts val="600"/>
              </a:spcBef>
              <a:spcAft>
                <a:spcPts val="600"/>
              </a:spcAft>
            </a:pPr>
            <a:r>
              <a:rPr lang="fr-FR" sz="2200" dirty="0">
                <a:latin typeface="Calibri" panose="020F0502020204030204" pitchFamily="34" charset="0"/>
                <a:cs typeface="Calibri" panose="020F0502020204030204" pitchFamily="34" charset="0"/>
              </a:rPr>
              <a:t>2021 et 2022 : finalisation de la remontée des socles des catégories B et remontée des socles de catégories A, en prenant en compte le niveau de rémunération globale de chaque corps.</a:t>
            </a:r>
          </a:p>
          <a:p>
            <a:pPr marL="514350" indent="-457200"/>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2"/>
            <a:ext cx="8122729" cy="695786"/>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br>
              <a:rPr lang="fr-FR" sz="2800" dirty="0">
                <a:latin typeface="Calibri" panose="020F0502020204030204" pitchFamily="34" charset="0"/>
                <a:cs typeface="Calibri" panose="020F0502020204030204" pitchFamily="34" charset="0"/>
              </a:rPr>
            </a:br>
            <a:r>
              <a:rPr lang="fr-FR" sz="2000" dirty="0"/>
              <a:t/>
            </a:r>
            <a:br>
              <a:rPr lang="fr-FR" sz="2000" dirty="0"/>
            </a:br>
            <a:endParaRPr lang="fr-FR" sz="2000" dirty="0"/>
          </a:p>
        </p:txBody>
      </p:sp>
    </p:spTree>
    <p:extLst>
      <p:ext uri="{BB962C8B-B14F-4D97-AF65-F5344CB8AC3E}">
        <p14:creationId xmlns:p14="http://schemas.microsoft.com/office/powerpoint/2010/main" val="20808255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278808"/>
            <a:ext cx="8618483" cy="5903226"/>
          </a:xfrm>
        </p:spPr>
        <p:txBody>
          <a:bodyPr>
            <a:normAutofit/>
          </a:bodyPr>
          <a:lstStyle/>
          <a:p>
            <a:pPr marL="57150" lvl="0" indent="0">
              <a:spcBef>
                <a:spcPts val="0"/>
              </a:spcBef>
              <a:buNone/>
            </a:pPr>
            <a:r>
              <a:rPr lang="fr-FR" sz="2400" dirty="0" smtClean="0">
                <a:latin typeface="Calibri" panose="020F0502020204030204" pitchFamily="34" charset="0"/>
                <a:cs typeface="Calibri" panose="020F0502020204030204" pitchFamily="34" charset="0"/>
              </a:rPr>
              <a:t/>
            </a:r>
            <a:br>
              <a:rPr lang="fr-FR" sz="2400" dirty="0" smtClean="0">
                <a:latin typeface="Calibri" panose="020F0502020204030204" pitchFamily="34" charset="0"/>
                <a:cs typeface="Calibri" panose="020F0502020204030204" pitchFamily="34" charset="0"/>
              </a:rPr>
            </a:br>
            <a:endParaRPr lang="fr-FR" sz="20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43539" y="0"/>
            <a:ext cx="8227833" cy="557616"/>
          </a:xfrm>
        </p:spPr>
        <p:txBody>
          <a:bodyPr anchor="ctr"/>
          <a:lstStyle/>
          <a:p>
            <a:pPr>
              <a:lnSpc>
                <a:spcPct val="100000"/>
              </a:lnSpc>
              <a:spcBef>
                <a:spcPts val="0"/>
              </a:spcBef>
              <a:spcAft>
                <a:spcPts val="1200"/>
              </a:spcAft>
            </a:pPr>
            <a:r>
              <a:rPr lang="fr-FR" dirty="0">
                <a:latin typeface="Calibri" panose="020F0502020204030204" pitchFamily="34" charset="0"/>
                <a:cs typeface="Calibri" panose="020F0502020204030204" pitchFamily="34" charset="0"/>
              </a:rPr>
              <a:t/>
            </a:r>
            <a:br>
              <a:rPr lang="fr-FR"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Perspectives 2020 : poursuite du plan de rattrapage indemnitaire ministériel </a:t>
            </a: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r>
              <a:rPr lang="fr-FR" sz="2000" dirty="0"/>
              <a:t/>
            </a:r>
            <a:br>
              <a:rPr lang="fr-FR" sz="2000" dirty="0"/>
            </a:br>
            <a:endParaRPr lang="fr-FR" sz="2000" dirty="0"/>
          </a:p>
        </p:txBody>
      </p:sp>
      <p:graphicFrame>
        <p:nvGraphicFramePr>
          <p:cNvPr id="2" name="Tableau 1"/>
          <p:cNvGraphicFramePr>
            <a:graphicFrameLocks noGrp="1"/>
          </p:cNvGraphicFramePr>
          <p:nvPr>
            <p:extLst>
              <p:ext uri="{D42A27DB-BD31-4B8C-83A1-F6EECF244321}">
                <p14:modId xmlns:p14="http://schemas.microsoft.com/office/powerpoint/2010/main" val="523834317"/>
              </p:ext>
            </p:extLst>
          </p:nvPr>
        </p:nvGraphicFramePr>
        <p:xfrm>
          <a:off x="802888" y="557616"/>
          <a:ext cx="7850458" cy="5571767"/>
        </p:xfrm>
        <a:graphic>
          <a:graphicData uri="http://schemas.openxmlformats.org/drawingml/2006/table">
            <a:tbl>
              <a:tblPr/>
              <a:tblGrid>
                <a:gridCol w="1284358">
                  <a:extLst>
                    <a:ext uri="{9D8B030D-6E8A-4147-A177-3AD203B41FA5}">
                      <a16:colId xmlns:a16="http://schemas.microsoft.com/office/drawing/2014/main" val="594915709"/>
                    </a:ext>
                  </a:extLst>
                </a:gridCol>
                <a:gridCol w="2655302">
                  <a:extLst>
                    <a:ext uri="{9D8B030D-6E8A-4147-A177-3AD203B41FA5}">
                      <a16:colId xmlns:a16="http://schemas.microsoft.com/office/drawing/2014/main" val="1578490645"/>
                    </a:ext>
                  </a:extLst>
                </a:gridCol>
                <a:gridCol w="909152">
                  <a:extLst>
                    <a:ext uri="{9D8B030D-6E8A-4147-A177-3AD203B41FA5}">
                      <a16:colId xmlns:a16="http://schemas.microsoft.com/office/drawing/2014/main" val="4291756662"/>
                    </a:ext>
                  </a:extLst>
                </a:gridCol>
                <a:gridCol w="836998">
                  <a:extLst>
                    <a:ext uri="{9D8B030D-6E8A-4147-A177-3AD203B41FA5}">
                      <a16:colId xmlns:a16="http://schemas.microsoft.com/office/drawing/2014/main" val="703258413"/>
                    </a:ext>
                  </a:extLst>
                </a:gridCol>
                <a:gridCol w="1082324">
                  <a:extLst>
                    <a:ext uri="{9D8B030D-6E8A-4147-A177-3AD203B41FA5}">
                      <a16:colId xmlns:a16="http://schemas.microsoft.com/office/drawing/2014/main" val="1883360266"/>
                    </a:ext>
                  </a:extLst>
                </a:gridCol>
                <a:gridCol w="1082324">
                  <a:extLst>
                    <a:ext uri="{9D8B030D-6E8A-4147-A177-3AD203B41FA5}">
                      <a16:colId xmlns:a16="http://schemas.microsoft.com/office/drawing/2014/main" val="659797608"/>
                    </a:ext>
                  </a:extLst>
                </a:gridCol>
              </a:tblGrid>
              <a:tr h="211715">
                <a:tc gridSpan="6">
                  <a:txBody>
                    <a:bodyPr/>
                    <a:lstStyle/>
                    <a:p>
                      <a:pPr algn="ctr" rtl="0" fontAlgn="ctr"/>
                      <a:r>
                        <a:rPr lang="fr-FR" sz="900" b="1" i="0" u="none" strike="noStrike">
                          <a:solidFill>
                            <a:srgbClr val="002060"/>
                          </a:solidFill>
                          <a:effectLst/>
                          <a:latin typeface="Calibri" panose="020F0502020204030204" pitchFamily="34" charset="0"/>
                        </a:rPr>
                        <a:t>Socles minimaux cibles par catégorie </a:t>
                      </a:r>
                    </a:p>
                  </a:txBody>
                  <a:tcPr marL="0" marR="0" marT="0" marB="0" anchor="ctr">
                    <a:lnL>
                      <a:noFill/>
                    </a:lnL>
                    <a:lnR>
                      <a:noFill/>
                    </a:lnR>
                    <a:lnT>
                      <a:noFill/>
                    </a:lnT>
                    <a:lnB w="12700" cap="flat" cmpd="sng" algn="ctr">
                      <a:solidFill>
                        <a:srgbClr val="ED7D3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774529885"/>
                  </a:ext>
                </a:extLst>
              </a:tr>
              <a:tr h="443276">
                <a:tc>
                  <a:txBody>
                    <a:bodyPr/>
                    <a:lstStyle/>
                    <a:p>
                      <a:pPr algn="ctr" fontAlgn="ctr"/>
                      <a:r>
                        <a:rPr lang="fr-FR" sz="1100" b="1" i="0" u="none" strike="noStrike">
                          <a:solidFill>
                            <a:srgbClr val="FFFFFF"/>
                          </a:solidFill>
                          <a:effectLst/>
                          <a:latin typeface="Calibri" panose="020F0502020204030204" pitchFamily="34" charset="0"/>
                        </a:rPr>
                        <a:t>Categorie</a:t>
                      </a:r>
                    </a:p>
                  </a:txBody>
                  <a:tcPr marL="0" marR="0" marT="0" marB="0" anchor="ctr">
                    <a:lnL w="12700" cap="flat" cmpd="sng" algn="ctr">
                      <a:solidFill>
                        <a:srgbClr val="ED7D3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fr-FR" sz="1100" b="1" i="0" u="none" strike="noStrike">
                          <a:solidFill>
                            <a:srgbClr val="FFFFFF"/>
                          </a:solidFill>
                          <a:effectLst/>
                          <a:latin typeface="Calibri" panose="020F0502020204030204" pitchFamily="34" charset="0"/>
                        </a:rPr>
                        <a:t>Filière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fr-FR" sz="1100" b="1" i="0" u="none" strike="noStrike">
                          <a:solidFill>
                            <a:srgbClr val="FFFFFF"/>
                          </a:solidFill>
                          <a:effectLst/>
                          <a:latin typeface="Calibri" panose="020F0502020204030204" pitchFamily="34" charset="0"/>
                        </a:rPr>
                        <a:t>Corps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fr-FR" sz="1100" b="1" i="0" u="none" strike="noStrike">
                          <a:solidFill>
                            <a:srgbClr val="FFFFFF"/>
                          </a:solidFill>
                          <a:effectLst/>
                          <a:latin typeface="Calibri" panose="020F0502020204030204" pitchFamily="34" charset="0"/>
                        </a:rPr>
                        <a:t>Groupe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fr-FR" sz="1100" b="1" i="0" u="none" strike="noStrike">
                          <a:solidFill>
                            <a:srgbClr val="FFFFFF"/>
                          </a:solidFill>
                          <a:effectLst/>
                          <a:latin typeface="Calibri" panose="020F0502020204030204" pitchFamily="34" charset="0"/>
                        </a:rPr>
                        <a:t>Socle 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ctr"/>
                      <a:r>
                        <a:rPr lang="fr-FR" sz="1100" b="1" i="0" u="none" strike="noStrike" dirty="0">
                          <a:solidFill>
                            <a:srgbClr val="FFFFFF"/>
                          </a:solidFill>
                          <a:effectLst/>
                          <a:latin typeface="Calibri" panose="020F0502020204030204" pitchFamily="34" charset="0"/>
                        </a:rPr>
                        <a:t>Socle Cible 2020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919079038"/>
                  </a:ext>
                </a:extLst>
              </a:tr>
              <a:tr h="169870">
                <a:tc rowSpan="4">
                  <a:txBody>
                    <a:bodyPr/>
                    <a:lstStyle/>
                    <a:p>
                      <a:pPr algn="ctr" fontAlgn="ctr"/>
                      <a:r>
                        <a:rPr lang="fr-FR" sz="1100" b="0" i="0" u="none" strike="noStrike">
                          <a:solidFill>
                            <a:srgbClr val="FFFFFF"/>
                          </a:solidFill>
                          <a:effectLst/>
                          <a:latin typeface="Calibri" panose="020F0502020204030204" pitchFamily="34" charset="0"/>
                        </a:rPr>
                        <a:t>A</a:t>
                      </a:r>
                    </a:p>
                  </a:txBody>
                  <a:tcPr marL="0" marR="0" marT="0" marB="0" anchor="ctr">
                    <a:lnL w="1270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rowSpan="4">
                  <a:txBody>
                    <a:bodyPr/>
                    <a:lstStyle/>
                    <a:p>
                      <a:pPr algn="ctr" fontAlgn="ctr"/>
                      <a:r>
                        <a:rPr lang="fr-FR" sz="1100" b="0" i="0" u="none" strike="noStrike">
                          <a:solidFill>
                            <a:srgbClr val="000000"/>
                          </a:solidFill>
                          <a:effectLst/>
                          <a:latin typeface="Calibri" panose="020F0502020204030204" pitchFamily="34" charset="0"/>
                        </a:rPr>
                        <a:t>Accueil et surveillance du public</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rowSpan="4">
                  <a:txBody>
                    <a:bodyPr/>
                    <a:lstStyle/>
                    <a:p>
                      <a:pPr algn="ctr" fontAlgn="ctr"/>
                      <a:r>
                        <a:rPr lang="fr-FR" sz="1100" b="0" i="0" u="none" strike="noStrike">
                          <a:solidFill>
                            <a:srgbClr val="000000"/>
                          </a:solidFill>
                          <a:effectLst/>
                          <a:latin typeface="Calibri" panose="020F0502020204030204" pitchFamily="34" charset="0"/>
                        </a:rPr>
                        <a:t>ISCP</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4</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3 400 €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2185657"/>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3</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3 700 €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7 000 €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595968515"/>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8 000 €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445941165"/>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5 000 €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9 000 €</a:t>
                      </a:r>
                    </a:p>
                  </a:txBody>
                  <a:tcPr marL="0" marR="0" marT="0" marB="0" anchor="ctr">
                    <a:lnL>
                      <a:noFill/>
                    </a:lnL>
                    <a:lnR w="12700" cap="flat" cmpd="sng" algn="ctr">
                      <a:solidFill>
                        <a:srgbClr val="ED7D3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789829"/>
                  </a:ext>
                </a:extLst>
              </a:tr>
              <a:tr h="169870">
                <a:tc>
                  <a:txBody>
                    <a:bodyPr/>
                    <a:lstStyle/>
                    <a:p>
                      <a:pPr algn="ctr" fontAlgn="ctr"/>
                      <a:r>
                        <a:rPr lang="fr-FR" sz="1100" b="1" i="0" u="none" strike="noStrike">
                          <a:solidFill>
                            <a:srgbClr val="000000"/>
                          </a:solidFill>
                          <a:effectLst/>
                          <a:latin typeface="Calibri" panose="020F0502020204030204" pitchFamily="34" charset="0"/>
                        </a:rPr>
                        <a:t> </a:t>
                      </a:r>
                    </a:p>
                  </a:txBody>
                  <a:tcPr marL="0" marR="0" marT="0" marB="0" anchor="ctr">
                    <a:lnL w="1270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a:solidFill>
                            <a:srgbClr val="000000"/>
                          </a:solidFill>
                          <a:effectLst/>
                          <a:latin typeface="Calibri" panose="020F0502020204030204" pitchFamily="34" charset="0"/>
                        </a:rPr>
                        <a:t> </a:t>
                      </a:r>
                    </a:p>
                  </a:txBody>
                  <a:tcPr marL="0" marR="0" marT="0" marB="0" anchor="ctr">
                    <a:lnL>
                      <a:noFill/>
                    </a:lnL>
                    <a:lnR w="1270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6462273"/>
                  </a:ext>
                </a:extLst>
              </a:tr>
              <a:tr h="169870">
                <a:tc rowSpan="15">
                  <a:txBody>
                    <a:bodyPr/>
                    <a:lstStyle/>
                    <a:p>
                      <a:pPr algn="ctr" fontAlgn="ctr"/>
                      <a:r>
                        <a:rPr lang="fr-FR" sz="1100" b="0" i="0" u="none" strike="noStrike">
                          <a:solidFill>
                            <a:srgbClr val="FFFFFF"/>
                          </a:solidFill>
                          <a:effectLst/>
                          <a:latin typeface="Calibri" panose="020F0502020204030204" pitchFamily="34" charset="0"/>
                        </a:rPr>
                        <a:t>B</a:t>
                      </a:r>
                    </a:p>
                  </a:txBody>
                  <a:tcPr marL="0" marR="0" marT="0" marB="0" anchor="ctr">
                    <a:lnL w="1270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rowSpan="3">
                  <a:txBody>
                    <a:bodyPr/>
                    <a:lstStyle/>
                    <a:p>
                      <a:pPr algn="ctr" fontAlgn="ctr"/>
                      <a:r>
                        <a:rPr lang="fr-FR" sz="1100" b="0" i="0" u="none" strike="noStrike">
                          <a:solidFill>
                            <a:srgbClr val="000000"/>
                          </a:solidFill>
                          <a:effectLst/>
                          <a:latin typeface="Calibri" panose="020F0502020204030204" pitchFamily="34" charset="0"/>
                        </a:rPr>
                        <a:t>Accueil et surveillance du public</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rowSpan="3">
                  <a:txBody>
                    <a:bodyPr/>
                    <a:lstStyle/>
                    <a:p>
                      <a:pPr algn="ctr" fontAlgn="ctr"/>
                      <a:r>
                        <a:rPr lang="fr-FR" sz="1100" b="0" i="0" u="none" strike="noStrike">
                          <a:solidFill>
                            <a:srgbClr val="000000"/>
                          </a:solidFill>
                          <a:effectLst/>
                          <a:latin typeface="Calibri" panose="020F0502020204030204" pitchFamily="34" charset="0"/>
                        </a:rPr>
                        <a:t>TSCBF</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3</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2 800 €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5 000 €</a:t>
                      </a:r>
                    </a:p>
                  </a:txBody>
                  <a:tcPr marL="0" marR="0" marT="0" marB="0" anchor="ctr">
                    <a:lnL>
                      <a:noFill/>
                    </a:lnL>
                    <a:lnR w="1270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75671517"/>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551427512"/>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3 200 €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877172448"/>
                  </a:ext>
                </a:extLst>
              </a:tr>
              <a:tr h="169870">
                <a:tc vMerge="1">
                  <a:txBody>
                    <a:bodyPr/>
                    <a:lstStyle/>
                    <a:p>
                      <a:endParaRPr lang="fr-FR"/>
                    </a:p>
                  </a:txBody>
                  <a:tcPr/>
                </a:tc>
                <a:tc rowSpan="3">
                  <a:txBody>
                    <a:bodyPr/>
                    <a:lstStyle/>
                    <a:p>
                      <a:pPr algn="ctr" fontAlgn="ctr"/>
                      <a:r>
                        <a:rPr lang="fr-FR" sz="1100" b="0" i="0" u="none" strike="noStrike">
                          <a:solidFill>
                            <a:srgbClr val="000000"/>
                          </a:solidFill>
                          <a:effectLst/>
                          <a:latin typeface="Calibri" panose="020F0502020204030204" pitchFamily="34" charset="0"/>
                        </a:rPr>
                        <a:t>Administrative</a:t>
                      </a:r>
                    </a:p>
                  </a:txBody>
                  <a:tcPr marL="0" marR="0" marT="0"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rowSpan="3">
                  <a:txBody>
                    <a:bodyPr/>
                    <a:lstStyle/>
                    <a:p>
                      <a:pPr algn="ctr" fontAlgn="ctr"/>
                      <a:r>
                        <a:rPr lang="fr-FR" sz="1100" b="0" i="0" u="none" strike="noStrike">
                          <a:solidFill>
                            <a:srgbClr val="000000"/>
                          </a:solidFill>
                          <a:effectLst/>
                          <a:latin typeface="Calibri" panose="020F0502020204030204" pitchFamily="34" charset="0"/>
                        </a:rPr>
                        <a:t>SA</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3</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3 600 €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1137506387"/>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525726070"/>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4 500 €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4250762840"/>
                  </a:ext>
                </a:extLst>
              </a:tr>
              <a:tr h="169870">
                <a:tc vMerge="1">
                  <a:txBody>
                    <a:bodyPr/>
                    <a:lstStyle/>
                    <a:p>
                      <a:endParaRPr lang="fr-FR"/>
                    </a:p>
                  </a:txBody>
                  <a:tcPr/>
                </a:tc>
                <a:tc rowSpan="3">
                  <a:txBody>
                    <a:bodyPr/>
                    <a:lstStyle/>
                    <a:p>
                      <a:pPr algn="ctr" fontAlgn="ctr"/>
                      <a:r>
                        <a:rPr lang="fr-FR" sz="1100" b="0" i="0" u="none" strike="noStrike">
                          <a:solidFill>
                            <a:srgbClr val="000000"/>
                          </a:solidFill>
                          <a:effectLst/>
                          <a:latin typeface="Calibri" panose="020F0502020204030204" pitchFamily="34" charset="0"/>
                        </a:rPr>
                        <a:t>Métiers d'Art</a:t>
                      </a:r>
                    </a:p>
                  </a:txBody>
                  <a:tcPr marL="0" marR="0" marT="0"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rowSpan="3">
                  <a:txBody>
                    <a:bodyPr/>
                    <a:lstStyle/>
                    <a:p>
                      <a:pPr algn="ctr" fontAlgn="ctr"/>
                      <a:r>
                        <a:rPr lang="fr-FR" sz="1100" b="0" i="0" u="none" strike="noStrike">
                          <a:solidFill>
                            <a:srgbClr val="000000"/>
                          </a:solidFill>
                          <a:effectLst/>
                          <a:latin typeface="Calibri" panose="020F0502020204030204" pitchFamily="34" charset="0"/>
                        </a:rPr>
                        <a:t>TA</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3</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4 100 €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2471566626"/>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4 300 €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11166324"/>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4 500 €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2801844869"/>
                  </a:ext>
                </a:extLst>
              </a:tr>
              <a:tr h="169870">
                <a:tc vMerge="1">
                  <a:txBody>
                    <a:bodyPr/>
                    <a:lstStyle/>
                    <a:p>
                      <a:endParaRPr lang="fr-FR"/>
                    </a:p>
                  </a:txBody>
                  <a:tcPr/>
                </a:tc>
                <a:tc rowSpan="6">
                  <a:txBody>
                    <a:bodyPr/>
                    <a:lstStyle/>
                    <a:p>
                      <a:pPr algn="ctr" fontAlgn="ctr"/>
                      <a:r>
                        <a:rPr lang="fr-FR" sz="1100" b="0" i="0" u="none" strike="noStrike">
                          <a:solidFill>
                            <a:srgbClr val="000000"/>
                          </a:solidFill>
                          <a:effectLst/>
                          <a:latin typeface="Calibri" panose="020F0502020204030204" pitchFamily="34" charset="0"/>
                        </a:rPr>
                        <a:t>Scientifique</a:t>
                      </a:r>
                    </a:p>
                  </a:txBody>
                  <a:tcPr marL="0" marR="0" marT="0" marB="0" anchor="ctr">
                    <a:lnL>
                      <a:noFill/>
                    </a:lnL>
                    <a:lnR>
                      <a:noFill/>
                    </a:lnR>
                    <a:lnT w="6350" cap="flat" cmpd="sng" algn="ctr">
                      <a:solidFill>
                        <a:srgbClr val="4472C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rowSpan="2">
                  <a:txBody>
                    <a:bodyPr/>
                    <a:lstStyle/>
                    <a:p>
                      <a:pPr algn="ctr" fontAlgn="ctr"/>
                      <a:r>
                        <a:rPr lang="fr-FR" sz="1100" b="0" i="0" u="none" strike="noStrike">
                          <a:solidFill>
                            <a:srgbClr val="000000"/>
                          </a:solidFill>
                          <a:effectLst/>
                          <a:latin typeface="Calibri" panose="020F0502020204030204" pitchFamily="34" charset="0"/>
                        </a:rPr>
                        <a:t>BIBASS</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3 200 €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2276630219"/>
                  </a:ext>
                </a:extLst>
              </a:tr>
              <a:tr h="16987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3 320 €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2475816091"/>
                  </a:ext>
                </a:extLst>
              </a:tr>
              <a:tr h="169870">
                <a:tc vMerge="1">
                  <a:txBody>
                    <a:bodyPr/>
                    <a:lstStyle/>
                    <a:p>
                      <a:endParaRPr lang="fr-FR"/>
                    </a:p>
                  </a:txBody>
                  <a:tcPr/>
                </a:tc>
                <a:tc vMerge="1">
                  <a:txBody>
                    <a:bodyPr/>
                    <a:lstStyle/>
                    <a:p>
                      <a:endParaRPr lang="fr-FR"/>
                    </a:p>
                  </a:txBody>
                  <a:tcPr/>
                </a:tc>
                <a:tc rowSpan="2">
                  <a:txBody>
                    <a:bodyPr/>
                    <a:lstStyle/>
                    <a:p>
                      <a:pPr algn="ctr" fontAlgn="ctr"/>
                      <a:r>
                        <a:rPr lang="fr-FR" sz="1100" b="0" i="0" u="none" strike="noStrike">
                          <a:solidFill>
                            <a:srgbClr val="000000"/>
                          </a:solidFill>
                          <a:effectLst/>
                          <a:latin typeface="Calibri" panose="020F0502020204030204" pitchFamily="34" charset="0"/>
                        </a:rPr>
                        <a:t>SEC DOC</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34017390"/>
                  </a:ext>
                </a:extLst>
              </a:tr>
              <a:tr h="18525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4 500 €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1725764782"/>
                  </a:ext>
                </a:extLst>
              </a:tr>
              <a:tr h="185250">
                <a:tc vMerge="1">
                  <a:txBody>
                    <a:bodyPr/>
                    <a:lstStyle/>
                    <a:p>
                      <a:endParaRPr lang="fr-FR"/>
                    </a:p>
                  </a:txBody>
                  <a:tcPr/>
                </a:tc>
                <a:tc vMerge="1">
                  <a:txBody>
                    <a:bodyPr/>
                    <a:lstStyle/>
                    <a:p>
                      <a:endParaRPr lang="fr-FR"/>
                    </a:p>
                  </a:txBody>
                  <a:tcPr/>
                </a:tc>
                <a:tc rowSpan="2">
                  <a:txBody>
                    <a:bodyPr/>
                    <a:lstStyle/>
                    <a:p>
                      <a:pPr algn="ctr" fontAlgn="ctr"/>
                      <a:r>
                        <a:rPr lang="fr-FR" sz="1100" b="0" i="0" u="none" strike="noStrike">
                          <a:solidFill>
                            <a:srgbClr val="000000"/>
                          </a:solidFill>
                          <a:effectLst/>
                          <a:latin typeface="Calibri" panose="020F0502020204030204" pitchFamily="34" charset="0"/>
                        </a:rPr>
                        <a:t>TR</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5 500 €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728426912"/>
                  </a:ext>
                </a:extLst>
              </a:tr>
              <a:tr h="18525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4 500 €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6 000 €</a:t>
                      </a:r>
                    </a:p>
                  </a:txBody>
                  <a:tcPr marL="0" marR="0" marT="0" marB="0" anchor="ctr">
                    <a:lnL>
                      <a:noFill/>
                    </a:lnL>
                    <a:lnR w="12700" cap="flat" cmpd="sng" algn="ctr">
                      <a:solidFill>
                        <a:srgbClr val="ED7D3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905485"/>
                  </a:ext>
                </a:extLst>
              </a:tr>
              <a:tr h="169870">
                <a:tc>
                  <a:txBody>
                    <a:bodyPr/>
                    <a:lstStyle/>
                    <a:p>
                      <a:pPr algn="ctr" fontAlgn="ctr"/>
                      <a:r>
                        <a:rPr lang="fr-FR" sz="1100" b="1" i="0" u="none" strike="noStrike">
                          <a:solidFill>
                            <a:srgbClr val="000000"/>
                          </a:solidFill>
                          <a:effectLst/>
                          <a:latin typeface="Calibri" panose="020F0502020204030204" pitchFamily="34" charset="0"/>
                        </a:rPr>
                        <a:t> </a:t>
                      </a:r>
                    </a:p>
                  </a:txBody>
                  <a:tcPr marL="0" marR="0" marT="0" marB="0" anchor="ctr">
                    <a:lnL w="1270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305496"/>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100" b="1" i="0" u="none" strike="noStrike">
                        <a:solidFill>
                          <a:srgbClr val="000000"/>
                        </a:solidFill>
                        <a:effectLst/>
                        <a:latin typeface="Calibri" panose="020F0502020204030204" pitchFamily="34"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a:solidFill>
                            <a:srgbClr val="000000"/>
                          </a:solidFill>
                          <a:effectLst/>
                          <a:latin typeface="Calibri" panose="020F0502020204030204" pitchFamily="34" charset="0"/>
                        </a:rPr>
                        <a:t> </a:t>
                      </a:r>
                    </a:p>
                  </a:txBody>
                  <a:tcPr marL="0" marR="0" marT="0" marB="0" anchor="ctr">
                    <a:lnL>
                      <a:noFill/>
                    </a:lnL>
                    <a:lnR w="1270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303613"/>
                  </a:ext>
                </a:extLst>
              </a:tr>
              <a:tr h="185250">
                <a:tc rowSpan="7">
                  <a:txBody>
                    <a:bodyPr/>
                    <a:lstStyle/>
                    <a:p>
                      <a:pPr algn="ctr" fontAlgn="ctr"/>
                      <a:r>
                        <a:rPr lang="fr-FR" sz="1100" b="0" i="0" u="none" strike="noStrike">
                          <a:solidFill>
                            <a:srgbClr val="FFFFFF"/>
                          </a:solidFill>
                          <a:effectLst/>
                          <a:latin typeface="Calibri" panose="020F0502020204030204" pitchFamily="34" charset="0"/>
                        </a:rPr>
                        <a:t>C</a:t>
                      </a:r>
                    </a:p>
                  </a:txBody>
                  <a:tcPr marL="0" marR="0" marT="0" marB="0" anchor="ctr">
                    <a:lnL w="12700" cap="flat" cmpd="sng" algn="ctr">
                      <a:solidFill>
                        <a:srgbClr val="ED7D3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05496"/>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8EA9DB"/>
                    </a:solidFill>
                  </a:tcPr>
                </a:tc>
                <a:tc rowSpan="2">
                  <a:txBody>
                    <a:bodyPr/>
                    <a:lstStyle/>
                    <a:p>
                      <a:pPr algn="ctr" fontAlgn="ctr"/>
                      <a:r>
                        <a:rPr lang="fr-FR" sz="1100" b="0" i="0" u="none" strike="noStrike">
                          <a:solidFill>
                            <a:srgbClr val="000000"/>
                          </a:solidFill>
                          <a:effectLst/>
                          <a:latin typeface="Calibri" panose="020F0502020204030204" pitchFamily="34" charset="0"/>
                        </a:rPr>
                        <a:t>Accueil et surveillance du public</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9E1F2"/>
                    </a:solidFill>
                  </a:tcPr>
                </a:tc>
                <a:tc rowSpan="2">
                  <a:txBody>
                    <a:bodyPr/>
                    <a:lstStyle/>
                    <a:p>
                      <a:pPr algn="ctr" fontAlgn="ctr"/>
                      <a:r>
                        <a:rPr lang="fr-FR" sz="1100" b="0" i="0" u="none" strike="noStrike">
                          <a:solidFill>
                            <a:srgbClr val="000000"/>
                          </a:solidFill>
                          <a:effectLst/>
                          <a:latin typeface="Calibri" panose="020F0502020204030204" pitchFamily="34" charset="0"/>
                        </a:rPr>
                        <a:t>AASM</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3 000 €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3 600 €</a:t>
                      </a:r>
                    </a:p>
                  </a:txBody>
                  <a:tcPr marL="0" marR="0" marT="0" marB="0" anchor="ctr">
                    <a:lnL>
                      <a:noFill/>
                    </a:lnL>
                    <a:lnR w="1270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59699052"/>
                  </a:ext>
                </a:extLst>
              </a:tr>
              <a:tr h="18525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3 200 €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3 900 €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102835181"/>
                  </a:ext>
                </a:extLst>
              </a:tr>
              <a:tr h="185250">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Administrative</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D9E1F2"/>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AAMC</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3 600 €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3465766988"/>
                  </a:ext>
                </a:extLst>
              </a:tr>
              <a:tr h="185250">
                <a:tc vMerge="1">
                  <a:txBody>
                    <a:bodyPr/>
                    <a:lstStyle/>
                    <a:p>
                      <a:endParaRPr lang="fr-FR"/>
                    </a:p>
                  </a:txBody>
                  <a:tcPr/>
                </a:tc>
                <a:tc rowSpan="2">
                  <a:txBody>
                    <a:bodyPr/>
                    <a:lstStyle/>
                    <a:p>
                      <a:pPr algn="ctr" fontAlgn="ctr"/>
                      <a:r>
                        <a:rPr lang="fr-FR" sz="1100" b="0" i="0" u="none" strike="noStrike">
                          <a:solidFill>
                            <a:srgbClr val="000000"/>
                          </a:solidFill>
                          <a:effectLst/>
                          <a:latin typeface="Calibri" panose="020F0502020204030204" pitchFamily="34" charset="0"/>
                        </a:rPr>
                        <a:t>Métiers d'Art</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D9E1F2"/>
                    </a:solidFill>
                  </a:tcPr>
                </a:tc>
                <a:tc rowSpan="2">
                  <a:txBody>
                    <a:bodyPr/>
                    <a:lstStyle/>
                    <a:p>
                      <a:pPr algn="ctr" fontAlgn="ctr"/>
                      <a:r>
                        <a:rPr lang="fr-FR" sz="1100" b="0" i="0" u="none" strike="noStrike">
                          <a:solidFill>
                            <a:srgbClr val="000000"/>
                          </a:solidFill>
                          <a:effectLst/>
                          <a:latin typeface="Calibri" panose="020F0502020204030204" pitchFamily="34" charset="0"/>
                        </a:rPr>
                        <a:t>ATMC</a:t>
                      </a:r>
                    </a:p>
                  </a:txBody>
                  <a:tcPr marL="0" marR="0" marT="0" marB="0" anchor="ctr">
                    <a:lnL>
                      <a:noFill/>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3 600 €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4184720851"/>
                  </a:ext>
                </a:extLst>
              </a:tr>
              <a:tr h="18525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3 800 €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3 900 €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2607695197"/>
                  </a:ext>
                </a:extLst>
              </a:tr>
              <a:tr h="185250">
                <a:tc vMerge="1">
                  <a:txBody>
                    <a:bodyPr/>
                    <a:lstStyle/>
                    <a:p>
                      <a:endParaRPr lang="fr-FR"/>
                    </a:p>
                  </a:txBody>
                  <a:tcPr/>
                </a:tc>
                <a:tc rowSpan="2">
                  <a:txBody>
                    <a:bodyPr/>
                    <a:lstStyle/>
                    <a:p>
                      <a:pPr algn="ctr" fontAlgn="ctr"/>
                      <a:r>
                        <a:rPr lang="fr-FR" sz="1100" b="0" i="0" u="none" strike="noStrike">
                          <a:solidFill>
                            <a:srgbClr val="000000"/>
                          </a:solidFill>
                          <a:effectLst/>
                          <a:latin typeface="Calibri" panose="020F0502020204030204" pitchFamily="34" charset="0"/>
                        </a:rPr>
                        <a:t>Scientifique</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D9E1F2"/>
                    </a:solidFill>
                  </a:tcPr>
                </a:tc>
                <a:tc rowSpan="2">
                  <a:txBody>
                    <a:bodyPr/>
                    <a:lstStyle/>
                    <a:p>
                      <a:pPr algn="ctr" fontAlgn="ctr"/>
                      <a:r>
                        <a:rPr lang="fr-FR" sz="1100" b="0" i="0" u="none" strike="noStrike">
                          <a:solidFill>
                            <a:srgbClr val="000000"/>
                          </a:solidFill>
                          <a:effectLst/>
                          <a:latin typeface="Calibri" panose="020F0502020204030204" pitchFamily="34" charset="0"/>
                        </a:rPr>
                        <a:t>MABI</a:t>
                      </a:r>
                    </a:p>
                  </a:txBody>
                  <a:tcPr marL="0" marR="0" marT="0" marB="0" anchor="ctr">
                    <a:lnL>
                      <a:noFill/>
                    </a:lnL>
                    <a:lnR>
                      <a:noFill/>
                    </a:lnR>
                    <a:lnT w="6350" cap="flat" cmpd="sng" algn="ctr">
                      <a:solidFill>
                        <a:srgbClr val="D9E1F2"/>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a:t>
                      </a:r>
                    </a:p>
                  </a:txBody>
                  <a:tcPr marL="0" marR="0" marT="0" marB="0" anchor="ctr">
                    <a:lnL>
                      <a:noFill/>
                    </a:lnL>
                    <a:lnR>
                      <a:noFill/>
                    </a:lnR>
                    <a:lnT>
                      <a:noFill/>
                    </a:lnT>
                    <a:lnB>
                      <a:noFill/>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3 000 €</a:t>
                      </a:r>
                    </a:p>
                  </a:txBody>
                  <a:tcPr marL="0" marR="0" marT="0" marB="0" anchor="ctr">
                    <a:lnL>
                      <a:noFill/>
                    </a:lnL>
                    <a:lnR>
                      <a:noFill/>
                    </a:lnR>
                    <a:lnT>
                      <a:noFill/>
                    </a:lnT>
                    <a:lnB>
                      <a:noFill/>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3 600 €</a:t>
                      </a:r>
                    </a:p>
                  </a:txBody>
                  <a:tcPr marL="0" marR="0" marT="0" marB="0" anchor="ctr">
                    <a:lnL>
                      <a:noFill/>
                    </a:lnL>
                    <a:lnR w="12700" cap="flat" cmpd="sng" algn="ctr">
                      <a:solidFill>
                        <a:srgbClr val="ED7D31"/>
                      </a:solidFill>
                      <a:prstDash val="solid"/>
                      <a:round/>
                      <a:headEnd type="none" w="med" len="med"/>
                      <a:tailEnd type="none" w="med" len="med"/>
                    </a:lnR>
                    <a:lnT>
                      <a:noFill/>
                    </a:lnT>
                    <a:lnB>
                      <a:noFill/>
                    </a:lnB>
                  </a:tcPr>
                </a:tc>
                <a:extLst>
                  <a:ext uri="{0D108BD9-81ED-4DB2-BD59-A6C34878D82A}">
                    <a16:rowId xmlns:a16="http://schemas.microsoft.com/office/drawing/2014/main" val="1389334567"/>
                  </a:ext>
                </a:extLst>
              </a:tr>
              <a:tr h="191866">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1</a:t>
                      </a:r>
                    </a:p>
                  </a:txBody>
                  <a:tcPr marL="0" marR="0" marT="0" marB="0" anchor="ctr">
                    <a:lnL>
                      <a:noFill/>
                    </a:lnL>
                    <a:lnR>
                      <a:noFill/>
                    </a:lnR>
                    <a:lnT>
                      <a:noFill/>
                    </a:lnT>
                    <a:lnB w="12700" cap="flat" cmpd="sng" algn="ctr">
                      <a:solidFill>
                        <a:srgbClr val="ED7D31"/>
                      </a:solidFill>
                      <a:prstDash val="solid"/>
                      <a:round/>
                      <a:headEnd type="none" w="med" len="med"/>
                      <a:tailEnd type="none" w="med" len="med"/>
                    </a:lnB>
                    <a:solidFill>
                      <a:srgbClr val="D9E1F2"/>
                    </a:solidFill>
                  </a:tcPr>
                </a:tc>
                <a:tc>
                  <a:txBody>
                    <a:bodyPr/>
                    <a:lstStyle/>
                    <a:p>
                      <a:pPr algn="ctr" fontAlgn="ctr"/>
                      <a:r>
                        <a:rPr lang="fr-FR" sz="1100" b="0" i="0" u="none" strike="noStrike">
                          <a:solidFill>
                            <a:srgbClr val="000000"/>
                          </a:solidFill>
                          <a:effectLst/>
                          <a:latin typeface="Calibri" panose="020F0502020204030204" pitchFamily="34" charset="0"/>
                        </a:rPr>
                        <a:t>3 200 €</a:t>
                      </a:r>
                    </a:p>
                  </a:txBody>
                  <a:tcPr marL="0" marR="0" marT="0" marB="0" anchor="ctr">
                    <a:lnL>
                      <a:noFill/>
                    </a:lnL>
                    <a:lnR>
                      <a:noFill/>
                    </a:lnR>
                    <a:lnT>
                      <a:noFill/>
                    </a:lnT>
                    <a:lnB w="12700" cap="flat" cmpd="sng" algn="ctr">
                      <a:solidFill>
                        <a:srgbClr val="ED7D31"/>
                      </a:solidFill>
                      <a:prstDash val="solid"/>
                      <a:round/>
                      <a:headEnd type="none" w="med" len="med"/>
                      <a:tailEnd type="none" w="med" len="med"/>
                    </a:lnB>
                    <a:solidFill>
                      <a:srgbClr val="BFBFBF"/>
                    </a:solidFill>
                  </a:tcPr>
                </a:tc>
                <a:tc>
                  <a:txBody>
                    <a:bodyPr/>
                    <a:lstStyle/>
                    <a:p>
                      <a:pPr algn="ctr" fontAlgn="ctr"/>
                      <a:r>
                        <a:rPr lang="fr-FR" sz="1100" b="0" i="0" u="none" strike="noStrike" dirty="0">
                          <a:solidFill>
                            <a:srgbClr val="000000"/>
                          </a:solidFill>
                          <a:effectLst/>
                          <a:latin typeface="Calibri" panose="020F0502020204030204" pitchFamily="34" charset="0"/>
                        </a:rPr>
                        <a:t>3 900 €</a:t>
                      </a:r>
                    </a:p>
                  </a:txBody>
                  <a:tcPr marL="0" marR="0" marT="0" marB="0" anchor="ctr">
                    <a:lnL>
                      <a:noFill/>
                    </a:lnL>
                    <a:lnR w="12700" cap="flat" cmpd="sng" algn="ctr">
                      <a:solidFill>
                        <a:srgbClr val="ED7D31"/>
                      </a:solidFill>
                      <a:prstDash val="solid"/>
                      <a:round/>
                      <a:headEnd type="none" w="med" len="med"/>
                      <a:tailEnd type="none" w="med" len="med"/>
                    </a:lnR>
                    <a:lnT>
                      <a:noFill/>
                    </a:lnT>
                    <a:lnB w="12700" cap="flat" cmpd="sng" algn="ctr">
                      <a:solidFill>
                        <a:srgbClr val="ED7D31"/>
                      </a:solidFill>
                      <a:prstDash val="solid"/>
                      <a:round/>
                      <a:headEnd type="none" w="med" len="med"/>
                      <a:tailEnd type="none" w="med" len="med"/>
                    </a:lnB>
                  </a:tcPr>
                </a:tc>
                <a:extLst>
                  <a:ext uri="{0D108BD9-81ED-4DB2-BD59-A6C34878D82A}">
                    <a16:rowId xmlns:a16="http://schemas.microsoft.com/office/drawing/2014/main" val="1287548079"/>
                  </a:ext>
                </a:extLst>
              </a:tr>
            </a:tbl>
          </a:graphicData>
        </a:graphic>
      </p:graphicFrame>
    </p:spTree>
    <p:extLst>
      <p:ext uri="{BB962C8B-B14F-4D97-AF65-F5344CB8AC3E}">
        <p14:creationId xmlns:p14="http://schemas.microsoft.com/office/powerpoint/2010/main" val="23890168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0678" y="956441"/>
            <a:ext cx="8411252" cy="5630918"/>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endParaRPr lang="fr-FR" i="1"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0"/>
              </a:spcAft>
              <a:buNone/>
            </a:pPr>
            <a:r>
              <a:rPr lang="fr-FR" i="1" dirty="0">
                <a:latin typeface="Calibri" panose="020F0502020204030204" pitchFamily="34" charset="0"/>
                <a:cs typeface="Calibri" panose="020F0502020204030204" pitchFamily="34" charset="0"/>
              </a:rPr>
              <a:t>3 mesures </a:t>
            </a:r>
            <a:r>
              <a:rPr lang="fr-FR" i="1" dirty="0" smtClean="0">
                <a:latin typeface="Calibri" panose="020F0502020204030204" pitchFamily="34" charset="0"/>
                <a:cs typeface="Calibri" panose="020F0502020204030204" pitchFamily="34" charset="0"/>
              </a:rPr>
              <a:t>ayant pour objectif d’</a:t>
            </a:r>
            <a:r>
              <a:rPr lang="fr-FR" i="1" dirty="0" smtClean="0">
                <a:latin typeface="Calibri" panose="020F0502020204030204" pitchFamily="34" charset="0"/>
                <a:ea typeface="Calibri" panose="020F0502020204030204" pitchFamily="34" charset="0"/>
                <a:cs typeface="Calibri" panose="020F0502020204030204" pitchFamily="34" charset="0"/>
              </a:rPr>
              <a:t>accompagner </a:t>
            </a:r>
            <a:r>
              <a:rPr lang="fr-FR" i="1" dirty="0">
                <a:latin typeface="Calibri" panose="020F0502020204030204" pitchFamily="34" charset="0"/>
                <a:ea typeface="Calibri" panose="020F0502020204030204" pitchFamily="34" charset="0"/>
                <a:cs typeface="Calibri" panose="020F0502020204030204" pitchFamily="34" charset="0"/>
              </a:rPr>
              <a:t>des politiques spécifiques et </a:t>
            </a:r>
            <a:r>
              <a:rPr lang="fr-FR" i="1" dirty="0" smtClean="0">
                <a:latin typeface="Calibri" panose="020F0502020204030204" pitchFamily="34" charset="0"/>
                <a:ea typeface="Calibri" panose="020F0502020204030204" pitchFamily="34" charset="0"/>
                <a:cs typeface="Calibri" panose="020F0502020204030204" pitchFamily="34" charset="0"/>
              </a:rPr>
              <a:t>de permettre </a:t>
            </a:r>
            <a:r>
              <a:rPr lang="fr-FR" i="1" dirty="0">
                <a:latin typeface="Calibri" panose="020F0502020204030204" pitchFamily="34" charset="0"/>
                <a:ea typeface="Calibri" panose="020F0502020204030204" pitchFamily="34" charset="0"/>
                <a:cs typeface="Calibri" panose="020F0502020204030204" pitchFamily="34" charset="0"/>
              </a:rPr>
              <a:t>la concrétisation des orientations fixées par le gouvernement dans la loi de transformation de la Fonction publique</a:t>
            </a:r>
            <a:r>
              <a:rPr lang="fr-FR" i="1" dirty="0" smtClean="0">
                <a:latin typeface="Calibri" panose="020F0502020204030204" pitchFamily="34" charset="0"/>
                <a:ea typeface="Calibri" panose="020F0502020204030204" pitchFamily="34" charset="0"/>
                <a:cs typeface="Calibri" panose="020F0502020204030204" pitchFamily="34" charset="0"/>
              </a:rPr>
              <a:t>.</a:t>
            </a:r>
            <a:endParaRPr lang="fr-FR" i="1" dirty="0">
              <a:latin typeface="Calibri" panose="020F0502020204030204" pitchFamily="34" charset="0"/>
              <a:ea typeface="Calibri" panose="020F0502020204030204" pitchFamily="34" charset="0"/>
              <a:cs typeface="Calibri" panose="020F0502020204030204" pitchFamily="34" charset="0"/>
            </a:endParaRPr>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03000"/>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
        <p:nvSpPr>
          <p:cNvPr id="6" name="Rectangle 5"/>
          <p:cNvSpPr/>
          <p:nvPr/>
        </p:nvSpPr>
        <p:spPr>
          <a:xfrm>
            <a:off x="632388" y="2943922"/>
            <a:ext cx="4113916" cy="3122344"/>
          </a:xfrm>
          <a:prstGeom prst="rect">
            <a:avLst/>
          </a:prstGeom>
          <a:ln>
            <a:solidFill>
              <a:srgbClr val="E36C09"/>
            </a:solidFill>
          </a:ln>
        </p:spPr>
        <p:style>
          <a:lnRef idx="2">
            <a:schemeClr val="accent6"/>
          </a:lnRef>
          <a:fillRef idx="1">
            <a:schemeClr val="lt1"/>
          </a:fillRef>
          <a:effectRef idx="0">
            <a:schemeClr val="accent6"/>
          </a:effectRef>
          <a:fontRef idx="minor">
            <a:schemeClr val="dk1"/>
          </a:fontRef>
        </p:style>
        <p:txBody>
          <a:bodyPr rtlCol="0" anchor="ctr"/>
          <a:lstStyle/>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Réduction des écarts de rémunération entre les femmes et les hommes (0,3 M€) </a:t>
            </a:r>
            <a:endPar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Revalorisation </a:t>
            </a: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des montants forfaitaires d'IFSE en cas de </a:t>
            </a: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mobilité (</a:t>
            </a: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0,3 M€) </a:t>
            </a:r>
          </a:p>
          <a:p>
            <a:pPr marL="342900" lvl="0" indent="-342900" algn="just">
              <a:spcBef>
                <a:spcPct val="20000"/>
              </a:spcBef>
              <a:buClr>
                <a:srgbClr val="002060"/>
              </a:buClr>
              <a:buSzPct val="125000"/>
              <a:buFont typeface="Wingdings" panose="05000000000000000000" pitchFamily="2" charset="2"/>
              <a:buChar char="§"/>
            </a:pP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Dispositif de renforcement de l'attractivité des </a:t>
            </a: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postes </a:t>
            </a: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a:t>
            </a: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0,4 </a:t>
            </a:r>
            <a:r>
              <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rPr>
              <a:t>M€) </a:t>
            </a:r>
            <a:endPar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endPar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r>
              <a:rPr lang="fr-FR" sz="1600" b="1" dirty="0" smtClean="0">
                <a:solidFill>
                  <a:srgbClr val="002060"/>
                </a:solidFill>
                <a:latin typeface="Calibri" panose="020F0502020204030204" pitchFamily="34" charset="0"/>
                <a:ea typeface="MS PGothic" panose="020B0600070205080204" pitchFamily="34" charset="-128"/>
                <a:cs typeface="Calibri" panose="020F0502020204030204" pitchFamily="34" charset="0"/>
              </a:rPr>
              <a:t>Autres mesures (0,2 M€)</a:t>
            </a:r>
            <a:endParaRPr lang="fr-FR" sz="16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a:p>
            <a:pPr marL="342900" lvl="0" indent="-342900" algn="just">
              <a:spcBef>
                <a:spcPct val="20000"/>
              </a:spcBef>
              <a:buClr>
                <a:srgbClr val="002060"/>
              </a:buClr>
              <a:buSzPct val="125000"/>
              <a:buFont typeface="Wingdings" panose="05000000000000000000" pitchFamily="2" charset="2"/>
              <a:buChar char="§"/>
            </a:pPr>
            <a:endParaRPr lang="fr-FR" sz="2000" b="1" dirty="0">
              <a:solidFill>
                <a:srgbClr val="002060"/>
              </a:solidFill>
              <a:latin typeface="Calibri" panose="020F0502020204030204" pitchFamily="34" charset="0"/>
              <a:ea typeface="MS PGothic" panose="020B0600070205080204" pitchFamily="34" charset="-128"/>
              <a:cs typeface="Calibri" panose="020F0502020204030204" pitchFamily="34" charset="0"/>
            </a:endParaRPr>
          </a:p>
        </p:txBody>
      </p:sp>
      <p:graphicFrame>
        <p:nvGraphicFramePr>
          <p:cNvPr id="8" name="Graphique 7"/>
          <p:cNvGraphicFramePr>
            <a:graphicFrameLocks/>
          </p:cNvGraphicFramePr>
          <p:nvPr>
            <p:extLst>
              <p:ext uri="{D42A27DB-BD31-4B8C-83A1-F6EECF244321}">
                <p14:modId xmlns:p14="http://schemas.microsoft.com/office/powerpoint/2010/main" val="2706523810"/>
              </p:ext>
            </p:extLst>
          </p:nvPr>
        </p:nvGraphicFramePr>
        <p:xfrm>
          <a:off x="4904036" y="2943922"/>
          <a:ext cx="4047894" cy="3122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56860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0875" y="1037062"/>
            <a:ext cx="8623125" cy="5503127"/>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endParaRPr lang="fr-FR" i="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dirty="0" smtClean="0">
              <a:latin typeface="Calibri" panose="020F0502020204030204" pitchFamily="34" charset="0"/>
              <a:cs typeface="Calibri" panose="020F0502020204030204" pitchFamily="34" charset="0"/>
            </a:endParaRPr>
          </a:p>
          <a:p>
            <a:pPr lvl="0" algn="just"/>
            <a:r>
              <a:rPr lang="fr-FR" sz="2400" b="1" dirty="0" smtClean="0">
                <a:latin typeface="Calibri" panose="020F0502020204030204" pitchFamily="34" charset="0"/>
                <a:cs typeface="Calibri" panose="020F0502020204030204" pitchFamily="34" charset="0"/>
              </a:rPr>
              <a:t>Réduction </a:t>
            </a:r>
            <a:r>
              <a:rPr lang="fr-FR" sz="2400" b="1" dirty="0">
                <a:latin typeface="Calibri" panose="020F0502020204030204" pitchFamily="34" charset="0"/>
                <a:cs typeface="Calibri" panose="020F0502020204030204" pitchFamily="34" charset="0"/>
              </a:rPr>
              <a:t>des écarts de rémunération entre les femmes et les hommes </a:t>
            </a:r>
            <a:r>
              <a:rPr lang="fr-FR" sz="2400" b="1" dirty="0" smtClean="0">
                <a:latin typeface="Calibri" panose="020F0502020204030204" pitchFamily="34" charset="0"/>
                <a:cs typeface="Calibri" panose="020F0502020204030204" pitchFamily="34" charset="0"/>
              </a:rPr>
              <a:t>0,3 </a:t>
            </a:r>
            <a:r>
              <a:rPr lang="fr-FR" sz="2400" b="1" dirty="0">
                <a:latin typeface="Calibri" panose="020F0502020204030204" pitchFamily="34" charset="0"/>
                <a:cs typeface="Calibri" panose="020F0502020204030204" pitchFamily="34" charset="0"/>
              </a:rPr>
              <a:t>M</a:t>
            </a:r>
            <a:r>
              <a:rPr lang="fr-FR" sz="2400" b="1" dirty="0" smtClean="0">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 </a:t>
            </a:r>
            <a:endParaRPr lang="fr-FR" sz="2200" dirty="0" smtClean="0">
              <a:latin typeface="Calibri" panose="020F0502020204030204" pitchFamily="34" charset="0"/>
              <a:cs typeface="Calibri" panose="020F0502020204030204" pitchFamily="34" charset="0"/>
            </a:endParaRPr>
          </a:p>
          <a:p>
            <a:pPr marL="400050" lvl="1" indent="0">
              <a:buNone/>
            </a:pPr>
            <a:r>
              <a:rPr lang="fr-FR" sz="2200" dirty="0" smtClean="0">
                <a:latin typeface="Calibri" panose="020F0502020204030204" pitchFamily="34" charset="0"/>
                <a:cs typeface="Calibri" panose="020F0502020204030204" pitchFamily="34" charset="0"/>
              </a:rPr>
              <a:t>Premiers résultats de l’outil statistique de la DGAFP à analyser. Dans l’attente, réflexions engagée </a:t>
            </a:r>
            <a:r>
              <a:rPr lang="fr-FR" sz="2200" dirty="0">
                <a:latin typeface="Calibri" panose="020F0502020204030204" pitchFamily="34" charset="0"/>
                <a:cs typeface="Calibri" panose="020F0502020204030204" pitchFamily="34" charset="0"/>
              </a:rPr>
              <a:t>s</a:t>
            </a:r>
            <a:r>
              <a:rPr lang="fr-FR" sz="2200" dirty="0" smtClean="0">
                <a:latin typeface="Calibri" panose="020F0502020204030204" pitchFamily="34" charset="0"/>
                <a:cs typeface="Calibri" panose="020F0502020204030204" pitchFamily="34" charset="0"/>
              </a:rPr>
              <a:t>elon </a:t>
            </a:r>
            <a:r>
              <a:rPr lang="fr-FR" sz="2200" dirty="0">
                <a:latin typeface="Calibri" panose="020F0502020204030204" pitchFamily="34" charset="0"/>
                <a:cs typeface="Calibri" panose="020F0502020204030204" pitchFamily="34" charset="0"/>
              </a:rPr>
              <a:t>les axes </a:t>
            </a:r>
            <a:r>
              <a:rPr lang="fr-FR" sz="2200" dirty="0" smtClean="0">
                <a:latin typeface="Calibri" panose="020F0502020204030204" pitchFamily="34" charset="0"/>
                <a:cs typeface="Calibri" panose="020F0502020204030204" pitchFamily="34" charset="0"/>
              </a:rPr>
              <a:t>suivants:</a:t>
            </a:r>
          </a:p>
          <a:p>
            <a:pPr marL="400050" lvl="1" indent="0">
              <a:buNone/>
            </a:pPr>
            <a:endParaRPr lang="fr-FR" sz="2200" dirty="0">
              <a:latin typeface="Calibri" panose="020F0502020204030204" pitchFamily="34" charset="0"/>
              <a:cs typeface="Calibri" panose="020F0502020204030204" pitchFamily="34" charset="0"/>
            </a:endParaRPr>
          </a:p>
          <a:p>
            <a:pPr lvl="1">
              <a:spcBef>
                <a:spcPts val="600"/>
              </a:spcBef>
              <a:spcAft>
                <a:spcPts val="600"/>
              </a:spcAft>
            </a:pPr>
            <a:r>
              <a:rPr lang="fr-FR" sz="2200" dirty="0">
                <a:latin typeface="Calibri" panose="020F0502020204030204" pitchFamily="34" charset="0"/>
                <a:cs typeface="Calibri" panose="020F0502020204030204" pitchFamily="34" charset="0"/>
              </a:rPr>
              <a:t>Neutralisation de tout ou partie de l’impact des absences pour les congés de maternité, d’adoption et parental sur les rémunérations ;</a:t>
            </a:r>
          </a:p>
          <a:p>
            <a:pPr lvl="1">
              <a:spcBef>
                <a:spcPts val="600"/>
              </a:spcBef>
              <a:spcAft>
                <a:spcPts val="600"/>
              </a:spcAft>
            </a:pPr>
            <a:r>
              <a:rPr lang="fr-FR" sz="2200" dirty="0">
                <a:latin typeface="Calibri" panose="020F0502020204030204" pitchFamily="34" charset="0"/>
                <a:cs typeface="Calibri" panose="020F0502020204030204" pitchFamily="34" charset="0"/>
              </a:rPr>
              <a:t>Accompagnement des agents à temps partiel subi ;</a:t>
            </a:r>
          </a:p>
          <a:p>
            <a:pPr lvl="1">
              <a:spcBef>
                <a:spcPts val="600"/>
              </a:spcBef>
              <a:spcAft>
                <a:spcPts val="600"/>
              </a:spcAft>
            </a:pPr>
            <a:r>
              <a:rPr lang="fr-FR" sz="2200" dirty="0">
                <a:latin typeface="Calibri" panose="020F0502020204030204" pitchFamily="34" charset="0"/>
                <a:cs typeface="Calibri" panose="020F0502020204030204" pitchFamily="34" charset="0"/>
              </a:rPr>
              <a:t>Diminution des écarts creusés par le niveau de responsabilité.</a:t>
            </a: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03000"/>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2603983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621" y="1223430"/>
            <a:ext cx="8425366" cy="5634570"/>
          </a:xfrm>
        </p:spPr>
        <p:txBody>
          <a:bodyPr>
            <a:normAutofit/>
          </a:bodyPr>
          <a:lstStyle/>
          <a:p>
            <a:pPr marL="57150" indent="0">
              <a:buNone/>
            </a:pPr>
            <a:r>
              <a:rPr lang="fr-FR" b="1" dirty="0">
                <a:latin typeface="Calibri" panose="020F0502020204030204" pitchFamily="34" charset="0"/>
                <a:cs typeface="Calibri" panose="020F0502020204030204" pitchFamily="34" charset="0"/>
              </a:rPr>
              <a:t>Axe 2: Accompagnement de la politique RH du MC (hors transfert EP): 1,2 M€</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Calibri" panose="020F0502020204030204" pitchFamily="34" charset="0"/>
            </a:endParaRPr>
          </a:p>
          <a:p>
            <a:pPr lvl="0"/>
            <a:r>
              <a:rPr lang="fr-FR" b="1" dirty="0">
                <a:latin typeface="Calibri" panose="020F0502020204030204" pitchFamily="34" charset="0"/>
                <a:cs typeface="Calibri" panose="020F0502020204030204" pitchFamily="34" charset="0"/>
              </a:rPr>
              <a:t>Revalorisation des montants forfaitaires d'IFSE en cas de </a:t>
            </a:r>
            <a:r>
              <a:rPr lang="fr-FR" b="1" dirty="0" smtClean="0">
                <a:latin typeface="Calibri" panose="020F0502020204030204" pitchFamily="34" charset="0"/>
                <a:cs typeface="Calibri" panose="020F0502020204030204" pitchFamily="34" charset="0"/>
              </a:rPr>
              <a:t>mobilité: 0,3 M€</a:t>
            </a:r>
            <a:endParaRPr lang="fr-FR" dirty="0">
              <a:latin typeface="Calibri" panose="020F0502020204030204" pitchFamily="34" charset="0"/>
              <a:cs typeface="Calibri" panose="020F0502020204030204" pitchFamily="34" charset="0"/>
            </a:endParaRPr>
          </a:p>
          <a:p>
            <a:pPr marL="0" indent="0">
              <a:buNone/>
            </a:pPr>
            <a:endParaRPr lang="fr-FR" dirty="0">
              <a:latin typeface="Calibri" panose="020F0502020204030204" pitchFamily="34" charset="0"/>
              <a:cs typeface="Calibri" panose="020F0502020204030204" pitchFamily="34" charset="0"/>
            </a:endParaRPr>
          </a:p>
          <a:p>
            <a:pPr lvl="1" algn="just">
              <a:spcBef>
                <a:spcPts val="600"/>
              </a:spcBef>
              <a:spcAft>
                <a:spcPts val="600"/>
              </a:spcAft>
            </a:pPr>
            <a:r>
              <a:rPr lang="fr-FR" sz="2200" dirty="0">
                <a:latin typeface="Calibri" panose="020F0502020204030204" pitchFamily="34" charset="0"/>
                <a:cs typeface="Calibri" panose="020F0502020204030204" pitchFamily="34" charset="0"/>
              </a:rPr>
              <a:t>Valorisation de la mobilité avec une réévaluation conséquente de la revalorisation de l’IFSE en cas de changement de poste </a:t>
            </a:r>
            <a:r>
              <a:rPr lang="fr-FR" sz="2200" dirty="0" smtClean="0">
                <a:latin typeface="Calibri" panose="020F0502020204030204" pitchFamily="34" charset="0"/>
                <a:cs typeface="Calibri" panose="020F0502020204030204" pitchFamily="34" charset="0"/>
              </a:rPr>
              <a:t>;</a:t>
            </a:r>
            <a:endParaRPr lang="fr-FR" sz="2200" dirty="0">
              <a:latin typeface="Calibri" panose="020F0502020204030204" pitchFamily="34" charset="0"/>
              <a:cs typeface="Calibri" panose="020F0502020204030204" pitchFamily="34" charset="0"/>
            </a:endParaRPr>
          </a:p>
          <a:p>
            <a:pPr lvl="1" algn="just">
              <a:spcBef>
                <a:spcPts val="600"/>
              </a:spcBef>
              <a:spcAft>
                <a:spcPts val="600"/>
              </a:spcAft>
            </a:pPr>
            <a:r>
              <a:rPr lang="fr-FR" sz="2200" dirty="0">
                <a:latin typeface="Calibri" panose="020F0502020204030204" pitchFamily="34" charset="0"/>
                <a:cs typeface="Calibri" panose="020F0502020204030204" pitchFamily="34" charset="0"/>
              </a:rPr>
              <a:t> La revalorisation de l’IFSE pour approfondissement de compétence </a:t>
            </a:r>
            <a:r>
              <a:rPr lang="fr-FR" sz="2200" dirty="0" smtClean="0">
                <a:latin typeface="Calibri" panose="020F0502020204030204" pitchFamily="34" charset="0"/>
                <a:cs typeface="Calibri" panose="020F0502020204030204" pitchFamily="34" charset="0"/>
              </a:rPr>
              <a:t>continuera de </a:t>
            </a:r>
            <a:r>
              <a:rPr lang="fr-FR" sz="2200" dirty="0">
                <a:latin typeface="Calibri" panose="020F0502020204030204" pitchFamily="34" charset="0"/>
                <a:cs typeface="Calibri" panose="020F0502020204030204" pitchFamily="34" charset="0"/>
              </a:rPr>
              <a:t>s’appliquer pour favoriser le juste équilibre entre la valorisation de la mobilité et le besoin de continuité du service et d’approfondissement de l’expertise. </a:t>
            </a:r>
          </a:p>
          <a:p>
            <a:pPr marL="57150" indent="0" algn="just">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533621" y="145682"/>
            <a:ext cx="8227833" cy="853441"/>
          </a:xfrm>
        </p:spPr>
        <p:txBody>
          <a:bodyPr anchor="ctr"/>
          <a:lstStyle/>
          <a:p>
            <a:pPr>
              <a:lnSpc>
                <a:spcPct val="100000"/>
              </a:lnSpc>
              <a:spcBef>
                <a:spcPts val="0"/>
              </a:spcBef>
              <a:spcAft>
                <a:spcPts val="1200"/>
              </a:spcAft>
            </a:pPr>
            <a:r>
              <a:rPr lang="fr-FR" sz="2800" dirty="0">
                <a:latin typeface="Calibri" panose="020F0502020204030204" pitchFamily="34" charset="0"/>
                <a:cs typeface="Calibri" panose="020F0502020204030204" pitchFamily="34" charset="0"/>
              </a:rPr>
              <a:t/>
            </a:r>
            <a:br>
              <a:rPr lang="fr-FR" sz="2800" dirty="0">
                <a:latin typeface="Calibri" panose="020F0502020204030204" pitchFamily="34" charset="0"/>
                <a:cs typeface="Calibri" panose="020F0502020204030204" pitchFamily="34" charset="0"/>
              </a:rPr>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6983911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7047" y="602166"/>
            <a:ext cx="8425366" cy="5360275"/>
          </a:xfrm>
        </p:spPr>
        <p:txBody>
          <a:bodyPr>
            <a:normAutofit/>
          </a:bodyPr>
          <a:lstStyle/>
          <a:p>
            <a:pPr marL="57150" indent="0">
              <a:buNone/>
            </a:pPr>
            <a:r>
              <a:rPr lang="fr-FR" b="1" dirty="0" smtClean="0">
                <a:latin typeface="Calibri" panose="020F0502020204030204" pitchFamily="34" charset="0"/>
                <a:cs typeface="Calibri" panose="020F0502020204030204" pitchFamily="34" charset="0"/>
              </a:rPr>
              <a:t>Axe 2: Accompagnement de la politique RH du MC (hors transfert EP): 1,2 M€</a:t>
            </a:r>
          </a:p>
          <a:p>
            <a:pPr lvl="0"/>
            <a:r>
              <a:rPr lang="fr-FR" b="1" u="sng" dirty="0" smtClean="0">
                <a:latin typeface="Calibri" panose="020F0502020204030204" pitchFamily="34" charset="0"/>
                <a:cs typeface="Calibri" panose="020F0502020204030204" pitchFamily="34" charset="0"/>
              </a:rPr>
              <a:t>Revalorisation des montants forfaitaires d'IFSE en cas de mobilité – hypothèses de travail</a:t>
            </a:r>
          </a:p>
          <a:p>
            <a:pPr marL="0" indent="0">
              <a:buNone/>
            </a:pPr>
            <a:endParaRPr lang="fr-FR" dirty="0">
              <a:latin typeface="Calibri" panose="020F0502020204030204" pitchFamily="34" charset="0"/>
              <a:cs typeface="Calibri" panose="020F0502020204030204" pitchFamily="34" charset="0"/>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467635"/>
          </a:xfrm>
        </p:spPr>
        <p:txBody>
          <a:bodyPr anchor="ctr"/>
          <a:lstStyle/>
          <a:p>
            <a:pPr>
              <a:lnSpc>
                <a:spcPct val="100000"/>
              </a:lnSpc>
              <a:spcBef>
                <a:spcPts val="0"/>
              </a:spcBef>
              <a:spcAft>
                <a:spcPts val="1200"/>
              </a:spcAft>
            </a:pPr>
            <a:r>
              <a:rPr lang="fr-FR" sz="2800" dirty="0" smtClean="0">
                <a:latin typeface="Calibri" panose="020F0502020204030204" pitchFamily="34" charset="0"/>
                <a:cs typeface="Calibri" panose="020F0502020204030204" pitchFamily="34" charset="0"/>
              </a:rPr>
              <a:t/>
            </a:r>
            <a:br>
              <a:rPr lang="fr-FR" sz="2800" dirty="0" smtClean="0">
                <a:latin typeface="Calibri" panose="020F0502020204030204" pitchFamily="34" charset="0"/>
                <a:cs typeface="Calibri" panose="020F0502020204030204" pitchFamily="34" charset="0"/>
              </a:rPr>
            </a:br>
            <a:r>
              <a:rPr lang="fr-FR" sz="2000" dirty="0" smtClean="0">
                <a:latin typeface="Calibri" panose="020F0502020204030204" pitchFamily="34" charset="0"/>
                <a:cs typeface="Calibri" panose="020F0502020204030204" pitchFamily="34" charset="0"/>
              </a:rPr>
              <a:t>Perspectives 2020 : poursuite du plan de rattrapage indemnitaire ministériel </a:t>
            </a:r>
            <a:r>
              <a:rPr lang="fr-FR" sz="2000" dirty="0" smtClean="0"/>
              <a:t/>
            </a:r>
            <a:br>
              <a:rPr lang="fr-FR" sz="2000" dirty="0" smtClean="0"/>
            </a:br>
            <a:r>
              <a:rPr lang="fr-FR" sz="2000" dirty="0" smtClean="0"/>
              <a:t/>
            </a:r>
            <a:br>
              <a:rPr lang="fr-FR" sz="2000" dirty="0" smtClean="0"/>
            </a:br>
            <a:endParaRPr lang="fr-FR" sz="2000" dirty="0"/>
          </a:p>
        </p:txBody>
      </p:sp>
      <p:graphicFrame>
        <p:nvGraphicFramePr>
          <p:cNvPr id="6" name="Tableau 5"/>
          <p:cNvGraphicFramePr>
            <a:graphicFrameLocks noGrp="1"/>
          </p:cNvGraphicFramePr>
          <p:nvPr>
            <p:extLst>
              <p:ext uri="{D42A27DB-BD31-4B8C-83A1-F6EECF244321}">
                <p14:modId xmlns:p14="http://schemas.microsoft.com/office/powerpoint/2010/main" val="1159457261"/>
              </p:ext>
            </p:extLst>
          </p:nvPr>
        </p:nvGraphicFramePr>
        <p:xfrm>
          <a:off x="632387" y="1393906"/>
          <a:ext cx="8227833" cy="5153630"/>
        </p:xfrm>
        <a:graphic>
          <a:graphicData uri="http://schemas.openxmlformats.org/drawingml/2006/table">
            <a:tbl>
              <a:tblPr/>
              <a:tblGrid>
                <a:gridCol w="2755809">
                  <a:extLst>
                    <a:ext uri="{9D8B030D-6E8A-4147-A177-3AD203B41FA5}">
                      <a16:colId xmlns:a16="http://schemas.microsoft.com/office/drawing/2014/main" val="3241891163"/>
                    </a:ext>
                  </a:extLst>
                </a:gridCol>
                <a:gridCol w="1366026">
                  <a:extLst>
                    <a:ext uri="{9D8B030D-6E8A-4147-A177-3AD203B41FA5}">
                      <a16:colId xmlns:a16="http://schemas.microsoft.com/office/drawing/2014/main" val="4171526637"/>
                    </a:ext>
                  </a:extLst>
                </a:gridCol>
                <a:gridCol w="1366026">
                  <a:extLst>
                    <a:ext uri="{9D8B030D-6E8A-4147-A177-3AD203B41FA5}">
                      <a16:colId xmlns:a16="http://schemas.microsoft.com/office/drawing/2014/main" val="4166570086"/>
                    </a:ext>
                  </a:extLst>
                </a:gridCol>
                <a:gridCol w="1362066">
                  <a:extLst>
                    <a:ext uri="{9D8B030D-6E8A-4147-A177-3AD203B41FA5}">
                      <a16:colId xmlns:a16="http://schemas.microsoft.com/office/drawing/2014/main" val="4085122755"/>
                    </a:ext>
                  </a:extLst>
                </a:gridCol>
                <a:gridCol w="1377906">
                  <a:extLst>
                    <a:ext uri="{9D8B030D-6E8A-4147-A177-3AD203B41FA5}">
                      <a16:colId xmlns:a16="http://schemas.microsoft.com/office/drawing/2014/main" val="4265072353"/>
                    </a:ext>
                  </a:extLst>
                </a:gridCol>
              </a:tblGrid>
              <a:tr h="307884">
                <a:tc>
                  <a:txBody>
                    <a:bodyPr/>
                    <a:lstStyle/>
                    <a:p>
                      <a:pPr algn="l" fontAlgn="ctr"/>
                      <a:endParaRPr lang="fr-FR" sz="1000" b="0" i="0" u="none" strike="noStrike">
                        <a:solidFill>
                          <a:srgbClr val="000000"/>
                        </a:solidFill>
                        <a:effectLst/>
                        <a:latin typeface="Calibri" panose="020F0502020204030204" pitchFamily="34" charset="0"/>
                      </a:endParaRPr>
                    </a:p>
                  </a:txBody>
                  <a:tcPr marL="9091" marR="9091" marT="9091"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fr-FR" sz="1000" b="1" i="0" u="none" strike="noStrike" dirty="0">
                          <a:solidFill>
                            <a:srgbClr val="FFFFFF"/>
                          </a:solidFill>
                          <a:effectLst/>
                          <a:latin typeface="Calibri" panose="020F0502020204030204" pitchFamily="34" charset="0"/>
                        </a:rPr>
                        <a:t>Montants 2019</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hMerge="1">
                  <a:txBody>
                    <a:bodyPr/>
                    <a:lstStyle/>
                    <a:p>
                      <a:endParaRPr lang="fr-FR"/>
                    </a:p>
                  </a:txBody>
                  <a:tcPr/>
                </a:tc>
                <a:tc gridSpan="2">
                  <a:txBody>
                    <a:bodyPr/>
                    <a:lstStyle/>
                    <a:p>
                      <a:pPr algn="ctr" fontAlgn="ctr"/>
                      <a:r>
                        <a:rPr lang="fr-FR" sz="1000" b="1" i="0" u="none" strike="noStrike">
                          <a:solidFill>
                            <a:srgbClr val="FFFFFF"/>
                          </a:solidFill>
                          <a:effectLst/>
                          <a:latin typeface="Calibri" panose="020F0502020204030204" pitchFamily="34" charset="0"/>
                        </a:rPr>
                        <a:t>Montants 2020</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hMerge="1">
                  <a:txBody>
                    <a:bodyPr/>
                    <a:lstStyle/>
                    <a:p>
                      <a:endParaRPr lang="fr-FR"/>
                    </a:p>
                  </a:txBody>
                  <a:tcPr/>
                </a:tc>
                <a:extLst>
                  <a:ext uri="{0D108BD9-81ED-4DB2-BD59-A6C34878D82A}">
                    <a16:rowId xmlns:a16="http://schemas.microsoft.com/office/drawing/2014/main" val="90543428"/>
                  </a:ext>
                </a:extLst>
              </a:tr>
              <a:tr h="456127">
                <a:tc>
                  <a:txBody>
                    <a:bodyPr/>
                    <a:lstStyle/>
                    <a:p>
                      <a:pPr algn="ctr" fontAlgn="ctr"/>
                      <a:r>
                        <a:rPr lang="fr-FR" sz="1000" b="1" i="0" u="none" strike="noStrike" dirty="0">
                          <a:solidFill>
                            <a:srgbClr val="000000"/>
                          </a:solidFill>
                          <a:effectLst/>
                          <a:latin typeface="Calibri" panose="020F0502020204030204" pitchFamily="34" charset="0"/>
                        </a:rPr>
                        <a:t>Corps</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000" b="1" i="0" u="none" strike="noStrike">
                          <a:solidFill>
                            <a:srgbClr val="000000"/>
                          </a:solidFill>
                          <a:effectLst/>
                          <a:latin typeface="Calibri" panose="020F0502020204030204" pitchFamily="34" charset="0"/>
                        </a:rPr>
                        <a:t>Mobilité au sein du même groupe</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000" b="1" i="0" u="none" strike="noStrike">
                          <a:solidFill>
                            <a:srgbClr val="000000"/>
                          </a:solidFill>
                          <a:effectLst/>
                          <a:latin typeface="Calibri" panose="020F0502020204030204" pitchFamily="34" charset="0"/>
                        </a:rPr>
                        <a:t>Mobilité vers un groupe supérieur</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000" b="1" i="0" u="none" strike="noStrike">
                          <a:solidFill>
                            <a:srgbClr val="000000"/>
                          </a:solidFill>
                          <a:effectLst/>
                          <a:latin typeface="Calibri" panose="020F0502020204030204" pitchFamily="34" charset="0"/>
                        </a:rPr>
                        <a:t>Mobilité au sein du même groupe</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000" b="1" i="0" u="none" strike="noStrike">
                          <a:solidFill>
                            <a:srgbClr val="000000"/>
                          </a:solidFill>
                          <a:effectLst/>
                          <a:latin typeface="Calibri" panose="020F0502020204030204" pitchFamily="34" charset="0"/>
                        </a:rPr>
                        <a:t>Mobilité vers un groupe supérieur</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991163442"/>
                  </a:ext>
                </a:extLst>
              </a:tr>
              <a:tr h="228063">
                <a:tc>
                  <a:txBody>
                    <a:bodyPr/>
                    <a:lstStyle/>
                    <a:p>
                      <a:pPr algn="l" fontAlgn="ctr"/>
                      <a:r>
                        <a:rPr lang="fr-FR" sz="1000" b="1" i="0" u="none" strike="noStrike" dirty="0" smtClean="0">
                          <a:solidFill>
                            <a:srgbClr val="000000"/>
                          </a:solidFill>
                          <a:effectLst/>
                          <a:latin typeface="Calibri" panose="020F0502020204030204" pitchFamily="34" charset="0"/>
                        </a:rPr>
                        <a:t>Filière </a:t>
                      </a:r>
                      <a:r>
                        <a:rPr lang="fr-FR" sz="1000" b="1" i="0" u="none" strike="noStrike" dirty="0">
                          <a:solidFill>
                            <a:srgbClr val="000000"/>
                          </a:solidFill>
                          <a:effectLst/>
                          <a:latin typeface="Calibri" panose="020F0502020204030204" pitchFamily="34" charset="0"/>
                        </a:rPr>
                        <a:t>administrative</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fr-FR" sz="1000" b="1" i="0" u="none" strike="noStrike">
                          <a:solidFill>
                            <a:srgbClr val="000000"/>
                          </a:solidFill>
                          <a:effectLst/>
                          <a:latin typeface="Calibri" panose="020F0502020204030204" pitchFamily="34" charset="0"/>
                        </a:rPr>
                        <a:t> </a:t>
                      </a:r>
                    </a:p>
                  </a:txBody>
                  <a:tcPr marL="9091" marR="9091" marT="90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fr-FR" sz="1000" b="1" i="0" u="none" strike="noStrike">
                          <a:solidFill>
                            <a:srgbClr val="000000"/>
                          </a:solidFill>
                          <a:effectLst/>
                          <a:latin typeface="Calibri" panose="020F0502020204030204" pitchFamily="34" charset="0"/>
                        </a:rPr>
                        <a:t> </a:t>
                      </a:r>
                    </a:p>
                  </a:txBody>
                  <a:tcPr marL="9091" marR="9091" marT="90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27852628"/>
                  </a:ext>
                </a:extLst>
              </a:tr>
              <a:tr h="228063">
                <a:tc>
                  <a:txBody>
                    <a:bodyPr/>
                    <a:lstStyle/>
                    <a:p>
                      <a:pPr algn="l" fontAlgn="ctr"/>
                      <a:r>
                        <a:rPr lang="fr-FR" sz="1000" b="0" i="0" u="none" strike="noStrike">
                          <a:solidFill>
                            <a:srgbClr val="000000"/>
                          </a:solidFill>
                          <a:effectLst/>
                          <a:latin typeface="Calibri" panose="020F0502020204030204" pitchFamily="34" charset="0"/>
                        </a:rPr>
                        <a:t>ADJ.ADM. ETAT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500 €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1 000 €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9587691"/>
                  </a:ext>
                </a:extLst>
              </a:tr>
              <a:tr h="228063">
                <a:tc>
                  <a:txBody>
                    <a:bodyPr/>
                    <a:lstStyle/>
                    <a:p>
                      <a:pPr algn="l" fontAlgn="ctr"/>
                      <a:r>
                        <a:rPr lang="fr-FR" sz="1000" b="0" i="0" u="none" strike="noStrike">
                          <a:solidFill>
                            <a:srgbClr val="000000"/>
                          </a:solidFill>
                          <a:effectLst/>
                          <a:latin typeface="Calibri" panose="020F0502020204030204" pitchFamily="34" charset="0"/>
                        </a:rPr>
                        <a:t>SECRETAIRES ADMINISTRATIFS</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650 €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1 300 €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37738337"/>
                  </a:ext>
                </a:extLst>
              </a:tr>
              <a:tr h="228063">
                <a:tc>
                  <a:txBody>
                    <a:bodyPr/>
                    <a:lstStyle/>
                    <a:p>
                      <a:pPr algn="l" fontAlgn="ctr"/>
                      <a:r>
                        <a:rPr lang="fr-FR" sz="1000" b="0" i="0" u="none" strike="noStrike" dirty="0">
                          <a:solidFill>
                            <a:srgbClr val="000000"/>
                          </a:solidFill>
                          <a:effectLst/>
                          <a:latin typeface="Calibri" panose="020F0502020204030204" pitchFamily="34" charset="0"/>
                        </a:rPr>
                        <a:t>ATTACHE ADM. ETAT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1 500 €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1 700 €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3 000 €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3 400 €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50811981"/>
                  </a:ext>
                </a:extLst>
              </a:tr>
              <a:tr h="228063">
                <a:tc>
                  <a:txBody>
                    <a:bodyPr/>
                    <a:lstStyle/>
                    <a:p>
                      <a:pPr algn="l" fontAlgn="ctr"/>
                      <a:r>
                        <a:rPr lang="fr-FR" sz="1000" b="0" i="0" u="none" strike="noStrike">
                          <a:solidFill>
                            <a:srgbClr val="000000"/>
                          </a:solidFill>
                          <a:effectLst/>
                          <a:latin typeface="Calibri" panose="020F0502020204030204" pitchFamily="34" charset="0"/>
                        </a:rPr>
                        <a:t>INFIRMIER(ES) ETAT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900 €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1 500 €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1 800 €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43895574"/>
                  </a:ext>
                </a:extLst>
              </a:tr>
              <a:tr h="228063">
                <a:tc>
                  <a:txBody>
                    <a:bodyPr/>
                    <a:lstStyle/>
                    <a:p>
                      <a:pPr algn="l" fontAlgn="ctr"/>
                      <a:r>
                        <a:rPr lang="fr-FR" sz="1000" b="0" i="0" u="none" strike="noStrike">
                          <a:solidFill>
                            <a:srgbClr val="000000"/>
                          </a:solidFill>
                          <a:effectLst/>
                          <a:latin typeface="Calibri" panose="020F0502020204030204" pitchFamily="34" charset="0"/>
                        </a:rPr>
                        <a:t>INSPECTEUR CONSEILLER CRÉATION</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800 €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1 400 €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1 600 €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28697047"/>
                  </a:ext>
                </a:extLst>
              </a:tr>
              <a:tr h="228063">
                <a:tc>
                  <a:txBody>
                    <a:bodyPr/>
                    <a:lstStyle/>
                    <a:p>
                      <a:pPr algn="l" fontAlgn="ctr"/>
                      <a:r>
                        <a:rPr lang="fr-FR" sz="1000" b="0" i="0" u="none" strike="noStrike">
                          <a:solidFill>
                            <a:srgbClr val="000000"/>
                          </a:solidFill>
                          <a:effectLst/>
                          <a:latin typeface="Calibri" panose="020F0502020204030204" pitchFamily="34" charset="0"/>
                        </a:rPr>
                        <a:t>EMPLOIS FONCTIONNELS</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2 400 €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3 000 €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4 800 €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6 000 €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37531832"/>
                  </a:ext>
                </a:extLst>
              </a:tr>
              <a:tr h="228063">
                <a:tc>
                  <a:txBody>
                    <a:bodyPr/>
                    <a:lstStyle/>
                    <a:p>
                      <a:pPr algn="l" fontAlgn="ctr"/>
                      <a:r>
                        <a:rPr lang="fr-FR" sz="1000" b="0" i="0" u="none" strike="noStrike">
                          <a:solidFill>
                            <a:srgbClr val="000000"/>
                          </a:solidFill>
                          <a:effectLst/>
                          <a:latin typeface="Calibri" panose="020F0502020204030204" pitchFamily="34" charset="0"/>
                        </a:rPr>
                        <a:t>ADMINISTRATEURS CIVILS</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1 800 €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2 200 €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3 600 €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4 400 €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127406947"/>
                  </a:ext>
                </a:extLst>
              </a:tr>
              <a:tr h="228063">
                <a:tc>
                  <a:txBody>
                    <a:bodyPr/>
                    <a:lstStyle/>
                    <a:p>
                      <a:pPr algn="l" fontAlgn="ctr"/>
                      <a:r>
                        <a:rPr lang="fr-FR" sz="1000" b="0" i="0" u="none" strike="noStrike">
                          <a:solidFill>
                            <a:srgbClr val="000000"/>
                          </a:solidFill>
                          <a:effectLst/>
                          <a:latin typeface="Calibri" panose="020F0502020204030204" pitchFamily="34" charset="0"/>
                        </a:rPr>
                        <a:t>INSPECTEURS GENERAUX AFF.C.</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3 000 €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6 000 €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819138"/>
                  </a:ext>
                </a:extLst>
              </a:tr>
              <a:tr h="228063">
                <a:tc>
                  <a:txBody>
                    <a:bodyPr/>
                    <a:lstStyle/>
                    <a:p>
                      <a:pPr algn="l" fontAlgn="ctr"/>
                      <a:r>
                        <a:rPr lang="fr-FR" sz="1000" b="1" i="0" u="none" strike="noStrike" dirty="0" smtClean="0">
                          <a:solidFill>
                            <a:srgbClr val="000000"/>
                          </a:solidFill>
                          <a:effectLst/>
                          <a:latin typeface="Calibri" panose="020F0502020204030204" pitchFamily="34" charset="0"/>
                        </a:rPr>
                        <a:t>Filière </a:t>
                      </a:r>
                      <a:r>
                        <a:rPr lang="fr-FR" sz="1000" b="1" i="0" u="none" strike="noStrike" dirty="0">
                          <a:solidFill>
                            <a:srgbClr val="000000"/>
                          </a:solidFill>
                          <a:effectLst/>
                          <a:latin typeface="Calibri" panose="020F0502020204030204" pitchFamily="34" charset="0"/>
                        </a:rPr>
                        <a:t>technique et métiers d'art</a:t>
                      </a:r>
                    </a:p>
                  </a:txBody>
                  <a:tcPr marL="9091" marR="9091" marT="909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fr-FR" sz="1000" b="1" i="0" u="none" strike="noStrike">
                          <a:solidFill>
                            <a:srgbClr val="000000"/>
                          </a:solidFill>
                          <a:effectLst/>
                          <a:latin typeface="Calibri" panose="020F0502020204030204" pitchFamily="34" charset="0"/>
                        </a:rPr>
                        <a:t> </a:t>
                      </a:r>
                    </a:p>
                  </a:txBody>
                  <a:tcPr marL="9091" marR="9091" marT="909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796068668"/>
                  </a:ext>
                </a:extLst>
              </a:tr>
              <a:tr h="228063">
                <a:tc>
                  <a:txBody>
                    <a:bodyPr/>
                    <a:lstStyle/>
                    <a:p>
                      <a:pPr algn="l" fontAlgn="ctr"/>
                      <a:r>
                        <a:rPr lang="fr-FR" sz="1000" b="0" i="0" u="none" strike="noStrike">
                          <a:solidFill>
                            <a:srgbClr val="000000"/>
                          </a:solidFill>
                          <a:effectLst/>
                          <a:latin typeface="Calibri" panose="020F0502020204030204" pitchFamily="34" charset="0"/>
                        </a:rPr>
                        <a:t>ADJOINTS TECHN. ASM</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800 €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24211297"/>
                  </a:ext>
                </a:extLst>
              </a:tr>
              <a:tr h="228063">
                <a:tc>
                  <a:txBody>
                    <a:bodyPr/>
                    <a:lstStyle/>
                    <a:p>
                      <a:pPr algn="l" fontAlgn="ctr"/>
                      <a:r>
                        <a:rPr lang="fr-FR" sz="1000" b="0" i="0" u="none" strike="noStrike">
                          <a:solidFill>
                            <a:srgbClr val="000000"/>
                          </a:solidFill>
                          <a:effectLst/>
                          <a:latin typeface="Calibri" panose="020F0502020204030204" pitchFamily="34" charset="0"/>
                        </a:rPr>
                        <a:t>ADJ.TECH. ETAT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800 €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55133697"/>
                  </a:ext>
                </a:extLst>
              </a:tr>
              <a:tr h="228063">
                <a:tc>
                  <a:txBody>
                    <a:bodyPr/>
                    <a:lstStyle/>
                    <a:p>
                      <a:pPr algn="l" fontAlgn="ctr"/>
                      <a:r>
                        <a:rPr lang="fr-FR" sz="1000" b="0" i="0" u="none" strike="noStrike" dirty="0">
                          <a:solidFill>
                            <a:srgbClr val="000000"/>
                          </a:solidFill>
                          <a:effectLst/>
                          <a:latin typeface="Calibri" panose="020F0502020204030204" pitchFamily="34" charset="0"/>
                        </a:rPr>
                        <a:t>TECHNICIENS D'ART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360 €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720 €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800 €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10879814"/>
                  </a:ext>
                </a:extLst>
              </a:tr>
              <a:tr h="228063">
                <a:tc>
                  <a:txBody>
                    <a:bodyPr/>
                    <a:lstStyle/>
                    <a:p>
                      <a:pPr algn="l" fontAlgn="ctr"/>
                      <a:r>
                        <a:rPr lang="fr-FR" sz="1000" b="0" i="0" u="none" strike="noStrike">
                          <a:solidFill>
                            <a:srgbClr val="000000"/>
                          </a:solidFill>
                          <a:effectLst/>
                          <a:latin typeface="Calibri" panose="020F0502020204030204" pitchFamily="34" charset="0"/>
                        </a:rPr>
                        <a:t>TECHNICIENS DES S.C. ET B.F.</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450 €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500 €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900 €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1 000 €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3028406"/>
                  </a:ext>
                </a:extLst>
              </a:tr>
              <a:tr h="228063">
                <a:tc>
                  <a:txBody>
                    <a:bodyPr/>
                    <a:lstStyle/>
                    <a:p>
                      <a:pPr algn="l" fontAlgn="ctr"/>
                      <a:r>
                        <a:rPr lang="fr-FR" sz="1000" b="0" i="0" u="none" strike="noStrike">
                          <a:solidFill>
                            <a:srgbClr val="000000"/>
                          </a:solidFill>
                          <a:effectLst/>
                          <a:latin typeface="Calibri" panose="020F0502020204030204" pitchFamily="34" charset="0"/>
                        </a:rPr>
                        <a:t>CHEFS DES TRAVAUX D'ART</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550 €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600 €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1 100 €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1 200 €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20150724"/>
                  </a:ext>
                </a:extLst>
              </a:tr>
              <a:tr h="228063">
                <a:tc>
                  <a:txBody>
                    <a:bodyPr/>
                    <a:lstStyle/>
                    <a:p>
                      <a:pPr algn="l" fontAlgn="ctr"/>
                      <a:r>
                        <a:rPr lang="fr-FR" sz="1000" b="0" i="0" u="none" strike="noStrike">
                          <a:solidFill>
                            <a:srgbClr val="000000"/>
                          </a:solidFill>
                          <a:effectLst/>
                          <a:latin typeface="Calibri" panose="020F0502020204030204" pitchFamily="34" charset="0"/>
                        </a:rPr>
                        <a:t>INGENIEURS DES SERV. CULTURELS</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550 €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600 €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1 100 €</a:t>
                      </a:r>
                    </a:p>
                  </a:txBody>
                  <a:tcPr marL="9091" marR="9091" marT="909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000" b="0" i="0" u="none" strike="noStrike">
                          <a:solidFill>
                            <a:srgbClr val="000000"/>
                          </a:solidFill>
                          <a:effectLst/>
                          <a:latin typeface="Calibri" panose="020F0502020204030204" pitchFamily="34" charset="0"/>
                        </a:rPr>
                        <a:t>1 200 €</a:t>
                      </a:r>
                    </a:p>
                  </a:txBody>
                  <a:tcPr marL="9091" marR="9091" marT="909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203600"/>
                  </a:ext>
                </a:extLst>
              </a:tr>
              <a:tr h="623150">
                <a:tc gridSpan="5">
                  <a:txBody>
                    <a:bodyPr/>
                    <a:lstStyle/>
                    <a:p>
                      <a:pPr algn="l" fontAlgn="ctr"/>
                      <a:r>
                        <a:rPr lang="fr-FR" sz="1000" b="0" i="0" u="none" strike="noStrike" dirty="0">
                          <a:solidFill>
                            <a:srgbClr val="000000"/>
                          </a:solidFill>
                          <a:effectLst/>
                          <a:latin typeface="Calibri" panose="020F0502020204030204" pitchFamily="34" charset="0"/>
                        </a:rPr>
                        <a:t>Source : BO-Rem, avril </a:t>
                      </a:r>
                      <a:r>
                        <a:rPr lang="fr-FR" sz="1000" b="0" i="0" u="none" strike="noStrike" dirty="0" smtClean="0">
                          <a:solidFill>
                            <a:srgbClr val="000000"/>
                          </a:solidFill>
                          <a:effectLst/>
                          <a:latin typeface="Calibri" panose="020F0502020204030204" pitchFamily="34" charset="0"/>
                        </a:rPr>
                        <a:t>2018</a:t>
                      </a:r>
                    </a:p>
                    <a:p>
                      <a:pPr algn="l" fontAlgn="ctr"/>
                      <a:r>
                        <a:rPr lang="fr-FR" sz="1000" b="0" i="0" u="none" strike="noStrike" dirty="0" smtClean="0">
                          <a:solidFill>
                            <a:srgbClr val="000000"/>
                          </a:solidFill>
                          <a:effectLst/>
                          <a:latin typeface="Calibri" panose="020F0502020204030204" pitchFamily="34" charset="0"/>
                        </a:rPr>
                        <a:t>L’estimation du</a:t>
                      </a:r>
                      <a:r>
                        <a:rPr lang="fr-FR" sz="1000" b="0" i="0" u="none" strike="noStrike" baseline="0" dirty="0" smtClean="0">
                          <a:solidFill>
                            <a:srgbClr val="000000"/>
                          </a:solidFill>
                          <a:effectLst/>
                          <a:latin typeface="Calibri" panose="020F0502020204030204" pitchFamily="34" charset="0"/>
                        </a:rPr>
                        <a:t> nombre d’agents éligibles à la mobilité en 2020 tient compte de la moyenne des mobilité rémunérées:</a:t>
                      </a:r>
                    </a:p>
                    <a:p>
                      <a:pPr marL="171450" indent="-171450" algn="l" fontAlgn="ctr">
                        <a:buFontTx/>
                        <a:buChar char="-"/>
                      </a:pPr>
                      <a:r>
                        <a:rPr lang="fr-FR" sz="1000" b="0" i="0" u="none" strike="noStrike" baseline="0" dirty="0" smtClean="0">
                          <a:solidFill>
                            <a:srgbClr val="000000"/>
                          </a:solidFill>
                          <a:effectLst/>
                          <a:latin typeface="Calibri" panose="020F0502020204030204" pitchFamily="34" charset="0"/>
                        </a:rPr>
                        <a:t>en 2017, 2018 et 2019 p</a:t>
                      </a:r>
                      <a:r>
                        <a:rPr lang="fr-FR" sz="1000" b="0" i="0" u="none" strike="noStrike" dirty="0" smtClean="0">
                          <a:solidFill>
                            <a:srgbClr val="000000"/>
                          </a:solidFill>
                          <a:effectLst/>
                          <a:latin typeface="Calibri" panose="020F0502020204030204" pitchFamily="34" charset="0"/>
                        </a:rPr>
                        <a:t>our les ATTA, SA, AAMC, ICCEAC, ATAE, AASM, TA, CTA, TSC, ISCP;</a:t>
                      </a:r>
                    </a:p>
                    <a:p>
                      <a:pPr marL="171450" indent="-171450" algn="l" fontAlgn="ctr">
                        <a:buFontTx/>
                        <a:buChar char="-"/>
                      </a:pPr>
                      <a:r>
                        <a:rPr lang="fr-FR" sz="1000" b="0" i="0" u="none" strike="noStrike" baseline="0" dirty="0" smtClean="0">
                          <a:solidFill>
                            <a:srgbClr val="000000"/>
                          </a:solidFill>
                          <a:effectLst/>
                          <a:latin typeface="Calibri" panose="020F0502020204030204" pitchFamily="34" charset="0"/>
                        </a:rPr>
                        <a:t>en  2019 p</a:t>
                      </a:r>
                      <a:r>
                        <a:rPr lang="fr-FR" sz="1000" b="0" i="0" u="none" strike="noStrike" dirty="0" smtClean="0">
                          <a:solidFill>
                            <a:srgbClr val="000000"/>
                          </a:solidFill>
                          <a:effectLst/>
                          <a:latin typeface="Calibri" panose="020F0502020204030204" pitchFamily="34" charset="0"/>
                        </a:rPr>
                        <a:t>our les corps de la filière scientifique et enseignement.</a:t>
                      </a:r>
                      <a:r>
                        <a:rPr lang="fr-FR" sz="800" b="0" i="0" u="none" strike="noStrike" dirty="0" smtClean="0">
                          <a:solidFill>
                            <a:srgbClr val="000000"/>
                          </a:solidFill>
                          <a:effectLst/>
                          <a:latin typeface="Calibri" panose="020F0502020204030204" pitchFamily="34" charset="0"/>
                        </a:rPr>
                        <a:t/>
                      </a:r>
                      <a:br>
                        <a:rPr lang="fr-FR" sz="800" b="0" i="0" u="none" strike="noStrike" dirty="0" smtClean="0">
                          <a:solidFill>
                            <a:srgbClr val="000000"/>
                          </a:solidFill>
                          <a:effectLst/>
                          <a:latin typeface="Calibri" panose="020F0502020204030204" pitchFamily="34" charset="0"/>
                        </a:rPr>
                      </a:br>
                      <a:endParaRPr lang="fr-FR" sz="800" b="0" i="0" u="none" strike="noStrike" dirty="0">
                        <a:solidFill>
                          <a:srgbClr val="000000"/>
                        </a:solidFill>
                        <a:effectLst/>
                        <a:latin typeface="Calibri" panose="020F0502020204030204" pitchFamily="34" charset="0"/>
                      </a:endParaRPr>
                    </a:p>
                  </a:txBody>
                  <a:tcPr marL="9091" marR="9091" marT="9091"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875388081"/>
                  </a:ext>
                </a:extLst>
              </a:tr>
            </a:tbl>
          </a:graphicData>
        </a:graphic>
      </p:graphicFrame>
    </p:spTree>
    <p:extLst>
      <p:ext uri="{BB962C8B-B14F-4D97-AF65-F5344CB8AC3E}">
        <p14:creationId xmlns:p14="http://schemas.microsoft.com/office/powerpoint/2010/main" val="42875099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7047" y="602166"/>
            <a:ext cx="8425366" cy="5360275"/>
          </a:xfrm>
        </p:spPr>
        <p:txBody>
          <a:bodyPr>
            <a:normAutofit/>
          </a:bodyPr>
          <a:lstStyle/>
          <a:p>
            <a:pPr marL="57150" indent="0">
              <a:buNone/>
            </a:pPr>
            <a:r>
              <a:rPr lang="fr-FR" b="1" dirty="0" smtClean="0">
                <a:latin typeface="Calibri" panose="020F0502020204030204" pitchFamily="34" charset="0"/>
                <a:cs typeface="Calibri" panose="020F0502020204030204" pitchFamily="34" charset="0"/>
              </a:rPr>
              <a:t>Axe 2: Accompagnement de la politique RH du MC (hors transfert EP): 1,2 M€</a:t>
            </a:r>
          </a:p>
          <a:p>
            <a:pPr lvl="0"/>
            <a:r>
              <a:rPr lang="fr-FR" b="1" u="sng" dirty="0" smtClean="0">
                <a:latin typeface="Calibri" panose="020F0502020204030204" pitchFamily="34" charset="0"/>
                <a:cs typeface="Calibri" panose="020F0502020204030204" pitchFamily="34" charset="0"/>
              </a:rPr>
              <a:t>Revalorisation des montants forfaitaires d'IFSE en cas de mobilité – hypothèses de travail </a:t>
            </a:r>
          </a:p>
          <a:p>
            <a:pPr marL="0" indent="0">
              <a:buNone/>
            </a:pPr>
            <a:endParaRPr lang="fr-FR" dirty="0">
              <a:latin typeface="Calibri" panose="020F0502020204030204" pitchFamily="34" charset="0"/>
              <a:cs typeface="Calibri" panose="020F0502020204030204" pitchFamily="34" charset="0"/>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6" y="267629"/>
            <a:ext cx="8227835" cy="334537"/>
          </a:xfrm>
        </p:spPr>
        <p:txBody>
          <a:bodyPr anchor="ctr"/>
          <a:lstStyle/>
          <a:p>
            <a:pPr>
              <a:lnSpc>
                <a:spcPct val="100000"/>
              </a:lnSpc>
              <a:spcBef>
                <a:spcPts val="0"/>
              </a:spcBef>
              <a:spcAft>
                <a:spcPts val="1200"/>
              </a:spcAft>
            </a:pPr>
            <a:r>
              <a:rPr lang="fr-FR" dirty="0" smtClean="0">
                <a:latin typeface="Calibri" panose="020F0502020204030204" pitchFamily="34" charset="0"/>
                <a:cs typeface="Calibri" panose="020F0502020204030204" pitchFamily="34" charset="0"/>
              </a:rPr>
              <a:t/>
            </a:r>
            <a:br>
              <a:rPr lang="fr-FR" dirty="0" smtClean="0">
                <a:latin typeface="Calibri" panose="020F0502020204030204" pitchFamily="34" charset="0"/>
                <a:cs typeface="Calibri" panose="020F0502020204030204" pitchFamily="34" charset="0"/>
              </a:rPr>
            </a:br>
            <a:r>
              <a:rPr lang="fr-FR" dirty="0" smtClean="0">
                <a:latin typeface="Calibri" panose="020F0502020204030204" pitchFamily="34" charset="0"/>
                <a:cs typeface="Calibri" panose="020F0502020204030204" pitchFamily="34" charset="0"/>
              </a:rPr>
              <a:t>Perspectives 2020 : poursuite du plan de rattrapage indemnitaire ministériel </a:t>
            </a:r>
            <a:r>
              <a:rPr lang="fr-FR" sz="2000" dirty="0" smtClean="0">
                <a:latin typeface="Calibri" panose="020F0502020204030204" pitchFamily="34" charset="0"/>
              </a:rPr>
              <a:t/>
            </a:r>
            <a:br>
              <a:rPr lang="fr-FR" sz="2000" dirty="0" smtClean="0">
                <a:latin typeface="Calibri" panose="020F0502020204030204" pitchFamily="34" charset="0"/>
              </a:rPr>
            </a:br>
            <a:r>
              <a:rPr lang="fr-FR" sz="2000" dirty="0" smtClean="0">
                <a:latin typeface="Calibri" panose="020F0502020204030204" pitchFamily="34" charset="0"/>
              </a:rPr>
              <a:t/>
            </a:r>
            <a:br>
              <a:rPr lang="fr-FR" sz="2000" dirty="0" smtClean="0">
                <a:latin typeface="Calibri" panose="020F0502020204030204" pitchFamily="34" charset="0"/>
              </a:rPr>
            </a:br>
            <a:endParaRPr lang="fr-FR" sz="2000" dirty="0">
              <a:latin typeface="Calibri" panose="020F050202020403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1992423139"/>
              </p:ext>
            </p:extLst>
          </p:nvPr>
        </p:nvGraphicFramePr>
        <p:xfrm>
          <a:off x="632386" y="1416210"/>
          <a:ext cx="8433556" cy="4873079"/>
        </p:xfrm>
        <a:graphic>
          <a:graphicData uri="http://schemas.openxmlformats.org/drawingml/2006/table">
            <a:tbl>
              <a:tblPr/>
              <a:tblGrid>
                <a:gridCol w="2824713">
                  <a:extLst>
                    <a:ext uri="{9D8B030D-6E8A-4147-A177-3AD203B41FA5}">
                      <a16:colId xmlns:a16="http://schemas.microsoft.com/office/drawing/2014/main" val="3373113717"/>
                    </a:ext>
                  </a:extLst>
                </a:gridCol>
                <a:gridCol w="1400182">
                  <a:extLst>
                    <a:ext uri="{9D8B030D-6E8A-4147-A177-3AD203B41FA5}">
                      <a16:colId xmlns:a16="http://schemas.microsoft.com/office/drawing/2014/main" val="1477898852"/>
                    </a:ext>
                  </a:extLst>
                </a:gridCol>
                <a:gridCol w="1400182">
                  <a:extLst>
                    <a:ext uri="{9D8B030D-6E8A-4147-A177-3AD203B41FA5}">
                      <a16:colId xmlns:a16="http://schemas.microsoft.com/office/drawing/2014/main" val="2494261043"/>
                    </a:ext>
                  </a:extLst>
                </a:gridCol>
                <a:gridCol w="1396123">
                  <a:extLst>
                    <a:ext uri="{9D8B030D-6E8A-4147-A177-3AD203B41FA5}">
                      <a16:colId xmlns:a16="http://schemas.microsoft.com/office/drawing/2014/main" val="2152744512"/>
                    </a:ext>
                  </a:extLst>
                </a:gridCol>
                <a:gridCol w="1412356">
                  <a:extLst>
                    <a:ext uri="{9D8B030D-6E8A-4147-A177-3AD203B41FA5}">
                      <a16:colId xmlns:a16="http://schemas.microsoft.com/office/drawing/2014/main" val="2957488463"/>
                    </a:ext>
                  </a:extLst>
                </a:gridCol>
              </a:tblGrid>
              <a:tr h="229212">
                <a:tc>
                  <a:txBody>
                    <a:bodyPr/>
                    <a:lstStyle/>
                    <a:p>
                      <a:pPr algn="l" fontAlgn="ctr"/>
                      <a:endParaRPr lang="fr-FR"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ctr"/>
                      <a:r>
                        <a:rPr lang="fr-FR" sz="1100" b="1" i="0" u="none" strike="noStrike">
                          <a:solidFill>
                            <a:srgbClr val="FFFFFF"/>
                          </a:solidFill>
                          <a:effectLst/>
                          <a:latin typeface="Calibri" panose="020F0502020204030204" pitchFamily="34" charset="0"/>
                        </a:rPr>
                        <a:t>Montants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hMerge="1">
                  <a:txBody>
                    <a:bodyPr/>
                    <a:lstStyle/>
                    <a:p>
                      <a:endParaRPr lang="fr-FR"/>
                    </a:p>
                  </a:txBody>
                  <a:tcPr/>
                </a:tc>
                <a:tc gridSpan="2">
                  <a:txBody>
                    <a:bodyPr/>
                    <a:lstStyle/>
                    <a:p>
                      <a:pPr algn="ctr" fontAlgn="ctr"/>
                      <a:r>
                        <a:rPr lang="fr-FR" sz="1100" b="1" i="0" u="none" strike="noStrike">
                          <a:solidFill>
                            <a:srgbClr val="FFFFFF"/>
                          </a:solidFill>
                          <a:effectLst/>
                          <a:latin typeface="Calibri" panose="020F0502020204030204" pitchFamily="34" charset="0"/>
                        </a:rPr>
                        <a:t>Montants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hMerge="1">
                  <a:txBody>
                    <a:bodyPr/>
                    <a:lstStyle/>
                    <a:p>
                      <a:endParaRPr lang="fr-FR"/>
                    </a:p>
                  </a:txBody>
                  <a:tcPr/>
                </a:tc>
                <a:extLst>
                  <a:ext uri="{0D108BD9-81ED-4DB2-BD59-A6C34878D82A}">
                    <a16:rowId xmlns:a16="http://schemas.microsoft.com/office/drawing/2014/main" val="3098167808"/>
                  </a:ext>
                </a:extLst>
              </a:tr>
              <a:tr h="458421">
                <a:tc>
                  <a:txBody>
                    <a:bodyPr/>
                    <a:lstStyle/>
                    <a:p>
                      <a:pPr algn="ctr" fontAlgn="ctr"/>
                      <a:r>
                        <a:rPr lang="fr-FR" sz="1100" b="1" i="0" u="none" strike="noStrike">
                          <a:solidFill>
                            <a:srgbClr val="000000"/>
                          </a:solidFill>
                          <a:effectLst/>
                          <a:latin typeface="Calibri" panose="020F0502020204030204" pitchFamily="34" charset="0"/>
                        </a:rPr>
                        <a:t>Corps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100" b="1" i="0" u="none" strike="noStrike" dirty="0">
                          <a:solidFill>
                            <a:srgbClr val="000000"/>
                          </a:solidFill>
                          <a:effectLst/>
                          <a:latin typeface="Calibri" panose="020F0502020204030204" pitchFamily="34" charset="0"/>
                        </a:rPr>
                        <a:t>Mobilité au sein du même groupe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100" b="1" i="0" u="none" strike="noStrike" dirty="0">
                          <a:solidFill>
                            <a:srgbClr val="000000"/>
                          </a:solidFill>
                          <a:effectLst/>
                          <a:latin typeface="Calibri" panose="020F0502020204030204" pitchFamily="34" charset="0"/>
                        </a:rPr>
                        <a:t>Mobilité vers un groupe supérieur</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100" b="1" i="0" u="none" strike="noStrike">
                          <a:solidFill>
                            <a:srgbClr val="000000"/>
                          </a:solidFill>
                          <a:effectLst/>
                          <a:latin typeface="Calibri" panose="020F0502020204030204" pitchFamily="34" charset="0"/>
                        </a:rPr>
                        <a:t>Mobilité au sein du même groupe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fr-FR" sz="1100" b="1" i="0" u="none" strike="noStrike">
                          <a:solidFill>
                            <a:srgbClr val="000000"/>
                          </a:solidFill>
                          <a:effectLst/>
                          <a:latin typeface="Calibri" panose="020F0502020204030204" pitchFamily="34" charset="0"/>
                        </a:rPr>
                        <a:t>Mobilité vers un groupe supérieur</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395576135"/>
                  </a:ext>
                </a:extLst>
              </a:tr>
              <a:tr h="229212">
                <a:tc gridSpan="2">
                  <a:txBody>
                    <a:bodyPr/>
                    <a:lstStyle/>
                    <a:p>
                      <a:pPr algn="l" fontAlgn="ctr"/>
                      <a:r>
                        <a:rPr lang="fr-FR" sz="1100" b="1" i="0" u="none" strike="noStrike" dirty="0" smtClean="0">
                          <a:solidFill>
                            <a:srgbClr val="000000"/>
                          </a:solidFill>
                          <a:effectLst/>
                          <a:latin typeface="Calibri" panose="020F0502020204030204" pitchFamily="34" charset="0"/>
                        </a:rPr>
                        <a:t>Filière </a:t>
                      </a:r>
                      <a:r>
                        <a:rPr lang="fr-FR" sz="1100" b="1" i="0" u="none" strike="noStrike" dirty="0">
                          <a:solidFill>
                            <a:srgbClr val="000000"/>
                          </a:solidFill>
                          <a:effectLst/>
                          <a:latin typeface="Calibri" panose="020F0502020204030204" pitchFamily="34" charset="0"/>
                        </a:rPr>
                        <a:t>scientifique et de l'enseignement</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hMerge="1">
                  <a:txBody>
                    <a:bodyPr/>
                    <a:lstStyle/>
                    <a:p>
                      <a:endParaRPr lang="fr-FR"/>
                    </a:p>
                  </a:txBody>
                  <a:tcPr/>
                </a:tc>
                <a:tc>
                  <a:txBody>
                    <a:bodyPr/>
                    <a:lstStyle/>
                    <a:p>
                      <a:pPr algn="ctr" fontAlgn="ctr"/>
                      <a:r>
                        <a:rPr lang="fr-FR" sz="11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fr-FR" sz="1100" b="1" i="0" u="none" strike="noStrike">
                          <a:solidFill>
                            <a:srgbClr val="000000"/>
                          </a:solidFill>
                          <a:effectLst/>
                          <a:latin typeface="Calibri" panose="020F0502020204030204" pitchFamily="34" charset="0"/>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tc>
                  <a:txBody>
                    <a:bodyPr/>
                    <a:lstStyle/>
                    <a:p>
                      <a:pPr algn="ctr" fontAlgn="ctr"/>
                      <a:r>
                        <a:rPr lang="fr-FR" sz="1100" b="1" i="0" u="none" strike="noStrike">
                          <a:solidFill>
                            <a:srgbClr val="000000"/>
                          </a:solidFill>
                          <a:effectLst/>
                          <a:latin typeface="Calibri" panose="020F0502020204030204" pitchFamily="34" charset="0"/>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DDEBF7"/>
                    </a:solidFill>
                  </a:tcPr>
                </a:tc>
                <a:extLst>
                  <a:ext uri="{0D108BD9-81ED-4DB2-BD59-A6C34878D82A}">
                    <a16:rowId xmlns:a16="http://schemas.microsoft.com/office/drawing/2014/main" val="4241821400"/>
                  </a:ext>
                </a:extLst>
              </a:tr>
              <a:tr h="229212">
                <a:tc>
                  <a:txBody>
                    <a:bodyPr/>
                    <a:lstStyle/>
                    <a:p>
                      <a:pPr algn="l" fontAlgn="ctr"/>
                      <a:r>
                        <a:rPr lang="fr-FR" sz="1100" b="0" i="0" u="none" strike="noStrike">
                          <a:solidFill>
                            <a:srgbClr val="000000"/>
                          </a:solidFill>
                          <a:effectLst/>
                          <a:latin typeface="Calibri" panose="020F0502020204030204" pitchFamily="34" charset="0"/>
                        </a:rPr>
                        <a:t>MAGASINIERS SPECIALISES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dirty="0">
                          <a:solidFill>
                            <a:srgbClr val="000000"/>
                          </a:solidFill>
                          <a:effectLst/>
                          <a:latin typeface="Calibri" panose="020F0502020204030204" pitchFamily="34" charset="0"/>
                        </a:rPr>
                        <a:t>350 €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400 €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800 €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20233220"/>
                  </a:ext>
                </a:extLst>
              </a:tr>
              <a:tr h="229212">
                <a:tc>
                  <a:txBody>
                    <a:bodyPr/>
                    <a:lstStyle/>
                    <a:p>
                      <a:pPr algn="l" fontAlgn="ctr"/>
                      <a:r>
                        <a:rPr lang="fr-FR" sz="1100" b="0" i="0" u="none" strike="noStrike">
                          <a:solidFill>
                            <a:srgbClr val="000000"/>
                          </a:solidFill>
                          <a:effectLst/>
                          <a:latin typeface="Calibri" panose="020F0502020204030204" pitchFamily="34" charset="0"/>
                        </a:rPr>
                        <a:t>SECRETAIRES DE DOCUMENTATION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450 €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900 €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66718876"/>
                  </a:ext>
                </a:extLst>
              </a:tr>
              <a:tr h="229212">
                <a:tc>
                  <a:txBody>
                    <a:bodyPr/>
                    <a:lstStyle/>
                    <a:p>
                      <a:pPr algn="l" fontAlgn="ctr"/>
                      <a:r>
                        <a:rPr lang="fr-FR" sz="1100" b="0" i="0" u="none" strike="noStrike">
                          <a:solidFill>
                            <a:srgbClr val="000000"/>
                          </a:solidFill>
                          <a:effectLst/>
                          <a:latin typeface="Calibri" panose="020F0502020204030204" pitchFamily="34" charset="0"/>
                        </a:rPr>
                        <a:t>TECHNICIENS DE RECHERCHE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450 €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900 €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15375656"/>
                  </a:ext>
                </a:extLst>
              </a:tr>
              <a:tr h="229212">
                <a:tc>
                  <a:txBody>
                    <a:bodyPr/>
                    <a:lstStyle/>
                    <a:p>
                      <a:pPr algn="l" fontAlgn="ctr"/>
                      <a:r>
                        <a:rPr lang="fr-FR" sz="1100" b="0" i="0" u="none" strike="noStrike">
                          <a:solidFill>
                            <a:srgbClr val="000000"/>
                          </a:solidFill>
                          <a:effectLst/>
                          <a:latin typeface="Calibri" panose="020F0502020204030204" pitchFamily="34" charset="0"/>
                        </a:rPr>
                        <a:t>ASSISTANTS INGENIEURS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550 €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1 100 €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78417588"/>
                  </a:ext>
                </a:extLst>
              </a:tr>
              <a:tr h="229212">
                <a:tc>
                  <a:txBody>
                    <a:bodyPr/>
                    <a:lstStyle/>
                    <a:p>
                      <a:pPr algn="l" fontAlgn="ctr"/>
                      <a:r>
                        <a:rPr lang="fr-FR" sz="1100" b="0" i="0" u="none" strike="noStrike" dirty="0">
                          <a:solidFill>
                            <a:srgbClr val="000000"/>
                          </a:solidFill>
                          <a:effectLst/>
                          <a:latin typeface="Calibri" panose="020F0502020204030204" pitchFamily="34" charset="0"/>
                        </a:rPr>
                        <a:t>BIBLIO ASSIS SPECIA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450 €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900 €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855495863"/>
                  </a:ext>
                </a:extLst>
              </a:tr>
              <a:tr h="229212">
                <a:tc>
                  <a:txBody>
                    <a:bodyPr/>
                    <a:lstStyle/>
                    <a:p>
                      <a:pPr algn="l" fontAlgn="ctr"/>
                      <a:r>
                        <a:rPr lang="fr-FR" sz="1100" b="0" i="0" u="none" strike="noStrike">
                          <a:solidFill>
                            <a:srgbClr val="000000"/>
                          </a:solidFill>
                          <a:effectLst/>
                          <a:latin typeface="Calibri" panose="020F0502020204030204" pitchFamily="34" charset="0"/>
                        </a:rPr>
                        <a:t>BIBLIOTHECAIRES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600 €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1 200 €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37128428"/>
                  </a:ext>
                </a:extLst>
              </a:tr>
              <a:tr h="229212">
                <a:tc>
                  <a:txBody>
                    <a:bodyPr/>
                    <a:lstStyle/>
                    <a:p>
                      <a:pPr algn="l" fontAlgn="ctr"/>
                      <a:r>
                        <a:rPr lang="fr-FR" sz="1100" b="0" i="0" u="none" strike="noStrike">
                          <a:solidFill>
                            <a:srgbClr val="000000"/>
                          </a:solidFill>
                          <a:effectLst/>
                          <a:latin typeface="Calibri" panose="020F0502020204030204" pitchFamily="34" charset="0"/>
                        </a:rPr>
                        <a:t>INGENIEURS DE RECHERCHE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850 €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31876644"/>
                  </a:ext>
                </a:extLst>
              </a:tr>
              <a:tr h="229212">
                <a:tc>
                  <a:txBody>
                    <a:bodyPr/>
                    <a:lstStyle/>
                    <a:p>
                      <a:pPr algn="l" fontAlgn="ctr"/>
                      <a:r>
                        <a:rPr lang="fr-FR" sz="1100" b="0" i="0" u="none" strike="noStrike">
                          <a:solidFill>
                            <a:srgbClr val="000000"/>
                          </a:solidFill>
                          <a:effectLst/>
                          <a:latin typeface="Calibri" panose="020F0502020204030204" pitchFamily="34" charset="0"/>
                        </a:rPr>
                        <a:t>INGENIEURS D'ETUDES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600 €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1 200 €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98495754"/>
                  </a:ext>
                </a:extLst>
              </a:tr>
              <a:tr h="229212">
                <a:tc>
                  <a:txBody>
                    <a:bodyPr/>
                    <a:lstStyle/>
                    <a:p>
                      <a:pPr algn="l" fontAlgn="ctr"/>
                      <a:r>
                        <a:rPr lang="fr-FR" sz="1100" b="0" i="0" u="none" strike="noStrike">
                          <a:solidFill>
                            <a:srgbClr val="000000"/>
                          </a:solidFill>
                          <a:effectLst/>
                          <a:latin typeface="Calibri" panose="020F0502020204030204" pitchFamily="34" charset="0"/>
                        </a:rPr>
                        <a:t>CHARGE D'ETUDES DOCUMENTAIRES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550 €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600 €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1 200 €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43436613"/>
                  </a:ext>
                </a:extLst>
              </a:tr>
              <a:tr h="229212">
                <a:tc>
                  <a:txBody>
                    <a:bodyPr/>
                    <a:lstStyle/>
                    <a:p>
                      <a:pPr algn="l" fontAlgn="ctr"/>
                      <a:r>
                        <a:rPr lang="fr-FR" sz="1100" b="0" i="0" u="none" strike="noStrike">
                          <a:solidFill>
                            <a:srgbClr val="000000"/>
                          </a:solidFill>
                          <a:effectLst/>
                          <a:latin typeface="Calibri" panose="020F0502020204030204" pitchFamily="34" charset="0"/>
                        </a:rPr>
                        <a:t>ARCHITECTE URBANISTE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1 600 €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1 800 €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3 200 €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3 600 €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26904857"/>
                  </a:ext>
                </a:extLst>
              </a:tr>
              <a:tr h="229212">
                <a:tc>
                  <a:txBody>
                    <a:bodyPr/>
                    <a:lstStyle/>
                    <a:p>
                      <a:pPr algn="l" fontAlgn="ctr"/>
                      <a:r>
                        <a:rPr lang="fr-FR" sz="1100" b="0" i="0" u="none" strike="noStrike">
                          <a:solidFill>
                            <a:srgbClr val="000000"/>
                          </a:solidFill>
                          <a:effectLst/>
                          <a:latin typeface="Calibri" panose="020F0502020204030204" pitchFamily="34" charset="0"/>
                        </a:rPr>
                        <a:t>CONSERVAT.GAL BIBLIOTHEQUES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850 €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80014154"/>
                  </a:ext>
                </a:extLst>
              </a:tr>
              <a:tr h="229212">
                <a:tc>
                  <a:txBody>
                    <a:bodyPr/>
                    <a:lstStyle/>
                    <a:p>
                      <a:pPr algn="l" fontAlgn="ctr"/>
                      <a:r>
                        <a:rPr lang="fr-FR" sz="1100" b="0" i="0" u="none" strike="noStrike">
                          <a:solidFill>
                            <a:srgbClr val="000000"/>
                          </a:solidFill>
                          <a:effectLst/>
                          <a:latin typeface="Calibri" panose="020F0502020204030204" pitchFamily="34" charset="0"/>
                        </a:rPr>
                        <a:t>CONSERVATEUR DE BIBLIOTHEQUES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850 €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94886919"/>
                  </a:ext>
                </a:extLst>
              </a:tr>
              <a:tr h="229212">
                <a:tc>
                  <a:txBody>
                    <a:bodyPr/>
                    <a:lstStyle/>
                    <a:p>
                      <a:pPr algn="l" fontAlgn="ctr"/>
                      <a:r>
                        <a:rPr lang="fr-FR" sz="1100" b="0" i="0" u="none" strike="noStrike">
                          <a:solidFill>
                            <a:srgbClr val="000000"/>
                          </a:solidFill>
                          <a:effectLst/>
                          <a:latin typeface="Calibri" panose="020F0502020204030204" pitchFamily="34" charset="0"/>
                        </a:rPr>
                        <a:t>CONSERVATEURS DU PATRIMOINE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850 €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1 700 €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2 000 €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4098453"/>
                  </a:ext>
                </a:extLst>
              </a:tr>
              <a:tr h="976478">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Source : BO-Rem, avril 2018</a:t>
                      </a:r>
                    </a:p>
                    <a:p>
                      <a:pPr marL="0" marR="0" lvl="0" indent="0" algn="l" defTabSz="914400" rtl="0" eaLnBrk="1" fontAlgn="ctr"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L’estimation du nombre d’agents éligibles à la mobilité en 2020 tient compte de la moyenne des mobilité rémunérées:</a:t>
                      </a:r>
                    </a:p>
                    <a:p>
                      <a:pPr marL="171450" marR="0" lvl="0" indent="-171450" algn="l" defTabSz="914400" rtl="0" eaLnBrk="1" fontAlgn="ctr" latinLnBrk="0" hangingPunct="1">
                        <a:lnSpc>
                          <a:spcPct val="100000"/>
                        </a:lnSpc>
                        <a:spcBef>
                          <a:spcPts val="0"/>
                        </a:spcBef>
                        <a:spcAft>
                          <a:spcPts val="0"/>
                        </a:spcAft>
                        <a:buClrTx/>
                        <a:buSzTx/>
                        <a:buFontTx/>
                        <a:buChar char="-"/>
                        <a:tabLst/>
                        <a:defRPr/>
                      </a:pPr>
                      <a:r>
                        <a:rPr kumimoji="0" lang="fr-FR"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en 2017, 2018 et 2019 pour les ATTA, SA, AAMC, ICCEAC, ATAE, AASM, TA, CTA, TSC, ISCP;</a:t>
                      </a:r>
                    </a:p>
                    <a:p>
                      <a:pPr marL="171450" marR="0" lvl="0" indent="-171450" algn="l" defTabSz="914400" rtl="0" eaLnBrk="1" fontAlgn="ctr" latinLnBrk="0" hangingPunct="1">
                        <a:lnSpc>
                          <a:spcPct val="100000"/>
                        </a:lnSpc>
                        <a:spcBef>
                          <a:spcPts val="0"/>
                        </a:spcBef>
                        <a:spcAft>
                          <a:spcPts val="0"/>
                        </a:spcAft>
                        <a:buClrTx/>
                        <a:buSzTx/>
                        <a:buFontTx/>
                        <a:buChar char="-"/>
                        <a:tabLst/>
                        <a:defRPr/>
                      </a:pPr>
                      <a:r>
                        <a:rPr kumimoji="0" lang="fr-FR"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en  2019 pour les corps de la filière scientifique et enseignement.</a:t>
                      </a:r>
                      <a:r>
                        <a:rPr kumimoji="0" lang="fr-FR" sz="8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r>
                      <a:br>
                        <a:rPr kumimoji="0" lang="fr-FR" sz="8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br>
                      <a:endParaRPr lang="fr-FR" sz="9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32836347"/>
                  </a:ext>
                </a:extLst>
              </a:tr>
            </a:tbl>
          </a:graphicData>
        </a:graphic>
      </p:graphicFrame>
    </p:spTree>
    <p:extLst>
      <p:ext uri="{BB962C8B-B14F-4D97-AF65-F5344CB8AC3E}">
        <p14:creationId xmlns:p14="http://schemas.microsoft.com/office/powerpoint/2010/main" val="29658830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0193" y="1216049"/>
            <a:ext cx="8472221" cy="4995180"/>
          </a:xfrm>
        </p:spPr>
        <p:txBody>
          <a:bodyPr>
            <a:normAutofit fontScale="92500" lnSpcReduction="20000"/>
          </a:bodyPr>
          <a:lstStyle/>
          <a:p>
            <a:pPr marL="57150" indent="0">
              <a:buNone/>
            </a:pPr>
            <a:r>
              <a:rPr lang="fr-FR" sz="2400" b="1" dirty="0">
                <a:latin typeface="Calibri" panose="020F0502020204030204" pitchFamily="34" charset="0"/>
                <a:cs typeface="Calibri" panose="020F0502020204030204" pitchFamily="34" charset="0"/>
              </a:rPr>
              <a:t>Axe 2: Accompagnement de la politique RH du MC (hors transfert EP): 1,2 M€</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lvl="0"/>
            <a:r>
              <a:rPr lang="fr-FR" b="1" dirty="0">
                <a:latin typeface="Calibri" panose="020F0502020204030204" pitchFamily="34" charset="0"/>
                <a:cs typeface="Calibri" panose="020F0502020204030204" pitchFamily="34" charset="0"/>
              </a:rPr>
              <a:t>Dispositif de renforcement de l'attractivité des </a:t>
            </a:r>
            <a:r>
              <a:rPr lang="fr-FR" b="1" dirty="0" smtClean="0">
                <a:latin typeface="Calibri" panose="020F0502020204030204" pitchFamily="34" charset="0"/>
                <a:cs typeface="Calibri" panose="020F0502020204030204" pitchFamily="34" charset="0"/>
              </a:rPr>
              <a:t>postes (0,4 M€)</a:t>
            </a:r>
            <a:endParaRPr lang="fr-FR" dirty="0">
              <a:latin typeface="Calibri" panose="020F0502020204030204" pitchFamily="34" charset="0"/>
              <a:cs typeface="Calibri" panose="020F0502020204030204" pitchFamily="34" charset="0"/>
            </a:endParaRPr>
          </a:p>
          <a:p>
            <a:endParaRPr lang="fr-FR" dirty="0">
              <a:latin typeface="Calibri" panose="020F0502020204030204" pitchFamily="34" charset="0"/>
              <a:cs typeface="Calibri" panose="020F0502020204030204" pitchFamily="34" charset="0"/>
            </a:endParaRPr>
          </a:p>
          <a:p>
            <a:pPr marL="0" indent="0">
              <a:buNone/>
            </a:pPr>
            <a:r>
              <a:rPr lang="fr-FR" i="1" dirty="0" smtClean="0">
                <a:latin typeface="Calibri" panose="020F0502020204030204" pitchFamily="34" charset="0"/>
                <a:cs typeface="Calibri" panose="020F0502020204030204" pitchFamily="34" charset="0"/>
              </a:rPr>
              <a:t>En cours </a:t>
            </a:r>
            <a:r>
              <a:rPr lang="fr-FR" i="1" dirty="0">
                <a:latin typeface="Calibri" panose="020F0502020204030204" pitchFamily="34" charset="0"/>
                <a:cs typeface="Calibri" panose="020F0502020204030204" pitchFamily="34" charset="0"/>
              </a:rPr>
              <a:t>d’étude :</a:t>
            </a:r>
          </a:p>
          <a:p>
            <a:pPr lvl="1"/>
            <a:r>
              <a:rPr lang="fr-FR" sz="2000" dirty="0">
                <a:latin typeface="Calibri" panose="020F0502020204030204" pitchFamily="34" charset="0"/>
                <a:cs typeface="Calibri" panose="020F0502020204030204" pitchFamily="34" charset="0"/>
              </a:rPr>
              <a:t>Mesures destinées à renforcer l’attractivité de certains </a:t>
            </a:r>
            <a:r>
              <a:rPr lang="fr-FR" sz="2000" dirty="0" smtClean="0">
                <a:latin typeface="Calibri" panose="020F0502020204030204" pitchFamily="34" charset="0"/>
                <a:cs typeface="Calibri" panose="020F0502020204030204" pitchFamily="34" charset="0"/>
              </a:rPr>
              <a:t>postes;</a:t>
            </a:r>
            <a:endParaRPr lang="fr-FR" sz="2000" dirty="0">
              <a:latin typeface="Calibri" panose="020F0502020204030204" pitchFamily="34" charset="0"/>
              <a:cs typeface="Calibri" panose="020F0502020204030204" pitchFamily="34" charset="0"/>
            </a:endParaRPr>
          </a:p>
          <a:p>
            <a:pPr lvl="1"/>
            <a:r>
              <a:rPr lang="fr-FR" sz="2000" dirty="0">
                <a:latin typeface="Calibri" panose="020F0502020204030204" pitchFamily="34" charset="0"/>
                <a:cs typeface="Calibri" panose="020F0502020204030204" pitchFamily="34" charset="0"/>
              </a:rPr>
              <a:t>Accompagnement des mesures découlant des lignes directrices de gestion mobilité.</a:t>
            </a:r>
          </a:p>
          <a:p>
            <a:pPr marL="0" indent="0">
              <a:buNone/>
            </a:pPr>
            <a:endParaRPr lang="fr-FR" dirty="0">
              <a:solidFill>
                <a:schemeClr val="tx1"/>
              </a:solidFill>
            </a:endParaRPr>
          </a:p>
          <a:p>
            <a:pPr algn="just"/>
            <a:r>
              <a:rPr lang="fr-FR" b="1" dirty="0" smtClean="0">
                <a:latin typeface="Calibri" panose="020F0502020204030204" pitchFamily="34" charset="0"/>
                <a:cs typeface="Calibri" panose="020F0502020204030204" pitchFamily="34" charset="0"/>
              </a:rPr>
              <a:t>0,2 </a:t>
            </a:r>
            <a:r>
              <a:rPr lang="fr-FR" b="1" dirty="0">
                <a:latin typeface="Calibri" panose="020F0502020204030204" pitchFamily="34" charset="0"/>
                <a:cs typeface="Calibri" panose="020F0502020204030204" pitchFamily="34" charset="0"/>
              </a:rPr>
              <a:t>M€ seront gardés en réserve et utilisés en cours d’exercice afin de répondre aux </a:t>
            </a:r>
            <a:r>
              <a:rPr lang="fr-FR" b="1" dirty="0" smtClean="0">
                <a:latin typeface="Calibri" panose="020F0502020204030204" pitchFamily="34" charset="0"/>
                <a:cs typeface="Calibri" panose="020F0502020204030204" pitchFamily="34" charset="0"/>
              </a:rPr>
              <a:t>problématiques </a:t>
            </a:r>
            <a:r>
              <a:rPr lang="fr-FR" b="1" dirty="0">
                <a:latin typeface="Calibri" panose="020F0502020204030204" pitchFamily="34" charset="0"/>
                <a:cs typeface="Calibri" panose="020F0502020204030204" pitchFamily="34" charset="0"/>
              </a:rPr>
              <a:t>spécifiques qui pourraient advenir dans l’année</a:t>
            </a:r>
            <a:r>
              <a:rPr lang="fr-FR" dirty="0" smtClean="0">
                <a:solidFill>
                  <a:schemeClr val="tx1"/>
                </a:solidFill>
              </a:rPr>
              <a:t>.</a:t>
            </a:r>
          </a:p>
          <a:p>
            <a:pPr marL="0" indent="0" algn="just">
              <a:buNone/>
            </a:pPr>
            <a:endParaRPr lang="fr-FR" sz="2200" dirty="0" smtClean="0">
              <a:solidFill>
                <a:schemeClr val="tx1"/>
              </a:solidFill>
              <a:latin typeface="Calibri" panose="020F0502020204030204" pitchFamily="34" charset="0"/>
            </a:endParaRPr>
          </a:p>
          <a:p>
            <a:pPr marL="0" indent="0" algn="just">
              <a:buNone/>
            </a:pPr>
            <a:r>
              <a:rPr lang="fr-FR" sz="2200" dirty="0" smtClean="0">
                <a:latin typeface="Calibri" panose="020F0502020204030204" pitchFamily="34" charset="0"/>
              </a:rPr>
              <a:t>Par ailleurs, au </a:t>
            </a:r>
            <a:r>
              <a:rPr lang="fr-FR" sz="2200" dirty="0">
                <a:latin typeface="Calibri" panose="020F0502020204030204" pitchFamily="34" charset="0"/>
              </a:rPr>
              <a:t>sein de l’enveloppe indemnitaire, </a:t>
            </a:r>
            <a:r>
              <a:rPr lang="fr-FR" sz="2200" b="1" dirty="0">
                <a:latin typeface="Calibri" panose="020F0502020204030204" pitchFamily="34" charset="0"/>
              </a:rPr>
              <a:t>0,1 M€</a:t>
            </a:r>
            <a:r>
              <a:rPr lang="fr-FR" sz="2200" dirty="0">
                <a:latin typeface="Calibri" panose="020F0502020204030204" pitchFamily="34" charset="0"/>
              </a:rPr>
              <a:t> seront réservées pour des mesures spécifiques supplémentaires, dont la revalorisation des indemnités servies aux CAOA/CDAOA ou la rémunération des heures dites « de mécénat ».</a:t>
            </a:r>
          </a:p>
          <a:p>
            <a:pPr algn="just"/>
            <a:endParaRPr lang="fr-FR" dirty="0" smtClean="0">
              <a:solidFill>
                <a:schemeClr val="tx1"/>
              </a:solidFill>
            </a:endParaRPr>
          </a:p>
          <a:p>
            <a:pPr algn="just"/>
            <a:endParaRPr lang="fr-FR" dirty="0">
              <a:solidFill>
                <a:schemeClr val="tx1"/>
              </a:solidFill>
            </a:endParaRPr>
          </a:p>
          <a:p>
            <a:pPr algn="just"/>
            <a:endParaRPr lang="fr-FR" dirty="0" smtClean="0">
              <a:solidFill>
                <a:schemeClr val="tx1"/>
              </a:solidFill>
            </a:endParaRPr>
          </a:p>
          <a:p>
            <a:pPr algn="just"/>
            <a:endParaRPr lang="fr-FR" dirty="0">
              <a:solidFill>
                <a:schemeClr val="tx1"/>
              </a:solidFill>
            </a:endParaRPr>
          </a:p>
          <a:p>
            <a:pPr algn="just"/>
            <a:endParaRPr lang="fr-FR" dirty="0">
              <a:solidFill>
                <a:schemeClr val="tx1"/>
              </a:solidFill>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26970082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2388" y="987972"/>
            <a:ext cx="8448550" cy="4624552"/>
          </a:xfrm>
        </p:spPr>
        <p:txBody>
          <a:bodyPr>
            <a:normAutofit/>
          </a:bodyPr>
          <a:lstStyle/>
          <a:p>
            <a:pPr marL="57150" indent="0">
              <a:lnSpc>
                <a:spcPct val="107000"/>
              </a:lnSpc>
              <a:buNone/>
            </a:pPr>
            <a:r>
              <a:rPr lang="fr-FR" sz="2200" b="1" dirty="0"/>
              <a:t>Axe 3 : Consolidation du complément indemnitaire annuel (hors transfert aux EP): 1,5 M€</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fr-FR" i="1" dirty="0">
                <a:latin typeface="Calibri" panose="020F0502020204030204" pitchFamily="34" charset="0"/>
                <a:ea typeface="Calibri" panose="020F0502020204030204" pitchFamily="34" charset="0"/>
                <a:cs typeface="Times New Roman" panose="02020603050405020304" pitchFamily="18" charset="0"/>
              </a:rPr>
              <a:t>Augmentation du CIA pour atteindre l’objectif d’une enveloppe totale équivalente à 30 % des plafonds de CIA par corps et par groupe. </a:t>
            </a:r>
          </a:p>
          <a:p>
            <a:pPr marL="0" indent="0" algn="just">
              <a:lnSpc>
                <a:spcPct val="107000"/>
              </a:lnSpc>
              <a:spcAft>
                <a:spcPts val="0"/>
              </a:spcAft>
              <a:buNone/>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fr-FR" i="1" dirty="0">
                <a:latin typeface="Calibri" panose="020F0502020204030204" pitchFamily="34" charset="0"/>
                <a:ea typeface="Calibri" panose="020F0502020204030204" pitchFamily="34" charset="0"/>
                <a:cs typeface="Times New Roman" panose="02020603050405020304" pitchFamily="18" charset="0"/>
              </a:rPr>
              <a:t>Cette mesure s’inscrit dans les objectifs de la politique gouvernementale en matière de politique indemnitaire.</a:t>
            </a:r>
          </a:p>
          <a:p>
            <a:pPr marL="0" indent="0">
              <a:buNone/>
            </a:pPr>
            <a:endParaRPr lang="fr-FR" dirty="0">
              <a:solidFill>
                <a:schemeClr val="tx1"/>
              </a:solidFill>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7063786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0" y="696249"/>
            <a:ext cx="8470047" cy="5601520"/>
          </a:xfrm>
        </p:spPr>
        <p:txBody>
          <a:bodyPr>
            <a:normAutofit/>
          </a:bodyPr>
          <a:lstStyle/>
          <a:p>
            <a:pPr marL="0" indent="0" algn="just">
              <a:spcBef>
                <a:spcPts val="0"/>
              </a:spcBef>
              <a:spcAft>
                <a:spcPts val="1200"/>
              </a:spcAft>
              <a:buNone/>
            </a:pPr>
            <a:r>
              <a:rPr lang="fr-FR" sz="2800" b="1" dirty="0">
                <a:latin typeface="Calibri" panose="020F0502020204030204" pitchFamily="34" charset="0"/>
                <a:cs typeface="Calibri" panose="020F0502020204030204" pitchFamily="34" charset="0"/>
              </a:rPr>
              <a:t>Concertation sur la politique indemnitaire ministérielle </a:t>
            </a:r>
          </a:p>
          <a:p>
            <a:pPr marL="0" indent="0" algn="just">
              <a:spcBef>
                <a:spcPts val="0"/>
              </a:spcBef>
              <a:spcAft>
                <a:spcPts val="1200"/>
              </a:spcAft>
              <a:buNone/>
            </a:pPr>
            <a:endParaRPr lang="fr-FR" sz="2400" b="1" dirty="0"/>
          </a:p>
          <a:p>
            <a:pPr marL="0" indent="0" algn="just">
              <a:spcBef>
                <a:spcPts val="0"/>
              </a:spcBef>
              <a:spcAft>
                <a:spcPts val="1200"/>
              </a:spcAft>
              <a:buNone/>
            </a:pPr>
            <a:endParaRPr lang="fr-FR" sz="2400" b="1" dirty="0"/>
          </a:p>
          <a:p>
            <a:pPr marL="0" indent="0" algn="just">
              <a:spcBef>
                <a:spcPts val="0"/>
              </a:spcBef>
              <a:spcAft>
                <a:spcPts val="1200"/>
              </a:spcAft>
              <a:buNone/>
            </a:pPr>
            <a:endParaRPr lang="fr-FR" sz="2400" b="1" dirty="0"/>
          </a:p>
          <a:p>
            <a:pPr marL="0" indent="0" algn="just">
              <a:spcBef>
                <a:spcPts val="0"/>
              </a:spcBef>
              <a:spcAft>
                <a:spcPts val="1200"/>
              </a:spcAft>
              <a:buNone/>
            </a:pPr>
            <a:r>
              <a:rPr lang="fr-FR" sz="2800" b="1" i="1" dirty="0">
                <a:latin typeface="Calibri" panose="020F0502020204030204" pitchFamily="34" charset="0"/>
                <a:cs typeface="Calibri" panose="020F0502020204030204" pitchFamily="34" charset="0"/>
              </a:rPr>
              <a:t>Perspectives 2020 : poursuite du plan de rattrapage indemnitaire ministériel</a:t>
            </a:r>
          </a:p>
          <a:p>
            <a:pPr marL="0" indent="0" algn="just">
              <a:spcBef>
                <a:spcPts val="0"/>
              </a:spcBef>
              <a:spcAft>
                <a:spcPts val="1200"/>
              </a:spcAft>
              <a:buNone/>
            </a:pPr>
            <a:endParaRPr lang="fr-FR" sz="2400" b="1" dirty="0">
              <a:solidFill>
                <a:schemeClr val="tx1"/>
              </a:solidFill>
            </a:endParaRPr>
          </a:p>
          <a:p>
            <a:pPr marL="0" indent="0" algn="just">
              <a:spcBef>
                <a:spcPts val="0"/>
              </a:spcBef>
              <a:spcAft>
                <a:spcPts val="1200"/>
              </a:spcAft>
              <a:buNone/>
            </a:pPr>
            <a:endParaRPr lang="fr-FR" sz="2400" b="1" dirty="0">
              <a:solidFill>
                <a:schemeClr val="tx1"/>
              </a:solidFill>
            </a:endParaRPr>
          </a:p>
          <a:p>
            <a:pPr marL="914400" lvl="1" indent="-457200" algn="just">
              <a:buFont typeface="+mj-lt"/>
              <a:buAutoNum type="arabicPeriod"/>
            </a:pPr>
            <a:endParaRPr lang="fr-FR" sz="2000" dirty="0"/>
          </a:p>
          <a:p>
            <a:pPr marL="457200" lvl="1" indent="0" algn="just">
              <a:buNone/>
            </a:pPr>
            <a:endParaRPr lang="fr-FR" sz="2000" dirty="0"/>
          </a:p>
        </p:txBody>
      </p:sp>
    </p:spTree>
    <p:extLst>
      <p:ext uri="{BB962C8B-B14F-4D97-AF65-F5344CB8AC3E}">
        <p14:creationId xmlns:p14="http://schemas.microsoft.com/office/powerpoint/2010/main" val="353259928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0" y="133004"/>
            <a:ext cx="8073461" cy="1155470"/>
          </a:xfrm>
        </p:spPr>
        <p:txBody>
          <a:bodyPr/>
          <a:lstStyle/>
          <a:p>
            <a:pPr>
              <a:lnSpc>
                <a:spcPct val="100000"/>
              </a:lnSpc>
            </a:pPr>
            <a:r>
              <a:rPr lang="fr-FR" sz="2800" dirty="0">
                <a:latin typeface="Calibri" panose="020F0502020204030204" pitchFamily="34" charset="0"/>
                <a:ea typeface="Cambria" panose="02040503050406030204" pitchFamily="18" charset="0"/>
                <a:cs typeface="Calibri" panose="020F0502020204030204" pitchFamily="34" charset="0"/>
              </a:rPr>
              <a:t>Perspectives 2020 : poursuite du plan de rattrapage indemnitaire ministériel </a:t>
            </a:r>
            <a:endParaRPr lang="fr-FR" sz="2800" dirty="0">
              <a:solidFill>
                <a:schemeClr val="tx1"/>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ce réservé du contenu 2"/>
          <p:cNvSpPr>
            <a:spLocks noGrp="1"/>
          </p:cNvSpPr>
          <p:nvPr>
            <p:ph idx="1"/>
          </p:nvPr>
        </p:nvSpPr>
        <p:spPr>
          <a:xfrm>
            <a:off x="595916" y="1689917"/>
            <a:ext cx="8458873" cy="4242532"/>
          </a:xfrm>
        </p:spPr>
        <p:txBody>
          <a:bodyPr>
            <a:normAutofit lnSpcReduction="10000"/>
          </a:bodyPr>
          <a:lstStyle/>
          <a:p>
            <a:pPr algn="just">
              <a:lnSpc>
                <a:spcPct val="110000"/>
              </a:lnSpc>
              <a:spcBef>
                <a:spcPts val="0"/>
              </a:spcBef>
              <a:spcAft>
                <a:spcPts val="0"/>
              </a:spcAft>
            </a:pPr>
            <a:r>
              <a:rPr lang="fr-FR" sz="2400" b="1" dirty="0">
                <a:latin typeface="Calibri" panose="020F0502020204030204" pitchFamily="34" charset="0"/>
                <a:cs typeface="Calibri" panose="020F0502020204030204" pitchFamily="34" charset="0"/>
              </a:rPr>
              <a:t>En 2020 l’enveloppe des crédits catégoriels s’élève à </a:t>
            </a:r>
            <a:r>
              <a:rPr lang="fr-FR" sz="2400" b="1" dirty="0" smtClean="0">
                <a:latin typeface="Calibri" panose="020F0502020204030204" pitchFamily="34" charset="0"/>
                <a:cs typeface="Calibri" panose="020F0502020204030204" pitchFamily="34" charset="0"/>
              </a:rPr>
              <a:t>8,37 M€</a:t>
            </a:r>
            <a:r>
              <a:rPr lang="fr-FR" sz="2400" b="1" dirty="0">
                <a:solidFill>
                  <a:schemeClr val="tx1"/>
                </a:solidFill>
                <a:latin typeface="Calibri" panose="020F0502020204030204" pitchFamily="34" charset="0"/>
                <a:cs typeface="Calibri" panose="020F0502020204030204" pitchFamily="34" charset="0"/>
              </a:rPr>
              <a:t> </a:t>
            </a:r>
            <a:r>
              <a:rPr lang="fr-FR" sz="2400" b="1" dirty="0" smtClean="0">
                <a:latin typeface="Calibri" panose="020F0502020204030204" pitchFamily="34" charset="0"/>
                <a:cs typeface="Calibri" panose="020F0502020204030204" pitchFamily="34" charset="0"/>
              </a:rPr>
              <a:t>dont</a:t>
            </a:r>
            <a:r>
              <a:rPr lang="fr-FR" sz="2400" b="1" dirty="0">
                <a:latin typeface="Calibri" panose="020F0502020204030204" pitchFamily="34" charset="0"/>
                <a:cs typeface="Calibri" panose="020F0502020204030204" pitchFamily="34" charset="0"/>
              </a:rPr>
              <a:t>:</a:t>
            </a:r>
          </a:p>
          <a:p>
            <a:pPr lvl="1" algn="just">
              <a:lnSpc>
                <a:spcPct val="110000"/>
              </a:lnSpc>
              <a:spcBef>
                <a:spcPts val="0"/>
              </a:spcBef>
              <a:spcAft>
                <a:spcPts val="0"/>
              </a:spcAft>
            </a:pPr>
            <a:endParaRPr lang="fr-FR" b="1" dirty="0">
              <a:latin typeface="Calibri" panose="020F0502020204030204" pitchFamily="34" charset="0"/>
              <a:cs typeface="Calibri" panose="020F0502020204030204" pitchFamily="34" charset="0"/>
            </a:endParaRPr>
          </a:p>
          <a:p>
            <a:pPr lvl="1" algn="just">
              <a:lnSpc>
                <a:spcPct val="110000"/>
              </a:lnSpc>
              <a:spcBef>
                <a:spcPts val="0"/>
              </a:spcBef>
              <a:spcAft>
                <a:spcPts val="0"/>
              </a:spcAft>
            </a:pPr>
            <a:r>
              <a:rPr lang="fr-FR" sz="2200" b="1" dirty="0">
                <a:solidFill>
                  <a:srgbClr val="002060"/>
                </a:solidFill>
                <a:latin typeface="Calibri" panose="020F0502020204030204" pitchFamily="34" charset="0"/>
                <a:ea typeface="Calibri" panose="020F0502020204030204" pitchFamily="34" charset="0"/>
                <a:cs typeface="Calibri" panose="020F0502020204030204" pitchFamily="34" charset="0"/>
              </a:rPr>
              <a:t>1,68 M€ </a:t>
            </a:r>
            <a:r>
              <a:rPr lang="fr-FR" sz="2200" dirty="0">
                <a:solidFill>
                  <a:srgbClr val="002060"/>
                </a:solidFill>
                <a:latin typeface="Calibri" panose="020F0502020204030204" pitchFamily="34" charset="0"/>
                <a:ea typeface="Calibri" panose="020F0502020204030204" pitchFamily="34" charset="0"/>
                <a:cs typeface="Calibri" panose="020F0502020204030204" pitchFamily="34" charset="0"/>
              </a:rPr>
              <a:t>de mesures </a:t>
            </a:r>
            <a:r>
              <a:rPr lang="fr-FR" sz="22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statutaires:</a:t>
            </a:r>
          </a:p>
          <a:p>
            <a:pPr lvl="2" algn="just">
              <a:lnSpc>
                <a:spcPct val="110000"/>
              </a:lnSpc>
              <a:spcBef>
                <a:spcPts val="0"/>
              </a:spcBef>
              <a:spcAft>
                <a:spcPts val="0"/>
              </a:spcAft>
            </a:pP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PPCR, « </a:t>
            </a: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Parcours professionnels, carrières et rémunérations »</a:t>
            </a: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lvl="2" algn="just">
              <a:lnSpc>
                <a:spcPct val="110000"/>
              </a:lnSpc>
              <a:spcBef>
                <a:spcPts val="0"/>
              </a:spcBef>
              <a:spcAft>
                <a:spcPts val="0"/>
              </a:spcAft>
            </a:pP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M</a:t>
            </a: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esures de revalorisations </a:t>
            </a: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exceptionnelles des ANT et augmentation de l'enveloppe des parts </a:t>
            </a: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variables;</a:t>
            </a:r>
          </a:p>
          <a:p>
            <a:pPr lvl="2" algn="just">
              <a:lnSpc>
                <a:spcPct val="110000"/>
              </a:lnSpc>
              <a:spcBef>
                <a:spcPts val="0"/>
              </a:spcBef>
              <a:spcAft>
                <a:spcPts val="0"/>
              </a:spcAft>
            </a:pP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Réformes </a:t>
            </a:r>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spécifiques des grilles de traitement des corps </a:t>
            </a:r>
            <a:r>
              <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ministériels (profs des écoles nationales d’art et d’architecture).</a:t>
            </a:r>
          </a:p>
          <a:p>
            <a:pPr lvl="2" algn="just">
              <a:lnSpc>
                <a:spcPct val="110000"/>
              </a:lnSpc>
              <a:spcBef>
                <a:spcPts val="0"/>
              </a:spcBef>
              <a:spcAft>
                <a:spcPts val="0"/>
              </a:spcAft>
            </a:pPr>
            <a:endParaRPr lang="fr-FR" sz="2000" dirty="0" smtClean="0">
              <a:solidFill>
                <a:srgbClr val="002060"/>
              </a:solidFill>
              <a:latin typeface="Calibri" panose="020F0502020204030204" pitchFamily="34" charset="0"/>
              <a:ea typeface="Calibri" panose="020F0502020204030204" pitchFamily="34" charset="0"/>
              <a:cs typeface="Calibri" panose="020F0502020204030204" pitchFamily="34" charset="0"/>
            </a:endParaRPr>
          </a:p>
          <a:p>
            <a:pPr lvl="1" algn="just">
              <a:lnSpc>
                <a:spcPct val="110000"/>
              </a:lnSpc>
              <a:spcBef>
                <a:spcPts val="0"/>
              </a:spcBef>
              <a:spcAft>
                <a:spcPts val="0"/>
              </a:spcAft>
            </a:pPr>
            <a:r>
              <a:rPr lang="fr-FR" sz="2200" b="1" dirty="0" smtClean="0">
                <a:solidFill>
                  <a:srgbClr val="002060"/>
                </a:solidFill>
                <a:latin typeface="Calibri" panose="020F0502020204030204" pitchFamily="34" charset="0"/>
                <a:cs typeface="Calibri" panose="020F0502020204030204" pitchFamily="34" charset="0"/>
              </a:rPr>
              <a:t>6,69 </a:t>
            </a:r>
            <a:r>
              <a:rPr lang="fr-FR" sz="2200" b="1" dirty="0">
                <a:solidFill>
                  <a:srgbClr val="002060"/>
                </a:solidFill>
                <a:latin typeface="Calibri" panose="020F0502020204030204" pitchFamily="34" charset="0"/>
                <a:cs typeface="Calibri" panose="020F0502020204030204" pitchFamily="34" charset="0"/>
              </a:rPr>
              <a:t>M€ </a:t>
            </a:r>
            <a:r>
              <a:rPr lang="fr-FR" sz="2200" dirty="0">
                <a:solidFill>
                  <a:srgbClr val="002060"/>
                </a:solidFill>
                <a:latin typeface="Calibri" panose="020F0502020204030204" pitchFamily="34" charset="0"/>
                <a:ea typeface="Calibri" panose="020F0502020204030204" pitchFamily="34" charset="0"/>
                <a:cs typeface="Calibri" panose="020F0502020204030204" pitchFamily="34" charset="0"/>
              </a:rPr>
              <a:t>de mesures indemnitaires consacré entièrement au plan de rattrapage </a:t>
            </a:r>
            <a:r>
              <a:rPr lang="fr-FR" sz="22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indemnitaire.</a:t>
            </a:r>
            <a:endParaRPr lang="fr-FR" sz="22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lnSpc>
                <a:spcPct val="110000"/>
              </a:lnSpc>
              <a:spcBef>
                <a:spcPts val="0"/>
              </a:spcBef>
              <a:spcAft>
                <a:spcPts val="0"/>
              </a:spcAft>
            </a:pPr>
            <a:endParaRPr lang="fr-FR" b="1" dirty="0">
              <a:latin typeface="Calibri" panose="020F0502020204030204" pitchFamily="34" charset="0"/>
              <a:cs typeface="Calibri" panose="020F0502020204030204" pitchFamily="34" charset="0"/>
            </a:endParaRPr>
          </a:p>
          <a:p>
            <a:pPr algn="just">
              <a:lnSpc>
                <a:spcPct val="110000"/>
              </a:lnSpc>
              <a:spcBef>
                <a:spcPts val="0"/>
              </a:spcBef>
              <a:spcAft>
                <a:spcPts val="0"/>
              </a:spcAft>
            </a:pPr>
            <a:endParaRPr lang="fr-FR" b="1" dirty="0"/>
          </a:p>
          <a:p>
            <a:pPr marL="0" indent="0" algn="just">
              <a:spcBef>
                <a:spcPts val="0"/>
              </a:spcBef>
              <a:spcAft>
                <a:spcPts val="1200"/>
              </a:spcAft>
              <a:buNone/>
            </a:pPr>
            <a:endParaRPr lang="fr-FR" sz="2400" dirty="0"/>
          </a:p>
        </p:txBody>
      </p:sp>
      <p:sp>
        <p:nvSpPr>
          <p:cNvPr id="8" name="Rectangle 7"/>
          <p:cNvSpPr/>
          <p:nvPr/>
        </p:nvSpPr>
        <p:spPr>
          <a:xfrm>
            <a:off x="1820008" y="4643377"/>
            <a:ext cx="2769577" cy="315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600" dirty="0">
              <a:solidFill>
                <a:schemeClr val="tx1"/>
              </a:solidFill>
            </a:endParaRPr>
          </a:p>
        </p:txBody>
      </p:sp>
    </p:spTree>
    <p:extLst>
      <p:ext uri="{BB962C8B-B14F-4D97-AF65-F5344CB8AC3E}">
        <p14:creationId xmlns:p14="http://schemas.microsoft.com/office/powerpoint/2010/main" val="2793066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0" y="133004"/>
            <a:ext cx="8073461" cy="1155470"/>
          </a:xfrm>
        </p:spPr>
        <p:txBody>
          <a:bodyPr/>
          <a:lstStyle/>
          <a:p>
            <a:pPr>
              <a:lnSpc>
                <a:spcPct val="100000"/>
              </a:lnSpc>
            </a:pPr>
            <a:r>
              <a:rPr lang="fr-FR" sz="2800" dirty="0">
                <a:latin typeface="Calibri" panose="020F0502020204030204" pitchFamily="34" charset="0"/>
                <a:cs typeface="Calibri" panose="020F0502020204030204" pitchFamily="34" charset="0"/>
              </a:rPr>
              <a:t>Perspectives 2020 : poursuite du plan de rattrapage indemnitaire ministériel </a:t>
            </a:r>
            <a:endParaRPr lang="fr-FR" sz="2800" dirty="0">
              <a:solidFill>
                <a:schemeClr val="tx1"/>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532015" y="1120462"/>
            <a:ext cx="8538414" cy="5007069"/>
          </a:xfrm>
        </p:spPr>
        <p:txBody>
          <a:bodyPr>
            <a:normAutofit/>
          </a:bodyPr>
          <a:lstStyle/>
          <a:p>
            <a:pPr marL="0" indent="0" algn="just">
              <a:lnSpc>
                <a:spcPct val="107000"/>
              </a:lnSpc>
              <a:spcAft>
                <a:spcPts val="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Une montée en puissance du plan de rattrape 2018-2022 avec une augmentation de 3 M€ de crédits </a:t>
            </a:r>
            <a:r>
              <a:rPr lang="fr-FR" dirty="0" smtClean="0">
                <a:latin typeface="Calibri" panose="020F0502020204030204" pitchFamily="34" charset="0"/>
                <a:ea typeface="Calibri" panose="020F0502020204030204" pitchFamily="34" charset="0"/>
                <a:cs typeface="Times New Roman" panose="02020603050405020304" pitchFamily="18" charset="0"/>
              </a:rPr>
              <a:t>indemnitaires </a:t>
            </a:r>
            <a:r>
              <a:rPr lang="fr-FR" dirty="0">
                <a:latin typeface="Calibri" panose="020F0502020204030204" pitchFamily="34" charset="0"/>
                <a:ea typeface="Calibri" panose="020F0502020204030204" pitchFamily="34" charset="0"/>
                <a:cs typeface="Times New Roman" panose="02020603050405020304" pitchFamily="18" charset="0"/>
              </a:rPr>
              <a:t>par rapport à l’annuité initialement négociée avec la DB;</a:t>
            </a:r>
          </a:p>
          <a:p>
            <a:pPr algn="just">
              <a:lnSpc>
                <a:spcPct val="107000"/>
              </a:lnSpc>
              <a:spcAft>
                <a:spcPts val="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Les objectifs de la politique indemnitaire du MC en 2020 :</a:t>
            </a:r>
          </a:p>
          <a:p>
            <a:pPr lvl="1"/>
            <a:r>
              <a:rPr lang="fr-F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Rattrapage indemnitaire des agents du ministère ;</a:t>
            </a:r>
          </a:p>
          <a:p>
            <a:pPr lvl="1"/>
            <a:r>
              <a:rPr lang="fr-F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Lisibilité accrue </a:t>
            </a:r>
            <a:r>
              <a:rPr lang="fr-FR" sz="20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du RIFSEEP.</a:t>
            </a:r>
            <a:endParaRPr lang="fr-FR"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fr-FR" sz="20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dirty="0">
                <a:latin typeface="Calibri" panose="020F0502020204030204" pitchFamily="34" charset="0"/>
                <a:ea typeface="Calibri" panose="020F0502020204030204" pitchFamily="34" charset="0"/>
                <a:cs typeface="Times New Roman" panose="02020603050405020304" pitchFamily="18" charset="0"/>
              </a:rPr>
              <a:t>Les mesures indemnitaires en 2020 tiendront compte des grandes évolutions en cours induites par la loi de transformation de la fonction publique et </a:t>
            </a:r>
            <a:r>
              <a:rPr lang="fr-FR" dirty="0" smtClean="0">
                <a:latin typeface="Calibri" panose="020F0502020204030204" pitchFamily="34" charset="0"/>
                <a:ea typeface="Calibri" panose="020F0502020204030204" pitchFamily="34" charset="0"/>
                <a:cs typeface="Times New Roman" panose="02020603050405020304" pitchFamily="18" charset="0"/>
              </a:rPr>
              <a:t>poursuivront l’objectif de </a:t>
            </a:r>
            <a:r>
              <a:rPr lang="fr-FR" dirty="0">
                <a:latin typeface="Calibri" panose="020F0502020204030204" pitchFamily="34" charset="0"/>
                <a:ea typeface="Calibri" panose="020F0502020204030204" pitchFamily="34" charset="0"/>
                <a:cs typeface="Times New Roman" panose="02020603050405020304" pitchFamily="18" charset="0"/>
              </a:rPr>
              <a:t>réduction des écarts avec les autres départements ministériels.</a:t>
            </a:r>
            <a:endParaRPr lang="fr-FR" sz="20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1200"/>
              </a:spcAft>
              <a:buNone/>
            </a:pPr>
            <a:endParaRPr lang="fr-FR" sz="2400" dirty="0"/>
          </a:p>
        </p:txBody>
      </p:sp>
      <p:sp>
        <p:nvSpPr>
          <p:cNvPr id="8" name="Rectangle 7"/>
          <p:cNvSpPr/>
          <p:nvPr/>
        </p:nvSpPr>
        <p:spPr>
          <a:xfrm>
            <a:off x="1820008" y="4643377"/>
            <a:ext cx="2769577" cy="315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600" dirty="0">
              <a:solidFill>
                <a:schemeClr val="tx1"/>
              </a:solidFill>
            </a:endParaRPr>
          </a:p>
        </p:txBody>
      </p:sp>
    </p:spTree>
    <p:extLst>
      <p:ext uri="{BB962C8B-B14F-4D97-AF65-F5344CB8AC3E}">
        <p14:creationId xmlns:p14="http://schemas.microsoft.com/office/powerpoint/2010/main" val="1960433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9821" y="19401"/>
            <a:ext cx="8073461" cy="810133"/>
          </a:xfrm>
        </p:spPr>
        <p:txBody>
          <a:bodyPr/>
          <a:lstStyle/>
          <a:p>
            <a:pPr>
              <a:lnSpc>
                <a:spcPct val="107000"/>
              </a:lnSpc>
              <a:spcAft>
                <a:spcPts val="800"/>
              </a:spcAft>
            </a:pPr>
            <a:r>
              <a:rPr lang="fr-FR" sz="2800" dirty="0">
                <a:latin typeface="Calibri" panose="020F0502020204030204" pitchFamily="34" charset="0"/>
                <a:cs typeface="Calibri" panose="020F0502020204030204" pitchFamily="34" charset="0"/>
              </a:rPr>
              <a:t>Perspectives 2020-2022 : poursuite du plan de rattrapage indemnitaire ministériel </a:t>
            </a:r>
          </a:p>
        </p:txBody>
      </p:sp>
      <p:sp>
        <p:nvSpPr>
          <p:cNvPr id="5" name="Espace réservé du contenu 2"/>
          <p:cNvSpPr txBox="1">
            <a:spLocks/>
          </p:cNvSpPr>
          <p:nvPr/>
        </p:nvSpPr>
        <p:spPr bwMode="auto">
          <a:xfrm>
            <a:off x="832266" y="1438102"/>
            <a:ext cx="8045727" cy="349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spcAft>
                <a:spcPts val="1200"/>
              </a:spcAft>
              <a:buFont typeface="Wingdings" panose="05000000000000000000" pitchFamily="2" charset="2"/>
              <a:buNone/>
            </a:pPr>
            <a:endParaRPr lang="fr-FR" dirty="0"/>
          </a:p>
        </p:txBody>
      </p:sp>
      <p:graphicFrame>
        <p:nvGraphicFramePr>
          <p:cNvPr id="10" name="Espace réservé du contenu 9"/>
          <p:cNvGraphicFramePr>
            <a:graphicFrameLocks noGrp="1"/>
          </p:cNvGraphicFramePr>
          <p:nvPr>
            <p:ph idx="1"/>
            <p:extLst>
              <p:ext uri="{D42A27DB-BD31-4B8C-83A1-F6EECF244321}">
                <p14:modId xmlns:p14="http://schemas.microsoft.com/office/powerpoint/2010/main" val="2475261847"/>
              </p:ext>
            </p:extLst>
          </p:nvPr>
        </p:nvGraphicFramePr>
        <p:xfrm>
          <a:off x="631825" y="1144588"/>
          <a:ext cx="8378825" cy="4163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538457491"/>
              </p:ext>
            </p:extLst>
          </p:nvPr>
        </p:nvGraphicFramePr>
        <p:xfrm>
          <a:off x="645822" y="5307981"/>
          <a:ext cx="8101457" cy="1014762"/>
        </p:xfrm>
        <a:graphic>
          <a:graphicData uri="http://schemas.openxmlformats.org/drawingml/2006/table">
            <a:tbl>
              <a:tblPr/>
              <a:tblGrid>
                <a:gridCol w="5063411">
                  <a:extLst>
                    <a:ext uri="{9D8B030D-6E8A-4147-A177-3AD203B41FA5}">
                      <a16:colId xmlns:a16="http://schemas.microsoft.com/office/drawing/2014/main" val="3297741656"/>
                    </a:ext>
                  </a:extLst>
                </a:gridCol>
                <a:gridCol w="1012682">
                  <a:extLst>
                    <a:ext uri="{9D8B030D-6E8A-4147-A177-3AD203B41FA5}">
                      <a16:colId xmlns:a16="http://schemas.microsoft.com/office/drawing/2014/main" val="3746159857"/>
                    </a:ext>
                  </a:extLst>
                </a:gridCol>
                <a:gridCol w="1012682">
                  <a:extLst>
                    <a:ext uri="{9D8B030D-6E8A-4147-A177-3AD203B41FA5}">
                      <a16:colId xmlns:a16="http://schemas.microsoft.com/office/drawing/2014/main" val="4185066316"/>
                    </a:ext>
                  </a:extLst>
                </a:gridCol>
                <a:gridCol w="1012682">
                  <a:extLst>
                    <a:ext uri="{9D8B030D-6E8A-4147-A177-3AD203B41FA5}">
                      <a16:colId xmlns:a16="http://schemas.microsoft.com/office/drawing/2014/main" val="1359282836"/>
                    </a:ext>
                  </a:extLst>
                </a:gridCol>
              </a:tblGrid>
              <a:tr h="169127">
                <a:tc gridSpan="4">
                  <a:txBody>
                    <a:bodyPr/>
                    <a:lstStyle/>
                    <a:p>
                      <a:pPr algn="l" fontAlgn="b"/>
                      <a:r>
                        <a:rPr lang="fr-FR" sz="1000" b="0" i="1" u="none" strike="noStrike">
                          <a:solidFill>
                            <a:srgbClr val="993300"/>
                          </a:solidFill>
                          <a:effectLst/>
                          <a:latin typeface="Calibri" panose="020F0502020204030204" pitchFamily="34" charset="0"/>
                        </a:rPr>
                        <a:t>* 2010: dont 1091349€ au bénéfice des agents non titulaires dans le cadre de la mise en place du cadre de gestion</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6857892"/>
                  </a:ext>
                </a:extLst>
              </a:tr>
              <a:tr h="169127">
                <a:tc gridSpan="4">
                  <a:txBody>
                    <a:bodyPr/>
                    <a:lstStyle/>
                    <a:p>
                      <a:pPr algn="l" fontAlgn="b"/>
                      <a:r>
                        <a:rPr lang="fr-FR" sz="1000" b="0" i="1" u="none" strike="noStrike">
                          <a:solidFill>
                            <a:srgbClr val="993300"/>
                          </a:solidFill>
                          <a:effectLst/>
                          <a:latin typeface="Calibri" panose="020F0502020204030204" pitchFamily="34" charset="0"/>
                        </a:rPr>
                        <a:t>**2013: 1200 058€ prévu au PAP 2013 mais 3 100 000 € versés en exécution du fait de la mise en œuvre d'une prime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686777206"/>
                  </a:ext>
                </a:extLst>
              </a:tr>
              <a:tr h="169127">
                <a:tc>
                  <a:txBody>
                    <a:bodyPr/>
                    <a:lstStyle/>
                    <a:p>
                      <a:pPr algn="l" fontAlgn="b"/>
                      <a:r>
                        <a:rPr lang="fr-FR" sz="1000" b="0" i="1" u="none" strike="noStrike">
                          <a:solidFill>
                            <a:srgbClr val="993300"/>
                          </a:solidFill>
                          <a:effectLst/>
                          <a:latin typeface="Calibri" panose="020F0502020204030204" pitchFamily="34" charset="0"/>
                        </a:rPr>
                        <a:t>exceptionnelle de 500€ au bénéfice des agents de catégorie C.</a:t>
                      </a: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13425178"/>
                  </a:ext>
                </a:extLst>
              </a:tr>
              <a:tr h="169127">
                <a:tc gridSpan="4">
                  <a:txBody>
                    <a:bodyPr/>
                    <a:lstStyle/>
                    <a:p>
                      <a:pPr algn="l" fontAlgn="b"/>
                      <a:r>
                        <a:rPr lang="fr-FR" sz="1000" b="0" i="1" u="none" strike="noStrike">
                          <a:solidFill>
                            <a:srgbClr val="993300"/>
                          </a:solidFill>
                          <a:effectLst/>
                          <a:latin typeface="Calibri" panose="020F0502020204030204" pitchFamily="34" charset="0"/>
                        </a:rPr>
                        <a:t>*** 2017: enveloppe catégorielle de  5 117 033 € et abondé de 1,9 M€  grâce aux marges de fin de gestion</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56612849"/>
                  </a:ext>
                </a:extLst>
              </a:tr>
              <a:tr h="169127">
                <a:tc gridSpan="3">
                  <a:txBody>
                    <a:bodyPr/>
                    <a:lstStyle/>
                    <a:p>
                      <a:pPr algn="l" fontAlgn="b"/>
                      <a:r>
                        <a:rPr lang="fr-FR" sz="1000" b="0" i="1" u="none" strike="noStrike">
                          <a:solidFill>
                            <a:srgbClr val="993300"/>
                          </a:solidFill>
                          <a:effectLst/>
                          <a:latin typeface="Calibri" panose="020F0502020204030204" pitchFamily="34" charset="0"/>
                        </a:rPr>
                        <a:t>**** 2018: Enveloppe déduite du montant des mesures PPCR suite à l'annonce du report d'un an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1000" b="0" i="1" u="none" strike="noStrike">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81141482"/>
                  </a:ext>
                </a:extLst>
              </a:tr>
              <a:tr h="169127">
                <a:tc gridSpan="3">
                  <a:txBody>
                    <a:bodyPr/>
                    <a:lstStyle/>
                    <a:p>
                      <a:pPr algn="l" fontAlgn="b"/>
                      <a:r>
                        <a:rPr lang="fr-FR" sz="1000" b="0" i="1" u="none" strike="noStrike">
                          <a:solidFill>
                            <a:srgbClr val="993300"/>
                          </a:solidFill>
                          <a:effectLst/>
                          <a:latin typeface="Calibri" panose="020F0502020204030204" pitchFamily="34" charset="0"/>
                        </a:rPr>
                        <a:t>***** 2019: enveloppe incluant 758 518 € issus du report de l’annuité 2018 du protocoles PPCR </a:t>
                      </a:r>
                    </a:p>
                  </a:txBody>
                  <a:tcPr marL="9525" marR="9525" marT="9525"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1000" b="0" i="1" u="none" strike="noStrike" dirty="0">
                        <a:solidFill>
                          <a:srgbClr val="9933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18594019"/>
                  </a:ext>
                </a:extLst>
              </a:tr>
            </a:tbl>
          </a:graphicData>
        </a:graphic>
      </p:graphicFrame>
    </p:spTree>
    <p:extLst>
      <p:ext uri="{BB962C8B-B14F-4D97-AF65-F5344CB8AC3E}">
        <p14:creationId xmlns:p14="http://schemas.microsoft.com/office/powerpoint/2010/main" val="2144575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6915" y="308431"/>
            <a:ext cx="8100893" cy="670560"/>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700" dirty="0"/>
              <a:t/>
            </a:r>
            <a:br>
              <a:rPr lang="fr-FR" sz="700" dirty="0"/>
            </a:br>
            <a:r>
              <a:rPr lang="fr-FR" dirty="0"/>
              <a:t/>
            </a:r>
            <a:br>
              <a:rPr lang="fr-FR" dirty="0"/>
            </a:br>
            <a:endParaRPr lang="fr-FR" dirty="0"/>
          </a:p>
        </p:txBody>
      </p:sp>
      <p:sp>
        <p:nvSpPr>
          <p:cNvPr id="3" name="Espace réservé du contenu 2"/>
          <p:cNvSpPr>
            <a:spLocks noGrp="1"/>
          </p:cNvSpPr>
          <p:nvPr>
            <p:ph idx="1"/>
          </p:nvPr>
        </p:nvSpPr>
        <p:spPr>
          <a:xfrm>
            <a:off x="608418" y="2007476"/>
            <a:ext cx="8535582" cy="3746553"/>
          </a:xfrm>
        </p:spPr>
        <p:txBody>
          <a:bodyPr>
            <a:normAutofit/>
          </a:bodyPr>
          <a:lstStyle/>
          <a:p>
            <a:pPr algn="just">
              <a:spcBef>
                <a:spcPts val="0"/>
              </a:spcBef>
              <a:spcAft>
                <a:spcPts val="1200"/>
              </a:spcAft>
            </a:pPr>
            <a:r>
              <a:rPr lang="fr-FR" sz="2400" b="1" dirty="0">
                <a:latin typeface="Calibri" panose="020F0502020204030204" pitchFamily="34" charset="0"/>
                <a:cs typeface="Calibri" panose="020F0502020204030204" pitchFamily="34" charset="0"/>
              </a:rPr>
              <a:t>AXE 1: Réduction des écarts de rémunération avec les autres départements </a:t>
            </a:r>
            <a:r>
              <a:rPr lang="fr-FR" sz="2400" b="1" dirty="0" smtClean="0">
                <a:latin typeface="Calibri" panose="020F0502020204030204" pitchFamily="34" charset="0"/>
                <a:cs typeface="Calibri" panose="020F0502020204030204" pitchFamily="34" charset="0"/>
              </a:rPr>
              <a:t>ministériels: </a:t>
            </a:r>
            <a:r>
              <a:rPr lang="fr-FR" sz="2400" b="1" dirty="0">
                <a:latin typeface="Calibri" panose="020F0502020204030204" pitchFamily="34" charset="0"/>
                <a:cs typeface="Calibri" panose="020F0502020204030204" pitchFamily="34" charset="0"/>
              </a:rPr>
              <a:t>Remontée des socles de gestion IFSE;</a:t>
            </a:r>
          </a:p>
          <a:p>
            <a:pPr algn="just">
              <a:spcBef>
                <a:spcPts val="0"/>
              </a:spcBef>
              <a:spcAft>
                <a:spcPts val="1200"/>
              </a:spcAft>
            </a:pPr>
            <a:endParaRPr lang="fr-FR" sz="2400" b="1" dirty="0">
              <a:latin typeface="Calibri" panose="020F0502020204030204" pitchFamily="34" charset="0"/>
              <a:cs typeface="Calibri" panose="020F0502020204030204" pitchFamily="34" charset="0"/>
            </a:endParaRPr>
          </a:p>
          <a:p>
            <a:pPr algn="just">
              <a:spcBef>
                <a:spcPts val="0"/>
              </a:spcBef>
              <a:spcAft>
                <a:spcPts val="1200"/>
              </a:spcAft>
            </a:pPr>
            <a:r>
              <a:rPr lang="fr-FR" sz="2400" b="1" dirty="0">
                <a:latin typeface="Calibri" panose="020F0502020204030204" pitchFamily="34" charset="0"/>
                <a:cs typeface="Calibri" panose="020F0502020204030204" pitchFamily="34" charset="0"/>
              </a:rPr>
              <a:t>AXE 2: Accompagnement de la politique RH du </a:t>
            </a:r>
            <a:r>
              <a:rPr lang="fr-FR" sz="2400" b="1" dirty="0" smtClean="0">
                <a:latin typeface="Calibri" panose="020F0502020204030204" pitchFamily="34" charset="0"/>
                <a:cs typeface="Calibri" panose="020F0502020204030204" pitchFamily="34" charset="0"/>
              </a:rPr>
              <a:t>MC;</a:t>
            </a:r>
            <a:endParaRPr lang="fr-FR" sz="2400" b="1" dirty="0">
              <a:latin typeface="Calibri" panose="020F0502020204030204" pitchFamily="34" charset="0"/>
              <a:cs typeface="Calibri" panose="020F0502020204030204" pitchFamily="34" charset="0"/>
            </a:endParaRPr>
          </a:p>
          <a:p>
            <a:pPr algn="just">
              <a:spcBef>
                <a:spcPts val="0"/>
              </a:spcBef>
              <a:spcAft>
                <a:spcPts val="1200"/>
              </a:spcAft>
            </a:pPr>
            <a:endParaRPr lang="fr-FR" sz="2400" b="1" dirty="0">
              <a:latin typeface="Calibri" panose="020F0502020204030204" pitchFamily="34" charset="0"/>
              <a:cs typeface="Calibri" panose="020F0502020204030204" pitchFamily="34" charset="0"/>
            </a:endParaRPr>
          </a:p>
          <a:p>
            <a:pPr algn="just">
              <a:spcBef>
                <a:spcPts val="0"/>
              </a:spcBef>
              <a:spcAft>
                <a:spcPts val="1200"/>
              </a:spcAft>
            </a:pPr>
            <a:r>
              <a:rPr lang="fr-FR" sz="2400" b="1" dirty="0">
                <a:latin typeface="Calibri" panose="020F0502020204030204" pitchFamily="34" charset="0"/>
                <a:cs typeface="Calibri" panose="020F0502020204030204" pitchFamily="34" charset="0"/>
              </a:rPr>
              <a:t>AXE 3: Consolidation du complément indemnitaire annuel.</a:t>
            </a:r>
          </a:p>
          <a:p>
            <a:pPr algn="just">
              <a:spcBef>
                <a:spcPts val="0"/>
              </a:spcBef>
              <a:spcAft>
                <a:spcPts val="1200"/>
              </a:spcAft>
            </a:pPr>
            <a:endParaRPr lang="fr-FR" sz="2400" b="1" dirty="0"/>
          </a:p>
        </p:txBody>
      </p:sp>
      <p:sp>
        <p:nvSpPr>
          <p:cNvPr id="4" name="Espace réservé du contenu 2"/>
          <p:cNvSpPr txBox="1">
            <a:spLocks/>
          </p:cNvSpPr>
          <p:nvPr/>
        </p:nvSpPr>
        <p:spPr bwMode="auto">
          <a:xfrm>
            <a:off x="608418" y="1231239"/>
            <a:ext cx="8277888" cy="523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0"/>
              </a:spcBef>
              <a:spcAft>
                <a:spcPts val="0"/>
              </a:spcAft>
              <a:buNone/>
            </a:pPr>
            <a:r>
              <a:rPr lang="fr-FR" sz="2400" b="1" dirty="0">
                <a:latin typeface="Calibri" panose="020F0502020204030204" pitchFamily="34" charset="0"/>
                <a:cs typeface="Calibri" panose="020F0502020204030204" pitchFamily="34" charset="0"/>
              </a:rPr>
              <a:t>Une déclinaison </a:t>
            </a:r>
            <a:r>
              <a:rPr lang="fr-FR" sz="2400" b="1" dirty="0" smtClean="0">
                <a:latin typeface="Calibri" panose="020F0502020204030204" pitchFamily="34" charset="0"/>
                <a:cs typeface="Calibri" panose="020F0502020204030204" pitchFamily="34" charset="0"/>
              </a:rPr>
              <a:t>selon </a:t>
            </a:r>
            <a:r>
              <a:rPr lang="fr-FR" sz="2400" b="1" dirty="0">
                <a:latin typeface="Calibri" panose="020F0502020204030204" pitchFamily="34" charset="0"/>
                <a:cs typeface="Calibri" panose="020F0502020204030204" pitchFamily="34" charset="0"/>
              </a:rPr>
              <a:t>3 axes:</a:t>
            </a:r>
          </a:p>
        </p:txBody>
      </p:sp>
    </p:spTree>
    <p:extLst>
      <p:ext uri="{BB962C8B-B14F-4D97-AF65-F5344CB8AC3E}">
        <p14:creationId xmlns:p14="http://schemas.microsoft.com/office/powerpoint/2010/main" val="2032771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2388" y="365760"/>
            <a:ext cx="8100893" cy="670560"/>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700" dirty="0"/>
              <a:t/>
            </a:r>
            <a:br>
              <a:rPr lang="fr-FR" sz="700" dirty="0"/>
            </a:br>
            <a:r>
              <a:rPr lang="fr-FR" dirty="0"/>
              <a:t/>
            </a:r>
            <a:br>
              <a:rPr lang="fr-FR" dirty="0"/>
            </a:br>
            <a:endParaRPr lang="fr-FR" dirty="0"/>
          </a:p>
        </p:txBody>
      </p:sp>
      <p:sp>
        <p:nvSpPr>
          <p:cNvPr id="4" name="Espace réservé du contenu 2"/>
          <p:cNvSpPr txBox="1">
            <a:spLocks/>
          </p:cNvSpPr>
          <p:nvPr/>
        </p:nvSpPr>
        <p:spPr bwMode="auto">
          <a:xfrm>
            <a:off x="608418" y="1147156"/>
            <a:ext cx="8277888" cy="72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02060"/>
              </a:buClr>
              <a:buSzPct val="125000"/>
              <a:buFont typeface="Wingdings" panose="05000000000000000000" pitchFamily="2" charset="2"/>
              <a:buChar char="§"/>
              <a:defRPr sz="2000" kern="1200">
                <a:solidFill>
                  <a:srgbClr val="002060"/>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Bef>
                <a:spcPts val="0"/>
              </a:spcBef>
              <a:spcAft>
                <a:spcPts val="0"/>
              </a:spcAft>
              <a:buNone/>
            </a:pPr>
            <a:r>
              <a:rPr lang="fr-FR" sz="2400" b="1" dirty="0">
                <a:latin typeface="Calibri" panose="020F0502020204030204" pitchFamily="34" charset="0"/>
                <a:cs typeface="Calibri" panose="020F0502020204030204" pitchFamily="34" charset="0"/>
              </a:rPr>
              <a:t>Un échelonnement sur 3 ans:</a:t>
            </a:r>
          </a:p>
        </p:txBody>
      </p:sp>
      <p:graphicFrame>
        <p:nvGraphicFramePr>
          <p:cNvPr id="9" name="Tableau 8"/>
          <p:cNvGraphicFramePr>
            <a:graphicFrameLocks noGrp="1"/>
          </p:cNvGraphicFramePr>
          <p:nvPr>
            <p:extLst>
              <p:ext uri="{D42A27DB-BD31-4B8C-83A1-F6EECF244321}">
                <p14:modId xmlns:p14="http://schemas.microsoft.com/office/powerpoint/2010/main" val="1193450862"/>
              </p:ext>
            </p:extLst>
          </p:nvPr>
        </p:nvGraphicFramePr>
        <p:xfrm>
          <a:off x="1107583" y="2339281"/>
          <a:ext cx="6735652" cy="2797974"/>
        </p:xfrm>
        <a:graphic>
          <a:graphicData uri="http://schemas.openxmlformats.org/drawingml/2006/table">
            <a:tbl>
              <a:tblPr firstRow="1" firstCol="1" bandRow="1"/>
              <a:tblGrid>
                <a:gridCol w="1133455">
                  <a:extLst>
                    <a:ext uri="{9D8B030D-6E8A-4147-A177-3AD203B41FA5}">
                      <a16:colId xmlns:a16="http://schemas.microsoft.com/office/drawing/2014/main" val="748593458"/>
                    </a:ext>
                  </a:extLst>
                </a:gridCol>
                <a:gridCol w="1001489">
                  <a:extLst>
                    <a:ext uri="{9D8B030D-6E8A-4147-A177-3AD203B41FA5}">
                      <a16:colId xmlns:a16="http://schemas.microsoft.com/office/drawing/2014/main" val="2281834401"/>
                    </a:ext>
                  </a:extLst>
                </a:gridCol>
                <a:gridCol w="99426">
                  <a:extLst>
                    <a:ext uri="{9D8B030D-6E8A-4147-A177-3AD203B41FA5}">
                      <a16:colId xmlns:a16="http://schemas.microsoft.com/office/drawing/2014/main" val="3636891104"/>
                    </a:ext>
                  </a:extLst>
                </a:gridCol>
                <a:gridCol w="99426">
                  <a:extLst>
                    <a:ext uri="{9D8B030D-6E8A-4147-A177-3AD203B41FA5}">
                      <a16:colId xmlns:a16="http://schemas.microsoft.com/office/drawing/2014/main" val="3886191974"/>
                    </a:ext>
                  </a:extLst>
                </a:gridCol>
                <a:gridCol w="803543">
                  <a:extLst>
                    <a:ext uri="{9D8B030D-6E8A-4147-A177-3AD203B41FA5}">
                      <a16:colId xmlns:a16="http://schemas.microsoft.com/office/drawing/2014/main" val="4022161249"/>
                    </a:ext>
                  </a:extLst>
                </a:gridCol>
                <a:gridCol w="594748">
                  <a:extLst>
                    <a:ext uri="{9D8B030D-6E8A-4147-A177-3AD203B41FA5}">
                      <a16:colId xmlns:a16="http://schemas.microsoft.com/office/drawing/2014/main" val="497135426"/>
                    </a:ext>
                  </a:extLst>
                </a:gridCol>
                <a:gridCol w="1011432">
                  <a:extLst>
                    <a:ext uri="{9D8B030D-6E8A-4147-A177-3AD203B41FA5}">
                      <a16:colId xmlns:a16="http://schemas.microsoft.com/office/drawing/2014/main" val="1419091674"/>
                    </a:ext>
                  </a:extLst>
                </a:gridCol>
                <a:gridCol w="401320">
                  <a:extLst>
                    <a:ext uri="{9D8B030D-6E8A-4147-A177-3AD203B41FA5}">
                      <a16:colId xmlns:a16="http://schemas.microsoft.com/office/drawing/2014/main" val="2928814606"/>
                    </a:ext>
                  </a:extLst>
                </a:gridCol>
                <a:gridCol w="1590813">
                  <a:extLst>
                    <a:ext uri="{9D8B030D-6E8A-4147-A177-3AD203B41FA5}">
                      <a16:colId xmlns:a16="http://schemas.microsoft.com/office/drawing/2014/main" val="3963034359"/>
                    </a:ext>
                  </a:extLst>
                </a:gridCol>
              </a:tblGrid>
              <a:tr h="751649">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2020</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9"/>
                    </a:solidFill>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gridSpan="2">
                  <a:txBody>
                    <a:bodyPr/>
                    <a:lstStyle/>
                    <a:p>
                      <a:pPr algn="ctr">
                        <a:lnSpc>
                          <a:spcPct val="107000"/>
                        </a:lnSpc>
                        <a:spcAft>
                          <a:spcPts val="0"/>
                        </a:spcAft>
                      </a:pP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2349358359"/>
                  </a:ext>
                </a:extLst>
              </a:tr>
              <a:tr h="378743">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855798"/>
                  </a:ext>
                </a:extLst>
              </a:tr>
              <a:tr h="626291">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2021</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5911"/>
                    </a:solidFill>
                  </a:tcPr>
                </a:tc>
                <a:tc hMerge="1">
                  <a:txBody>
                    <a:bodyPr/>
                    <a:lstStyle/>
                    <a:p>
                      <a:endParaRPr lang="fr-FR"/>
                    </a:p>
                  </a:txBody>
                  <a:tcPr/>
                </a:tc>
                <a:tc hMerge="1">
                  <a:txBody>
                    <a:bodyPr/>
                    <a:lstStyle/>
                    <a:p>
                      <a:endParaRPr lang="fr-FR"/>
                    </a:p>
                  </a:txBody>
                  <a:tcPr/>
                </a:tc>
                <a:tc gridSpan="3">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hMerge="1">
                  <a:txBody>
                    <a:bodyPr/>
                    <a:lstStyle/>
                    <a:p>
                      <a:endParaRPr lang="fr-FR"/>
                    </a:p>
                  </a:txBody>
                  <a:tcPr/>
                </a:tc>
                <a:tc gridSpan="2">
                  <a:txBody>
                    <a:bodyPr/>
                    <a:lstStyle/>
                    <a:p>
                      <a:pPr algn="ctr">
                        <a:lnSpc>
                          <a:spcPct val="107000"/>
                        </a:lnSpc>
                        <a:spcAft>
                          <a:spcPts val="0"/>
                        </a:spcAft>
                      </a:pP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fr-FR"/>
                    </a:p>
                  </a:txBody>
                  <a:tcPr/>
                </a:tc>
                <a:extLst>
                  <a:ext uri="{0D108BD9-81ED-4DB2-BD59-A6C34878D82A}">
                    <a16:rowId xmlns:a16="http://schemas.microsoft.com/office/drawing/2014/main" val="3552900381"/>
                  </a:ext>
                </a:extLst>
              </a:tr>
              <a:tr h="378743">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100">
                        <a:effectLst/>
                        <a:latin typeface="Calibri" panose="020F0502020204030204" pitchFamily="34" charset="0"/>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838189"/>
                  </a:ext>
                </a:extLst>
              </a:tr>
              <a:tr h="662548">
                <a:tc>
                  <a:txBody>
                    <a:bodyPr/>
                    <a:lstStyle/>
                    <a:p>
                      <a:pPr algn="ctr">
                        <a:lnSpc>
                          <a:spcPct val="107000"/>
                        </a:lnSpc>
                        <a:spcAft>
                          <a:spcPts val="0"/>
                        </a:spcAft>
                      </a:pPr>
                      <a:r>
                        <a:rPr lang="fr-FR"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2022</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Remontée des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socles</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5911"/>
                    </a:solidFill>
                  </a:tcPr>
                </a:tc>
                <a:tc hMerge="1">
                  <a:txBody>
                    <a:bodyPr/>
                    <a:lstStyle/>
                    <a:p>
                      <a:endParaRPr lang="fr-FR"/>
                    </a:p>
                  </a:txBody>
                  <a:tcPr/>
                </a:tc>
                <a:tc gridSpan="5">
                  <a:txBody>
                    <a:bodyPr/>
                    <a:lstStyle/>
                    <a:p>
                      <a:pPr algn="ctr">
                        <a:lnSpc>
                          <a:spcPct val="107000"/>
                        </a:lnSpc>
                        <a:spcAft>
                          <a:spcPts val="0"/>
                        </a:spcAft>
                      </a:pPr>
                      <a:r>
                        <a:rPr lang="fr-FR" sz="16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Politiques </a:t>
                      </a: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RH</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a:lnSpc>
                          <a:spcPct val="107000"/>
                        </a:lnSpc>
                        <a:spcAft>
                          <a:spcPts val="0"/>
                        </a:spcAft>
                      </a:pPr>
                      <a:r>
                        <a:rPr lang="fr-FR" sz="1600" b="1"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CIA</a:t>
                      </a:r>
                      <a:endParaRPr lang="fr-FR" sz="16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859033708"/>
                  </a:ext>
                </a:extLst>
              </a:tr>
            </a:tbl>
          </a:graphicData>
        </a:graphic>
      </p:graphicFrame>
      <p:sp>
        <p:nvSpPr>
          <p:cNvPr id="10" name="Rectangle 4"/>
          <p:cNvSpPr>
            <a:spLocks noChangeArrowheads="1"/>
          </p:cNvSpPr>
          <p:nvPr/>
        </p:nvSpPr>
        <p:spPr bwMode="auto">
          <a:xfrm>
            <a:off x="2127720" y="233928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
            </a: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1604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7452" y="1683834"/>
            <a:ext cx="8315831" cy="3189249"/>
          </a:xfrm>
        </p:spPr>
        <p:txBody>
          <a:bodyPr>
            <a:noAutofit/>
          </a:bodyPr>
          <a:lstStyle/>
          <a:p>
            <a:pPr marL="457200" lvl="1" indent="0">
              <a:buNone/>
            </a:pPr>
            <a:endParaRPr lang="fr-FR" sz="2400" dirty="0">
              <a:latin typeface="Calibri" panose="020F0502020204030204" pitchFamily="34" charset="0"/>
              <a:cs typeface="Calibri" panose="020F0502020204030204" pitchFamily="34" charset="0"/>
            </a:endParaRPr>
          </a:p>
          <a:p>
            <a:pPr marL="57150" indent="0">
              <a:buNone/>
            </a:pPr>
            <a:r>
              <a:rPr lang="fr-FR" sz="2400" b="1" dirty="0">
                <a:latin typeface="Calibri" panose="020F0502020204030204" pitchFamily="34" charset="0"/>
                <a:cs typeface="Calibri" panose="020F0502020204030204" pitchFamily="34" charset="0"/>
              </a:rPr>
              <a:t>Rappel:</a:t>
            </a:r>
          </a:p>
          <a:p>
            <a:pPr marL="57150" indent="0" algn="just">
              <a:buNone/>
            </a:pPr>
            <a:r>
              <a:rPr lang="fr-FR" sz="2400" i="1" dirty="0">
                <a:solidFill>
                  <a:srgbClr val="002060"/>
                </a:solidFill>
                <a:latin typeface="Calibri" panose="020F0502020204030204" pitchFamily="34" charset="0"/>
                <a:cs typeface="Calibri" panose="020F0502020204030204" pitchFamily="34" charset="0"/>
              </a:rPr>
              <a:t>Comme chaque année, une partie des crédits catégoriels sera déléguée aux établissements publics rémunérant des agents titulaires sur leur budget propre afin de leur permettre de décliner la politique de rattrapage indemnitaire</a:t>
            </a:r>
            <a:r>
              <a:rPr lang="fr-FR" sz="2400" i="1" dirty="0" smtClean="0">
                <a:solidFill>
                  <a:srgbClr val="002060"/>
                </a:solidFill>
                <a:latin typeface="Calibri" panose="020F0502020204030204" pitchFamily="34" charset="0"/>
                <a:cs typeface="Calibri" panose="020F0502020204030204" pitchFamily="34" charset="0"/>
              </a:rPr>
              <a:t>.</a:t>
            </a:r>
          </a:p>
          <a:p>
            <a:pPr marL="57150" indent="0" algn="just">
              <a:buNone/>
            </a:pPr>
            <a:r>
              <a:rPr lang="fr-FR" sz="2400" i="1" dirty="0">
                <a:solidFill>
                  <a:srgbClr val="002060"/>
                </a:solidFill>
                <a:latin typeface="Calibri" panose="020F0502020204030204" pitchFamily="34" charset="0"/>
                <a:cs typeface="Calibri" panose="020F0502020204030204" pitchFamily="34" charset="0"/>
              </a:rPr>
              <a:t/>
            </a:r>
            <a:br>
              <a:rPr lang="fr-FR" sz="2400" i="1" dirty="0">
                <a:solidFill>
                  <a:srgbClr val="002060"/>
                </a:solidFill>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endParaRPr lang="fr-FR" sz="2400" dirty="0">
              <a:latin typeface="Calibri" panose="020F0502020204030204" pitchFamily="34" charset="0"/>
              <a:cs typeface="Calibri" panose="020F0502020204030204" pitchFamily="34" charset="0"/>
            </a:endParaRPr>
          </a:p>
        </p:txBody>
      </p:sp>
      <p:sp>
        <p:nvSpPr>
          <p:cNvPr id="8" name="Titre 1">
            <a:extLst>
              <a:ext uri="{FF2B5EF4-FFF2-40B4-BE49-F238E27FC236}">
                <a16:creationId xmlns:a16="http://schemas.microsoft.com/office/drawing/2014/main" id="{51D987BA-4A33-44FD-8DEA-869AEC1D524C}"/>
              </a:ext>
            </a:extLst>
          </p:cNvPr>
          <p:cNvSpPr>
            <a:spLocks noGrp="1"/>
          </p:cNvSpPr>
          <p:nvPr>
            <p:ph type="title"/>
          </p:nvPr>
        </p:nvSpPr>
        <p:spPr>
          <a:xfrm>
            <a:off x="607452" y="209636"/>
            <a:ext cx="8074025" cy="673233"/>
          </a:xfrm>
        </p:spPr>
        <p:txBody>
          <a:bodyPr anchor="ctr"/>
          <a:lstStyle/>
          <a:p>
            <a:pPr>
              <a:lnSpc>
                <a:spcPct val="100000"/>
              </a:lnSpc>
              <a:spcBef>
                <a:spcPts val="0"/>
              </a:spcBef>
              <a:spcAft>
                <a:spcPts val="1200"/>
              </a:spcAft>
            </a:pPr>
            <a:r>
              <a:rPr lang="fr-FR" dirty="0"/>
              <a:t/>
            </a:r>
            <a:br>
              <a:rPr lang="fr-FR" dirty="0"/>
            </a:br>
            <a:r>
              <a:rPr lang="fr-FR" dirty="0"/>
              <a:t/>
            </a:r>
            <a:br>
              <a:rPr lang="fr-FR" dirty="0"/>
            </a:br>
            <a:r>
              <a:rPr lang="fr-FR" dirty="0"/>
              <a:t/>
            </a:r>
            <a:br>
              <a:rPr lang="fr-FR" dirty="0"/>
            </a:br>
            <a:r>
              <a:rPr lang="fr-FR" dirty="0"/>
              <a:t/>
            </a:r>
            <a:br>
              <a:rPr lang="fr-FR" dirty="0"/>
            </a:br>
            <a:r>
              <a:rPr lang="fr-FR" dirty="0"/>
              <a:t/>
            </a:r>
            <a:br>
              <a:rPr lang="fr-FR" dirty="0"/>
            </a:b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dirty="0"/>
              <a:t/>
            </a:r>
            <a:br>
              <a:rPr lang="fr-FR" dirty="0"/>
            </a:br>
            <a:r>
              <a:rPr lang="fr-FR" dirty="0"/>
              <a:t/>
            </a:r>
            <a:br>
              <a:rPr lang="fr-FR" dirty="0"/>
            </a:br>
            <a:r>
              <a:rPr lang="fr-FR" dirty="0"/>
              <a:t/>
            </a:r>
            <a:br>
              <a:rPr lang="fr-FR" dirty="0"/>
            </a:br>
            <a:r>
              <a:rPr lang="fr-FR" dirty="0"/>
              <a:t/>
            </a:r>
            <a:br>
              <a:rPr lang="fr-FR" dirty="0"/>
            </a:br>
            <a:r>
              <a:rPr lang="fr-FR" sz="700" dirty="0"/>
              <a:t/>
            </a:r>
            <a:br>
              <a:rPr lang="fr-FR" sz="700" dirty="0"/>
            </a:br>
            <a:r>
              <a:rPr lang="fr-FR" dirty="0"/>
              <a:t/>
            </a:r>
            <a:br>
              <a:rPr lang="fr-FR" dirty="0"/>
            </a:br>
            <a:r>
              <a:rPr lang="fr-FR" dirty="0"/>
              <a:t> </a:t>
            </a:r>
            <a:endParaRPr lang="fr-FR" sz="2000" dirty="0"/>
          </a:p>
        </p:txBody>
      </p:sp>
    </p:spTree>
    <p:extLst>
      <p:ext uri="{BB962C8B-B14F-4D97-AF65-F5344CB8AC3E}">
        <p14:creationId xmlns:p14="http://schemas.microsoft.com/office/powerpoint/2010/main" val="29285870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517" y="1093077"/>
            <a:ext cx="8618483" cy="5412826"/>
          </a:xfrm>
        </p:spPr>
        <p:txBody>
          <a:bodyPr>
            <a:normAutofit fontScale="85000" lnSpcReduction="20000"/>
          </a:bodyPr>
          <a:lstStyle/>
          <a:p>
            <a:pPr marL="57150" indent="0">
              <a:lnSpc>
                <a:spcPct val="120000"/>
              </a:lnSpc>
              <a:spcBef>
                <a:spcPts val="0"/>
              </a:spcBef>
              <a:buNone/>
            </a:pPr>
            <a:r>
              <a:rPr lang="fr-FR" sz="2600" b="1" dirty="0">
                <a:latin typeface="Calibri" panose="020F0502020204030204" pitchFamily="34" charset="0"/>
                <a:cs typeface="Calibri" panose="020F0502020204030204" pitchFamily="34" charset="0"/>
              </a:rPr>
              <a:t>Axe 1: Réduction des écarts de rémunération avec les autres départements ministériels (hors transfert aux EP) : </a:t>
            </a:r>
            <a:endParaRPr lang="fr-FR" sz="2600" b="1" dirty="0" smtClean="0">
              <a:latin typeface="Calibri" panose="020F0502020204030204" pitchFamily="34" charset="0"/>
              <a:cs typeface="Calibri" panose="020F0502020204030204" pitchFamily="34" charset="0"/>
            </a:endParaRPr>
          </a:p>
          <a:p>
            <a:pPr marL="57150" indent="0">
              <a:lnSpc>
                <a:spcPct val="120000"/>
              </a:lnSpc>
              <a:spcBef>
                <a:spcPts val="0"/>
              </a:spcBef>
              <a:buNone/>
            </a:pPr>
            <a:r>
              <a:rPr lang="fr-FR" sz="2600" b="1" dirty="0" smtClean="0">
                <a:latin typeface="Calibri" panose="020F0502020204030204" pitchFamily="34" charset="0"/>
                <a:cs typeface="Calibri" panose="020F0502020204030204" pitchFamily="34" charset="0"/>
              </a:rPr>
              <a:t>Remontée </a:t>
            </a:r>
            <a:r>
              <a:rPr lang="fr-FR" sz="2600" b="1" dirty="0">
                <a:latin typeface="Calibri" panose="020F0502020204030204" pitchFamily="34" charset="0"/>
                <a:cs typeface="Calibri" panose="020F0502020204030204" pitchFamily="34" charset="0"/>
              </a:rPr>
              <a:t>des socles de gestion IFSE: 3,9 M€</a:t>
            </a:r>
            <a:r>
              <a:rPr lang="fr-FR" sz="2400" dirty="0"/>
              <a:t/>
            </a:r>
            <a:br>
              <a:rPr lang="fr-FR" sz="2400" dirty="0"/>
            </a:br>
            <a:endParaRPr lang="fr-FR" sz="2400" dirty="0"/>
          </a:p>
          <a:p>
            <a:pPr marL="57150" indent="0" algn="just">
              <a:buNone/>
            </a:pPr>
            <a:r>
              <a:rPr lang="fr-FR" sz="2400" i="1" dirty="0">
                <a:latin typeface="Calibri" panose="020F0502020204030204" pitchFamily="34" charset="0"/>
                <a:cs typeface="Calibri" panose="020F0502020204030204" pitchFamily="34" charset="0"/>
              </a:rPr>
              <a:t>Objectif : améliorer la cohérence d’ensemble en matière indemnitaire et rendre le ministère plus attractif, notamment pour les lauréats de concours.</a:t>
            </a:r>
          </a:p>
          <a:p>
            <a:pPr marL="57150" indent="0">
              <a:buNone/>
            </a:pPr>
            <a:endParaRPr lang="fr-FR" sz="2400" dirty="0" smtClean="0"/>
          </a:p>
          <a:p>
            <a:pPr marL="514350" indent="-457200"/>
            <a:r>
              <a:rPr lang="fr-FR" sz="2600" b="1" dirty="0" smtClean="0">
                <a:latin typeface="Calibri" panose="020F0502020204030204" pitchFamily="34" charset="0"/>
                <a:cs typeface="Calibri" panose="020F0502020204030204" pitchFamily="34" charset="0"/>
              </a:rPr>
              <a:t>Socles </a:t>
            </a:r>
            <a:r>
              <a:rPr lang="fr-FR" sz="2600" b="1" dirty="0">
                <a:latin typeface="Calibri" panose="020F0502020204030204" pitchFamily="34" charset="0"/>
                <a:cs typeface="Calibri" panose="020F0502020204030204" pitchFamily="34" charset="0"/>
              </a:rPr>
              <a:t>minimaux cibles par catégorie:</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3 600 € pour les corps de catégorie C;</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6 000 € pour les corps de catégorie B;</a:t>
            </a:r>
          </a:p>
          <a:p>
            <a:pPr lvl="1">
              <a:lnSpc>
                <a:spcPct val="120000"/>
              </a:lnSpc>
              <a:spcBef>
                <a:spcPts val="600"/>
              </a:spcBef>
              <a:spcAft>
                <a:spcPts val="600"/>
              </a:spcAft>
            </a:pPr>
            <a:r>
              <a:rPr lang="fr-FR" sz="2400" dirty="0">
                <a:latin typeface="Calibri" panose="020F0502020204030204" pitchFamily="34" charset="0"/>
                <a:cs typeface="Calibri" panose="020F0502020204030204" pitchFamily="34" charset="0"/>
              </a:rPr>
              <a:t>8 000 € pour les corps de catégorie A, sous réserve des spécificités inhérentes à chaque corps.</a:t>
            </a:r>
          </a:p>
          <a:p>
            <a:pPr marL="457200" lvl="1" indent="0">
              <a:buNone/>
            </a:pPr>
            <a:endParaRPr lang="fr-FR" sz="2000" dirty="0">
              <a:latin typeface="Calibri" panose="020F0502020204030204" pitchFamily="34" charset="0"/>
              <a:cs typeface="Calibri" panose="020F0502020204030204" pitchFamily="34" charset="0"/>
            </a:endParaRPr>
          </a:p>
          <a:p>
            <a:pPr marL="57150" indent="0" algn="just">
              <a:buNone/>
            </a:pPr>
            <a:r>
              <a:rPr lang="fr-FR" sz="2200" dirty="0">
                <a:solidFill>
                  <a:schemeClr val="tx1"/>
                </a:solidFill>
                <a:latin typeface="Calibri" panose="020F0502020204030204" pitchFamily="34" charset="0"/>
                <a:cs typeface="Calibri" panose="020F0502020204030204" pitchFamily="34" charset="0"/>
              </a:rPr>
              <a:t>Les corps de catégorie A propres au ministère de la culture feront l’objet d’un traitement spécifique prenant en compte l’indemnitaire et </a:t>
            </a:r>
            <a:r>
              <a:rPr lang="fr-FR" sz="2200" dirty="0" smtClean="0">
                <a:solidFill>
                  <a:schemeClr val="tx1"/>
                </a:solidFill>
                <a:latin typeface="Calibri" panose="020F0502020204030204" pitchFamily="34" charset="0"/>
                <a:cs typeface="Calibri" panose="020F0502020204030204" pitchFamily="34" charset="0"/>
              </a:rPr>
              <a:t>l’indiciaire.</a:t>
            </a:r>
            <a:endParaRPr lang="fr-FR" sz="2200" dirty="0">
              <a:solidFill>
                <a:schemeClr val="tx1"/>
              </a:solidFill>
              <a:latin typeface="Calibri" panose="020F0502020204030204" pitchFamily="34" charset="0"/>
              <a:cs typeface="Calibri" panose="020F0502020204030204" pitchFamily="34" charset="0"/>
            </a:endParaRPr>
          </a:p>
          <a:p>
            <a:pPr marL="57150" indent="0">
              <a:buNone/>
            </a:pPr>
            <a:endParaRPr lang="fr-FR" sz="2400" dirty="0"/>
          </a:p>
        </p:txBody>
      </p:sp>
      <p:sp>
        <p:nvSpPr>
          <p:cNvPr id="4" name="Titre 1">
            <a:extLst>
              <a:ext uri="{FF2B5EF4-FFF2-40B4-BE49-F238E27FC236}">
                <a16:creationId xmlns:a16="http://schemas.microsoft.com/office/drawing/2014/main" id="{928E3B6D-9411-47A4-918C-7E42627A961B}"/>
              </a:ext>
            </a:extLst>
          </p:cNvPr>
          <p:cNvSpPr>
            <a:spLocks noGrp="1"/>
          </p:cNvSpPr>
          <p:nvPr>
            <p:ph type="title"/>
          </p:nvPr>
        </p:nvSpPr>
        <p:spPr>
          <a:xfrm>
            <a:off x="632388" y="134531"/>
            <a:ext cx="8227833" cy="853441"/>
          </a:xfrm>
        </p:spPr>
        <p:txBody>
          <a:bodyPr anchor="ctr"/>
          <a:lstStyle/>
          <a:p>
            <a:pPr>
              <a:lnSpc>
                <a:spcPct val="100000"/>
              </a:lnSpc>
              <a:spcBef>
                <a:spcPts val="0"/>
              </a:spcBef>
              <a:spcAft>
                <a:spcPts val="1200"/>
              </a:spcAft>
            </a:pPr>
            <a:r>
              <a:rPr lang="fr-FR" dirty="0"/>
              <a:t/>
            </a:r>
            <a:br>
              <a:rPr lang="fr-FR" dirty="0"/>
            </a:br>
            <a:r>
              <a:rPr lang="fr-FR" sz="2800" dirty="0">
                <a:latin typeface="Calibri" panose="020F0502020204030204" pitchFamily="34" charset="0"/>
                <a:cs typeface="Calibri" panose="020F0502020204030204" pitchFamily="34" charset="0"/>
              </a:rPr>
              <a:t>Perspectives 2020 : poursuite du plan de rattrapage indemnitaire ministériel </a:t>
            </a:r>
            <a:r>
              <a:rPr lang="fr-FR" sz="2000" dirty="0"/>
              <a:t/>
            </a:r>
            <a:br>
              <a:rPr lang="fr-FR" sz="2000" dirty="0"/>
            </a:br>
            <a:r>
              <a:rPr lang="fr-FR" sz="2000" dirty="0"/>
              <a:t/>
            </a:r>
            <a:br>
              <a:rPr lang="fr-FR" sz="2000" dirty="0"/>
            </a:br>
            <a:endParaRPr lang="fr-FR" sz="2000" dirty="0"/>
          </a:p>
        </p:txBody>
      </p:sp>
    </p:spTree>
    <p:extLst>
      <p:ext uri="{BB962C8B-B14F-4D97-AF65-F5344CB8AC3E}">
        <p14:creationId xmlns:p14="http://schemas.microsoft.com/office/powerpoint/2010/main" val="37837483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0.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1.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2.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3.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4.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15.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4.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5.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6.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7.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8.xml><?xml version="1.0" encoding="utf-8"?>
<a:themeOverride xmlns:a="http://schemas.openxmlformats.org/drawingml/2006/main">
  <a:clrScheme name="MCC">
    <a:dk1>
      <a:sysClr val="windowText" lastClr="000000"/>
    </a:dk1>
    <a:lt1>
      <a:sysClr val="window" lastClr="FFFFFF"/>
    </a:lt1>
    <a:dk2>
      <a:srgbClr val="777777"/>
    </a:dk2>
    <a:lt2>
      <a:srgbClr val="EEECE1"/>
    </a:lt2>
    <a:accent1>
      <a:srgbClr val="578ED1"/>
    </a:accent1>
    <a:accent2>
      <a:srgbClr val="007884"/>
    </a:accent2>
    <a:accent3>
      <a:srgbClr val="C43A2F"/>
    </a:accent3>
    <a:accent4>
      <a:srgbClr val="F05A50"/>
    </a:accent4>
    <a:accent5>
      <a:srgbClr val="E36C09"/>
    </a:accent5>
    <a:accent6>
      <a:srgbClr val="009DAE"/>
    </a:accent6>
    <a:hlink>
      <a:srgbClr val="A69034"/>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7174</TotalTime>
  <Words>1584</Words>
  <Application>Microsoft Office PowerPoint</Application>
  <PresentationFormat>Affichage à l'écran (4:3)</PresentationFormat>
  <Paragraphs>437</Paragraphs>
  <Slides>19</Slides>
  <Notes>4</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19</vt:i4>
      </vt:variant>
    </vt:vector>
  </HeadingPairs>
  <TitlesOfParts>
    <vt:vector size="29" baseType="lpstr">
      <vt:lpstr>ＭＳ Ｐゴシック</vt:lpstr>
      <vt:lpstr>ＭＳ Ｐゴシック</vt:lpstr>
      <vt:lpstr>Arial</vt:lpstr>
      <vt:lpstr>Arial Narrow</vt:lpstr>
      <vt:lpstr>Calibri</vt:lpstr>
      <vt:lpstr>Cambria</vt:lpstr>
      <vt:lpstr>Times New Roman</vt:lpstr>
      <vt:lpstr>Wingdings</vt:lpstr>
      <vt:lpstr>Thème Office</vt:lpstr>
      <vt:lpstr>1_Thème Office</vt:lpstr>
      <vt:lpstr>Présentation PowerPoint</vt:lpstr>
      <vt:lpstr>Présentation PowerPoint</vt:lpstr>
      <vt:lpstr>Perspectives 2020 : poursuite du plan de rattrapage indemnitaire ministériel </vt:lpstr>
      <vt:lpstr>Perspectives 2020 : poursuite du plan de rattrapage indemnitaire ministériel </vt:lpstr>
      <vt:lpstr>Perspectives 2020-2022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lpstr> Perspectives 2020 : poursuite du plan de rattrapage indemnitaire ministériel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Feuille de route  ministérielle</dc:title>
  <dc:creator>Laurent Dubois-Loya  -  ldl.book.fr</dc:creator>
  <cp:lastModifiedBy>BERTIN Marie</cp:lastModifiedBy>
  <cp:revision>921</cp:revision>
  <cp:lastPrinted>2019-11-29T17:04:25Z</cp:lastPrinted>
  <dcterms:created xsi:type="dcterms:W3CDTF">2017-07-20T16:29:24Z</dcterms:created>
  <dcterms:modified xsi:type="dcterms:W3CDTF">2019-12-03T17:23:42Z</dcterms:modified>
</cp:coreProperties>
</file>