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notesSlides/notesSlide4.xml" ContentType="application/vnd.openxmlformats-officedocument.presentationml.notesSlide+xml"/>
  <Override PartName="/ppt/theme/themeOverride8.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ppt/theme/themeOverride15.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 id="2147483837" r:id="rId2"/>
  </p:sldMasterIdLst>
  <p:notesMasterIdLst>
    <p:notesMasterId r:id="rId22"/>
  </p:notesMasterIdLst>
  <p:handoutMasterIdLst>
    <p:handoutMasterId r:id="rId23"/>
  </p:handoutMasterIdLst>
  <p:sldIdLst>
    <p:sldId id="367" r:id="rId3"/>
    <p:sldId id="353" r:id="rId4"/>
    <p:sldId id="402" r:id="rId5"/>
    <p:sldId id="395" r:id="rId6"/>
    <p:sldId id="394" r:id="rId7"/>
    <p:sldId id="403" r:id="rId8"/>
    <p:sldId id="404" r:id="rId9"/>
    <p:sldId id="417" r:id="rId10"/>
    <p:sldId id="418" r:id="rId11"/>
    <p:sldId id="409" r:id="rId12"/>
    <p:sldId id="410" r:id="rId13"/>
    <p:sldId id="408" r:id="rId14"/>
    <p:sldId id="411" r:id="rId15"/>
    <p:sldId id="419" r:id="rId16"/>
    <p:sldId id="412" r:id="rId17"/>
    <p:sldId id="415" r:id="rId18"/>
    <p:sldId id="416" r:id="rId19"/>
    <p:sldId id="413" r:id="rId20"/>
    <p:sldId id="414" r:id="rId21"/>
  </p:sldIdLst>
  <p:sldSz cx="9144000" cy="6858000" type="screen4x3"/>
  <p:notesSz cx="6797675" cy="9926638"/>
  <p:defaultTex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3085">
          <p15:clr>
            <a:srgbClr val="A4A3A4"/>
          </p15:clr>
        </p15:guide>
        <p15:guide id="2" orient="horz" pos="4156">
          <p15:clr>
            <a:srgbClr val="A4A3A4"/>
          </p15:clr>
        </p15:guide>
        <p15:guide id="3" orient="horz" pos="809">
          <p15:clr>
            <a:srgbClr val="A4A3A4"/>
          </p15:clr>
        </p15:guide>
        <p15:guide id="4" orient="horz" pos="1785">
          <p15:clr>
            <a:srgbClr val="A4A3A4"/>
          </p15:clr>
        </p15:guide>
        <p15:guide id="5" pos="2490">
          <p15:clr>
            <a:srgbClr val="A4A3A4"/>
          </p15:clr>
        </p15:guide>
        <p15:guide id="6" pos="5510">
          <p15:clr>
            <a:srgbClr val="A4A3A4"/>
          </p15:clr>
        </p15:guide>
        <p15:guide id="7" pos="1131">
          <p15:clr>
            <a:srgbClr val="A4A3A4"/>
          </p15:clr>
        </p15:guide>
        <p15:guide id="8" pos="393">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ice.leboeuf" initials="b" lastIdx="2" clrIdx="0"/>
  <p:cmAuthor id="2" name="GAY Pauline" initials="GP" lastIdx="2" clrIdx="1">
    <p:extLst>
      <p:ext uri="{19B8F6BF-5375-455C-9EA6-DF929625EA0E}">
        <p15:presenceInfo xmlns:p15="http://schemas.microsoft.com/office/powerpoint/2012/main" userId="S-1-5-21-1594143644-2668287153-3300812935-1391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6C09"/>
    <a:srgbClr val="F9FBFD"/>
    <a:srgbClr val="EDF6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Style moyen 1 - Accentuation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89651" autoAdjust="0"/>
  </p:normalViewPr>
  <p:slideViewPr>
    <p:cSldViewPr snapToGrid="0">
      <p:cViewPr varScale="1">
        <p:scale>
          <a:sx n="100" d="100"/>
          <a:sy n="100" d="100"/>
        </p:scale>
        <p:origin x="1308" y="72"/>
      </p:cViewPr>
      <p:guideLst>
        <p:guide orient="horz" pos="3085"/>
        <p:guide orient="horz" pos="4156"/>
        <p:guide orient="horz" pos="809"/>
        <p:guide orient="horz" pos="1785"/>
        <p:guide pos="2490"/>
        <p:guide pos="5510"/>
        <p:guide pos="1131"/>
        <p:guide pos="393"/>
      </p:guideLst>
    </p:cSldViewPr>
  </p:slideViewPr>
  <p:outlineViewPr>
    <p:cViewPr>
      <p:scale>
        <a:sx n="33" d="100"/>
        <a:sy n="33" d="100"/>
      </p:scale>
      <p:origin x="0" y="0"/>
    </p:cViewPr>
  </p:outlineViewPr>
  <p:notesTextViewPr>
    <p:cViewPr>
      <p:scale>
        <a:sx n="66" d="100"/>
        <a:sy n="66" d="100"/>
      </p:scale>
      <p:origin x="0" y="0"/>
    </p:cViewPr>
  </p:notesTextViewPr>
  <p:sorterViewPr>
    <p:cViewPr>
      <p:scale>
        <a:sx n="100" d="100"/>
        <a:sy n="100" d="100"/>
      </p:scale>
      <p:origin x="0" y="-702"/>
    </p:cViewPr>
  </p:sorterViewPr>
  <p:notesViewPr>
    <p:cSldViewPr snapToGrid="0">
      <p:cViewPr varScale="1">
        <p:scale>
          <a:sx n="60" d="100"/>
          <a:sy n="60" d="100"/>
        </p:scale>
        <p:origin x="1632" y="5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Feuille_de_calcul_Microsoft_Excel.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9.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Feuille_de_calcul_Microsoft_Excel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4"/>
    </mc:Choice>
    <mc:Fallback>
      <c:style val="4"/>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Mesures catégorielles sur la période 2010 - 2020
</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fr-FR"/>
        </a:p>
      </c:txPr>
    </c:title>
    <c:autoTitleDeleted val="0"/>
    <c:plotArea>
      <c:layout/>
      <c:barChart>
        <c:barDir val="col"/>
        <c:grouping val="clustered"/>
        <c:varyColors val="0"/>
        <c:ser>
          <c:idx val="0"/>
          <c:order val="0"/>
          <c:tx>
            <c:strRef>
              <c:f>'graph fiche pol indem bilan 18'!$B$1</c:f>
              <c:strCache>
                <c:ptCount val="1"/>
                <c:pt idx="0">
                  <c:v>Mesures catégorielles sur la période 2010 - 2019
</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'graph fiche pol indem bilan 18'!$A$2:$A$12</c:f>
              <c:strCache>
                <c:ptCount val="11"/>
                <c:pt idx="0">
                  <c:v>2010*</c:v>
                </c:pt>
                <c:pt idx="1">
                  <c:v>2011</c:v>
                </c:pt>
                <c:pt idx="2">
                  <c:v>2012</c:v>
                </c:pt>
                <c:pt idx="3">
                  <c:v>2013**</c:v>
                </c:pt>
                <c:pt idx="4">
                  <c:v>2014</c:v>
                </c:pt>
                <c:pt idx="5">
                  <c:v>2015</c:v>
                </c:pt>
                <c:pt idx="6">
                  <c:v>2016</c:v>
                </c:pt>
                <c:pt idx="7">
                  <c:v>2017***</c:v>
                </c:pt>
                <c:pt idx="8">
                  <c:v>2018****</c:v>
                </c:pt>
                <c:pt idx="9">
                  <c:v>2019*****</c:v>
                </c:pt>
                <c:pt idx="10">
                  <c:v>2020</c:v>
                </c:pt>
              </c:strCache>
            </c:strRef>
          </c:cat>
          <c:val>
            <c:numRef>
              <c:f>'graph fiche pol indem bilan 18'!$B$2:$B$12</c:f>
              <c:numCache>
                <c:formatCode>"€"#,##0_);\("€"#,##0\)</c:formatCode>
                <c:ptCount val="11"/>
                <c:pt idx="0">
                  <c:v>1218409</c:v>
                </c:pt>
                <c:pt idx="1">
                  <c:v>2157822</c:v>
                </c:pt>
                <c:pt idx="2">
                  <c:v>1118192</c:v>
                </c:pt>
                <c:pt idx="3">
                  <c:v>3100000</c:v>
                </c:pt>
                <c:pt idx="4">
                  <c:v>3229845</c:v>
                </c:pt>
                <c:pt idx="5">
                  <c:v>3583335</c:v>
                </c:pt>
                <c:pt idx="6">
                  <c:v>3400000</c:v>
                </c:pt>
                <c:pt idx="7">
                  <c:v>5117033</c:v>
                </c:pt>
                <c:pt idx="8">
                  <c:v>8358743</c:v>
                </c:pt>
                <c:pt idx="9">
                  <c:v>7283602</c:v>
                </c:pt>
                <c:pt idx="10">
                  <c:v>8369464</c:v>
                </c:pt>
              </c:numCache>
            </c:numRef>
          </c:val>
          <c:extLst>
            <c:ext xmlns:c16="http://schemas.microsoft.com/office/drawing/2014/chart" uri="{C3380CC4-5D6E-409C-BE32-E72D297353CC}">
              <c16:uniqueId val="{00000000-0BE6-4C6B-96FA-316C3170BC88}"/>
            </c:ext>
          </c:extLst>
        </c:ser>
        <c:dLbls>
          <c:showLegendKey val="0"/>
          <c:showVal val="0"/>
          <c:showCatName val="0"/>
          <c:showSerName val="0"/>
          <c:showPercent val="0"/>
          <c:showBubbleSize val="0"/>
        </c:dLbls>
        <c:gapWidth val="219"/>
        <c:overlap val="-27"/>
        <c:axId val="357734464"/>
        <c:axId val="357733480"/>
      </c:barChart>
      <c:catAx>
        <c:axId val="3577344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357733480"/>
        <c:crosses val="autoZero"/>
        <c:auto val="1"/>
        <c:lblAlgn val="ctr"/>
        <c:lblOffset val="100"/>
        <c:noMultiLvlLbl val="0"/>
      </c:catAx>
      <c:valAx>
        <c:axId val="357733480"/>
        <c:scaling>
          <c:orientation val="minMax"/>
          <c:min val="1000000"/>
        </c:scaling>
        <c:delete val="0"/>
        <c:axPos val="l"/>
        <c:majorGridlines>
          <c:spPr>
            <a:ln w="9525" cap="flat" cmpd="sng" algn="ctr">
              <a:solidFill>
                <a:schemeClr val="tx1">
                  <a:lumMod val="15000"/>
                  <a:lumOff val="85000"/>
                </a:schemeClr>
              </a:solidFill>
              <a:round/>
            </a:ln>
            <a:effectLst/>
          </c:spPr>
        </c:majorGridlines>
        <c:numFmt formatCode="&quot;€&quot;#,##0_);\(&quot;€&quot;#,##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357734464"/>
        <c:crosses val="autoZero"/>
        <c:crossBetween val="between"/>
      </c:valAx>
      <c:spPr>
        <a:noFill/>
        <a:ln w="25400">
          <a:solidFill>
            <a:srgbClr val="E36C09"/>
          </a:solidFill>
        </a:ln>
        <a:effectLst/>
      </c:spPr>
    </c:plotArea>
    <c:plotVisOnly val="1"/>
    <c:dispBlanksAs val="gap"/>
    <c:showDLblsOverMax val="0"/>
  </c:chart>
  <c:spPr>
    <a:noFill/>
    <a:ln>
      <a:noFill/>
    </a:ln>
    <a:effectLst/>
  </c:spPr>
  <c:txPr>
    <a:bodyPr/>
    <a:lstStyle/>
    <a:p>
      <a:pPr>
        <a:defRPr/>
      </a:pPr>
      <a:endParaRPr lang="fr-FR"/>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fr-FR" sz="1400"/>
              <a:t>AXE 2: Accompagnement de la politique RH du MC</a:t>
            </a:r>
          </a:p>
        </c:rich>
      </c:tx>
      <c:layout>
        <c:manualLayout>
          <c:xMode val="edge"/>
          <c:yMode val="edge"/>
          <c:x val="0.14104855643044617"/>
          <c:y val="3.7037037037037035E-2"/>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fr-FR"/>
        </a:p>
      </c:txPr>
    </c:title>
    <c:autoTitleDeleted val="0"/>
    <c:plotArea>
      <c:layout/>
      <c:pieChart>
        <c:varyColors val="1"/>
        <c:ser>
          <c:idx val="0"/>
          <c:order val="0"/>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1118-4BED-8666-95603F2CF19E}"/>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1118-4BED-8666-95603F2CF19E}"/>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1118-4BED-8666-95603F2CF19E}"/>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1118-4BED-8666-95603F2CF19E}"/>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fr-FR"/>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Feuil1!$G$5:$G$8</c:f>
              <c:strCache>
                <c:ptCount val="4"/>
                <c:pt idx="0">
                  <c:v>Réduction des écarts de rémunération entre les femmes et les hommes</c:v>
                </c:pt>
                <c:pt idx="1">
                  <c:v>Revalorisation des montants forfaitaires d'IFSE en cas de mobilité</c:v>
                </c:pt>
                <c:pt idx="2">
                  <c:v>Dispositif de renforcement de l'attractivité des postes</c:v>
                </c:pt>
                <c:pt idx="3">
                  <c:v>Autres</c:v>
                </c:pt>
              </c:strCache>
            </c:strRef>
          </c:cat>
          <c:val>
            <c:numRef>
              <c:f>Feuil1!$H$5:$H$8</c:f>
              <c:numCache>
                <c:formatCode>General</c:formatCode>
                <c:ptCount val="4"/>
                <c:pt idx="0">
                  <c:v>0.3</c:v>
                </c:pt>
                <c:pt idx="1">
                  <c:v>0.3</c:v>
                </c:pt>
                <c:pt idx="2">
                  <c:v>0.4</c:v>
                </c:pt>
                <c:pt idx="3">
                  <c:v>0.2</c:v>
                </c:pt>
              </c:numCache>
            </c:numRef>
          </c:val>
          <c:extLst>
            <c:ext xmlns:c16="http://schemas.microsoft.com/office/drawing/2014/chart" uri="{C3380CC4-5D6E-409C-BE32-E72D297353CC}">
              <c16:uniqueId val="{00000008-1118-4BED-8666-95603F2CF19E}"/>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lgn="just">
            <a:defRPr sz="900" b="0" i="0" u="none" strike="noStrike" kern="1200" baseline="0">
              <a:solidFill>
                <a:schemeClr val="dk1">
                  <a:lumMod val="75000"/>
                  <a:lumOff val="25000"/>
                </a:schemeClr>
              </a:solidFill>
              <a:latin typeface="+mn-lt"/>
              <a:ea typeface="+mn-ea"/>
              <a:cs typeface="+mn-cs"/>
            </a:defRPr>
          </a:pPr>
          <a:endParaRPr lang="fr-FR"/>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25400" cap="flat" cmpd="sng" algn="ctr">
      <a:solidFill>
        <a:srgbClr val="E36C09"/>
      </a:solidFill>
      <a:round/>
    </a:ln>
    <a:effectLst/>
  </c:spPr>
  <c:txPr>
    <a:bodyPr/>
    <a:lstStyle/>
    <a:p>
      <a:pPr>
        <a:defRPr/>
      </a:pPr>
      <a:endParaRPr lang="fr-FR"/>
    </a:p>
  </c:txPr>
  <c:externalData r:id="rId4">
    <c:autoUpdate val="0"/>
  </c:externalData>
</c:chartSpace>
</file>

<file path=ppt/charts/colors1.xml><?xml version="1.0" encoding="utf-8"?>
<cs:colorStyle xmlns:cs="http://schemas.microsoft.com/office/drawing/2012/chartStyle" xmlns:a="http://schemas.openxmlformats.org/drawingml/2006/main" meth="withinLinearReversed" id="22">
  <a:schemeClr val="accent2"/>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8475"/>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fr-FR"/>
          </a:p>
        </p:txBody>
      </p:sp>
      <p:sp>
        <p:nvSpPr>
          <p:cNvPr id="3" name="Espace réservé de la date 2"/>
          <p:cNvSpPr>
            <a:spLocks noGrp="1"/>
          </p:cNvSpPr>
          <p:nvPr>
            <p:ph type="dt" sz="quarter" idx="1"/>
          </p:nvPr>
        </p:nvSpPr>
        <p:spPr>
          <a:xfrm>
            <a:off x="3849688" y="0"/>
            <a:ext cx="2946400" cy="49847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panose="020F0502020204030204" pitchFamily="34" charset="0"/>
              </a:defRPr>
            </a:lvl1pPr>
          </a:lstStyle>
          <a:p>
            <a:fld id="{D9B8DE23-7420-4FB0-B747-D3B83AF9D6DA}" type="datetimeFigureOut">
              <a:rPr lang="fr-FR" altLang="fr-FR"/>
              <a:pPr/>
              <a:t>03/12/2019</a:t>
            </a:fld>
            <a:endParaRPr lang="fr-FR" altLang="fr-FR"/>
          </a:p>
        </p:txBody>
      </p:sp>
      <p:sp>
        <p:nvSpPr>
          <p:cNvPr id="4" name="Espace réservé du pied de page 3"/>
          <p:cNvSpPr>
            <a:spLocks noGrp="1"/>
          </p:cNvSpPr>
          <p:nvPr>
            <p:ph type="ftr" sz="quarter" idx="2"/>
          </p:nvPr>
        </p:nvSpPr>
        <p:spPr>
          <a:xfrm>
            <a:off x="0" y="9428163"/>
            <a:ext cx="2946400" cy="498475"/>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endParaRPr lang="fr-FR"/>
          </a:p>
        </p:txBody>
      </p:sp>
      <p:sp>
        <p:nvSpPr>
          <p:cNvPr id="5" name="Espace réservé du numéro de diapositive 4"/>
          <p:cNvSpPr>
            <a:spLocks noGrp="1"/>
          </p:cNvSpPr>
          <p:nvPr>
            <p:ph type="sldNum" sz="quarter" idx="3"/>
          </p:nvPr>
        </p:nvSpPr>
        <p:spPr>
          <a:xfrm>
            <a:off x="3849688" y="9428163"/>
            <a:ext cx="2946400" cy="498475"/>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fld id="{1D7440F8-68BD-4F0E-AE9A-6554C00FC64F}" type="slidenum">
              <a:rPr lang="fr-FR" altLang="fr-FR"/>
              <a:pPr/>
              <a:t>‹N°›</a:t>
            </a:fld>
            <a:endParaRPr lang="fr-FR" alt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91032101-E6C4-41CF-BF8C-8DB6CAA9B202}" type="datetimeFigureOut">
              <a:rPr lang="fr-FR" smtClean="0"/>
              <a:t>03/12/2019</a:t>
            </a:fld>
            <a:endParaRPr lang="fr-FR"/>
          </a:p>
        </p:txBody>
      </p:sp>
      <p:sp>
        <p:nvSpPr>
          <p:cNvPr id="4" name="Espace réservé de l'image des diapositives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DB545A6E-3FE9-4001-B3F3-7E735AC0F665}" type="slidenum">
              <a:rPr lang="fr-FR" smtClean="0"/>
              <a:t>‹N°›</a:t>
            </a:fld>
            <a:endParaRPr lang="fr-FR"/>
          </a:p>
        </p:txBody>
      </p:sp>
    </p:spTree>
    <p:extLst>
      <p:ext uri="{BB962C8B-B14F-4D97-AF65-F5344CB8AC3E}">
        <p14:creationId xmlns:p14="http://schemas.microsoft.com/office/powerpoint/2010/main" val="34318096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DB545A6E-3FE9-4001-B3F3-7E735AC0F665}" type="slidenum">
              <a:rPr lang="fr-FR" smtClean="0"/>
              <a:t>3</a:t>
            </a:fld>
            <a:endParaRPr lang="fr-FR"/>
          </a:p>
        </p:txBody>
      </p:sp>
    </p:spTree>
    <p:extLst>
      <p:ext uri="{BB962C8B-B14F-4D97-AF65-F5344CB8AC3E}">
        <p14:creationId xmlns:p14="http://schemas.microsoft.com/office/powerpoint/2010/main" val="80577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DB545A6E-3FE9-4001-B3F3-7E735AC0F665}" type="slidenum">
              <a:rPr lang="fr-FR" smtClean="0"/>
              <a:t>4</a:t>
            </a:fld>
            <a:endParaRPr lang="fr-FR"/>
          </a:p>
        </p:txBody>
      </p:sp>
    </p:spTree>
    <p:extLst>
      <p:ext uri="{BB962C8B-B14F-4D97-AF65-F5344CB8AC3E}">
        <p14:creationId xmlns:p14="http://schemas.microsoft.com/office/powerpoint/2010/main" val="26409522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DB545A6E-3FE9-4001-B3F3-7E735AC0F665}" type="slidenum">
              <a:rPr lang="fr-FR" smtClean="0"/>
              <a:t>5</a:t>
            </a:fld>
            <a:endParaRPr lang="fr-FR"/>
          </a:p>
        </p:txBody>
      </p:sp>
    </p:spTree>
    <p:extLst>
      <p:ext uri="{BB962C8B-B14F-4D97-AF65-F5344CB8AC3E}">
        <p14:creationId xmlns:p14="http://schemas.microsoft.com/office/powerpoint/2010/main" val="1709109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DB545A6E-3FE9-4001-B3F3-7E735AC0F665}" type="slidenum">
              <a:rPr lang="fr-FR" smtClean="0"/>
              <a:t>12</a:t>
            </a:fld>
            <a:endParaRPr lang="fr-FR"/>
          </a:p>
        </p:txBody>
      </p:sp>
    </p:spTree>
    <p:extLst>
      <p:ext uri="{BB962C8B-B14F-4D97-AF65-F5344CB8AC3E}">
        <p14:creationId xmlns:p14="http://schemas.microsoft.com/office/powerpoint/2010/main" val="269709929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emf"/><Relationship Id="rId1" Type="http://schemas.openxmlformats.org/officeDocument/2006/relationships/slideMaster" Target="../slideMasters/slideMaster2.xml"/><Relationship Id="rId4" Type="http://schemas.openxmlformats.org/officeDocument/2006/relationships/image" Target="../media/image3.emf"/></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Diapositive de titre">
    <p:spTree>
      <p:nvGrpSpPr>
        <p:cNvPr id="1" name=""/>
        <p:cNvGrpSpPr/>
        <p:nvPr/>
      </p:nvGrpSpPr>
      <p:grpSpPr>
        <a:xfrm>
          <a:off x="0" y="0"/>
          <a:ext cx="0" cy="0"/>
          <a:chOff x="0" y="0"/>
          <a:chExt cx="0" cy="0"/>
        </a:xfrm>
      </p:grpSpPr>
      <p:pic>
        <p:nvPicPr>
          <p:cNvPr id="8" name="Image 5"/>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047013" y="131273"/>
            <a:ext cx="1081087" cy="1389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3587751" cy="6858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sp>
        <p:nvSpPr>
          <p:cNvPr id="2" name="Titre 1"/>
          <p:cNvSpPr>
            <a:spLocks noGrp="1"/>
          </p:cNvSpPr>
          <p:nvPr>
            <p:ph type="ctrTitle"/>
          </p:nvPr>
        </p:nvSpPr>
        <p:spPr>
          <a:xfrm>
            <a:off x="3744177" y="2734654"/>
            <a:ext cx="4877697" cy="2570163"/>
          </a:xfrm>
        </p:spPr>
        <p:txBody>
          <a:bodyPr anchor="t">
            <a:normAutofit/>
          </a:bodyPr>
          <a:lstStyle>
            <a:lvl1pPr algn="l">
              <a:defRPr sz="3200">
                <a:solidFill>
                  <a:srgbClr val="002060"/>
                </a:solidFill>
                <a:latin typeface="Arial" panose="020B0604020202020204" pitchFamily="34" charset="0"/>
                <a:cs typeface="Arial" panose="020B0604020202020204" pitchFamily="34" charset="0"/>
              </a:defRPr>
            </a:lvl1pPr>
          </a:lstStyle>
          <a:p>
            <a:r>
              <a:rPr lang="fr-FR" dirty="0"/>
              <a:t>Modifiez le style du titre</a:t>
            </a:r>
          </a:p>
        </p:txBody>
      </p:sp>
      <p:sp>
        <p:nvSpPr>
          <p:cNvPr id="3" name="Sous-titre 2"/>
          <p:cNvSpPr>
            <a:spLocks noGrp="1"/>
          </p:cNvSpPr>
          <p:nvPr>
            <p:ph type="subTitle" idx="1"/>
          </p:nvPr>
        </p:nvSpPr>
        <p:spPr>
          <a:xfrm>
            <a:off x="3741697" y="5433590"/>
            <a:ext cx="4880177" cy="548481"/>
          </a:xfrm>
        </p:spPr>
        <p:txBody>
          <a:bodyPr anchor="b">
            <a:noAutofit/>
          </a:bodyPr>
          <a:lstStyle>
            <a:lvl1pPr marL="0" indent="0" algn="ctr">
              <a:buNone/>
              <a:defRPr sz="1800">
                <a:solidFill>
                  <a:schemeClr val="accent1">
                    <a:lumMod val="40000"/>
                    <a:lumOff val="60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a:t>Modifiez le style des sous-titres du masque</a:t>
            </a:r>
          </a:p>
        </p:txBody>
      </p:sp>
      <p:sp>
        <p:nvSpPr>
          <p:cNvPr id="10" name="Rectangle 9"/>
          <p:cNvSpPr/>
          <p:nvPr userDrawn="1"/>
        </p:nvSpPr>
        <p:spPr>
          <a:xfrm>
            <a:off x="0" y="0"/>
            <a:ext cx="546931" cy="6858000"/>
          </a:xfrm>
          <a:prstGeom prst="rect">
            <a:avLst/>
          </a:prstGeom>
          <a:gradFill flip="none" rotWithShape="1">
            <a:gsLst>
              <a:gs pos="0">
                <a:schemeClr val="accent1">
                  <a:lumMod val="75000"/>
                  <a:shade val="30000"/>
                  <a:satMod val="115000"/>
                </a:schemeClr>
              </a:gs>
              <a:gs pos="50000">
                <a:schemeClr val="accent1">
                  <a:lumMod val="75000"/>
                  <a:shade val="67500"/>
                  <a:satMod val="115000"/>
                </a:schemeClr>
              </a:gs>
              <a:gs pos="100000">
                <a:schemeClr val="accent1">
                  <a:lumMod val="75000"/>
                  <a:shade val="100000"/>
                  <a:satMod val="11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dirty="0"/>
          </a:p>
        </p:txBody>
      </p:sp>
    </p:spTree>
    <p:extLst>
      <p:ext uri="{BB962C8B-B14F-4D97-AF65-F5344CB8AC3E}">
        <p14:creationId xmlns:p14="http://schemas.microsoft.com/office/powerpoint/2010/main" val="15945187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5" name="Rectangle 4"/>
          <p:cNvSpPr/>
          <p:nvPr userDrawn="1"/>
        </p:nvSpPr>
        <p:spPr>
          <a:xfrm>
            <a:off x="0" y="1"/>
            <a:ext cx="9144000" cy="720725"/>
          </a:xfrm>
          <a:prstGeom prst="rect">
            <a:avLst/>
          </a:prstGeom>
          <a:gradFill flip="none" rotWithShape="1">
            <a:gsLst>
              <a:gs pos="0">
                <a:schemeClr val="accent1">
                  <a:lumMod val="50000"/>
                </a:schemeClr>
              </a:gs>
              <a:gs pos="100000">
                <a:schemeClr val="accent1"/>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dirty="0"/>
          </a:p>
        </p:txBody>
      </p:sp>
      <p:pic>
        <p:nvPicPr>
          <p:cNvPr id="6"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23888" y="68264"/>
            <a:ext cx="865585"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ZoneTexte 6"/>
          <p:cNvSpPr txBox="1">
            <a:spLocks noChangeArrowheads="1"/>
          </p:cNvSpPr>
          <p:nvPr userDrawn="1"/>
        </p:nvSpPr>
        <p:spPr bwMode="auto">
          <a:xfrm>
            <a:off x="1939529" y="166689"/>
            <a:ext cx="1846980" cy="323165"/>
          </a:xfrm>
          <a:prstGeom prst="rect">
            <a:avLst/>
          </a:prstGeom>
          <a:noFill/>
          <a:ln>
            <a:noFill/>
          </a:ln>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defRPr/>
            </a:pPr>
            <a:r>
              <a:rPr lang="fr-FR" altLang="fr-FR" sz="1200">
                <a:solidFill>
                  <a:srgbClr val="DDE8F6"/>
                </a:solidFill>
                <a:cs typeface="Arial" panose="020B0604020202020204" pitchFamily="34" charset="0"/>
              </a:rPr>
              <a:t>Ministère de la </a:t>
            </a:r>
            <a:r>
              <a:rPr lang="fr-FR" altLang="fr-FR" sz="1500">
                <a:solidFill>
                  <a:srgbClr val="DDE8F6"/>
                </a:solidFill>
                <a:cs typeface="Arial" panose="020B0604020202020204" pitchFamily="34" charset="0"/>
              </a:rPr>
              <a:t>Culture</a:t>
            </a:r>
            <a:endParaRPr lang="fr-FR" altLang="fr-FR" sz="1200">
              <a:solidFill>
                <a:srgbClr val="DDE8F6"/>
              </a:solidFill>
              <a:cs typeface="Arial" panose="020B0604020202020204" pitchFamily="34" charset="0"/>
            </a:endParaRPr>
          </a:p>
        </p:txBody>
      </p:sp>
      <p:sp>
        <p:nvSpPr>
          <p:cNvPr id="8" name="Rectangle 7"/>
          <p:cNvSpPr/>
          <p:nvPr userDrawn="1"/>
        </p:nvSpPr>
        <p:spPr bwMode="gray">
          <a:xfrm>
            <a:off x="0" y="1243013"/>
            <a:ext cx="623888" cy="36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dirty="0"/>
          </a:p>
        </p:txBody>
      </p:sp>
      <p:sp>
        <p:nvSpPr>
          <p:cNvPr id="9" name="CustomShape 2"/>
          <p:cNvSpPr/>
          <p:nvPr userDrawn="1"/>
        </p:nvSpPr>
        <p:spPr>
          <a:xfrm>
            <a:off x="8705850" y="6442075"/>
            <a:ext cx="304800" cy="306388"/>
          </a:xfrm>
          <a:prstGeom prst="ellipse">
            <a:avLst/>
          </a:prstGeom>
          <a:solidFill>
            <a:schemeClr val="accent5"/>
          </a:solidFill>
          <a:ln>
            <a:solidFill>
              <a:srgbClr val="FFFFFF"/>
            </a:solidFill>
          </a:ln>
        </p:spPr>
        <p:txBody>
          <a:bodyPr lIns="34289" rIns="34289"/>
          <a:lstStyle/>
          <a:p>
            <a:pPr eaLnBrk="1" fontAlgn="auto" hangingPunct="1">
              <a:spcBef>
                <a:spcPts val="0"/>
              </a:spcBef>
              <a:spcAft>
                <a:spcPts val="0"/>
              </a:spcAft>
              <a:defRPr/>
            </a:pPr>
            <a:endParaRPr dirty="0">
              <a:ea typeface="+mn-ea"/>
            </a:endParaRPr>
          </a:p>
        </p:txBody>
      </p:sp>
      <p:sp>
        <p:nvSpPr>
          <p:cNvPr id="10" name="TextShape 3"/>
          <p:cNvSpPr txBox="1">
            <a:spLocks noChangeArrowheads="1"/>
          </p:cNvSpPr>
          <p:nvPr userDrawn="1"/>
        </p:nvSpPr>
        <p:spPr bwMode="auto">
          <a:xfrm>
            <a:off x="8734975" y="6489700"/>
            <a:ext cx="252503" cy="160490"/>
          </a:xfrm>
          <a:prstGeom prst="rect">
            <a:avLst/>
          </a:prstGeom>
          <a:noFill/>
          <a:ln>
            <a:noFill/>
          </a:ln>
          <a:extLst>
            <a:ext uri="{909E8E84-426E-40dd-AFC4-6F175D3DCCD1}"/>
            <a:ext uri="{91240B29-F687-4f45-9708-019B960494DF}"/>
          </a:extLst>
        </p:spPr>
        <p:txBody>
          <a:bodyPr wrap="none" lIns="33749" tIns="33749" rIns="33749" bIns="33749">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defRPr/>
            </a:pPr>
            <a:fld id="{0ED8FAAD-75EE-410F-87C2-2D75A192C656}" type="slidenum">
              <a:rPr lang="en-US" altLang="fr-FR" sz="600" smtClean="0">
                <a:solidFill>
                  <a:srgbClr val="FFFFFF"/>
                </a:solidFill>
                <a:cs typeface="Arial" panose="020B0604020202020204" pitchFamily="34" charset="0"/>
              </a:rPr>
              <a:pPr algn="ctr" eaLnBrk="1" hangingPunct="1">
                <a:defRPr/>
              </a:pPr>
              <a:t>‹N°›</a:t>
            </a:fld>
            <a:endParaRPr lang="en-US" altLang="fr-FR" sz="600">
              <a:solidFill>
                <a:srgbClr val="FFFFFF"/>
              </a:solidFill>
              <a:cs typeface="Arial" panose="020B0604020202020204" pitchFamily="34" charset="0"/>
            </a:endParaRPr>
          </a:p>
        </p:txBody>
      </p:sp>
      <p:sp>
        <p:nvSpPr>
          <p:cNvPr id="2" name="Titre 1"/>
          <p:cNvSpPr>
            <a:spLocks noGrp="1"/>
          </p:cNvSpPr>
          <p:nvPr>
            <p:ph type="title"/>
          </p:nvPr>
        </p:nvSpPr>
        <p:spPr>
          <a:xfrm>
            <a:off x="619127" y="997315"/>
            <a:ext cx="3008313" cy="908050"/>
          </a:xfrm>
        </p:spPr>
        <p:txBody>
          <a:bodyPr anchor="t">
            <a:noAutofit/>
          </a:bodyPr>
          <a:lstStyle>
            <a:lvl1pPr algn="l">
              <a:defRPr sz="1500" b="1"/>
            </a:lvl1pPr>
          </a:lstStyle>
          <a:p>
            <a:r>
              <a:rPr lang="fr-FR" dirty="0"/>
              <a:t>Modifiez le style du titre</a:t>
            </a:r>
          </a:p>
        </p:txBody>
      </p:sp>
      <p:sp>
        <p:nvSpPr>
          <p:cNvPr id="3" name="Espace réservé du contenu 2"/>
          <p:cNvSpPr>
            <a:spLocks noGrp="1"/>
          </p:cNvSpPr>
          <p:nvPr>
            <p:ph idx="1"/>
          </p:nvPr>
        </p:nvSpPr>
        <p:spPr>
          <a:xfrm>
            <a:off x="3841750" y="949690"/>
            <a:ext cx="5111750" cy="5384800"/>
          </a:xfrm>
        </p:spPr>
        <p:txBody>
          <a:bodyPr>
            <a:normAutofit/>
          </a:bodyPr>
          <a:lstStyle>
            <a:lvl1pPr marL="200024" indent="-200024">
              <a:defRPr sz="1800">
                <a:solidFill>
                  <a:schemeClr val="accent5">
                    <a:lumMod val="75000"/>
                  </a:schemeClr>
                </a:solidFill>
              </a:defRPr>
            </a:lvl1pPr>
            <a:lvl2pPr marL="407193" indent="-207168">
              <a:defRPr sz="1500"/>
            </a:lvl2pPr>
            <a:lvl3pPr marL="607217" indent="-200024">
              <a:defRPr sz="1350"/>
            </a:lvl3pPr>
            <a:lvl4pPr marL="871535" indent="-264318">
              <a:defRPr sz="1200"/>
            </a:lvl4pPr>
            <a:lvl5pPr marL="1078704" indent="-207168">
              <a:defRPr sz="1200"/>
            </a:lvl5pPr>
            <a:lvl6pPr>
              <a:defRPr sz="1500"/>
            </a:lvl6pPr>
            <a:lvl7pPr>
              <a:defRPr sz="1500"/>
            </a:lvl7pPr>
            <a:lvl8pPr>
              <a:defRPr sz="1500"/>
            </a:lvl8pPr>
            <a:lvl9pPr>
              <a:defRPr sz="1500"/>
            </a:lvl9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u texte 3"/>
          <p:cNvSpPr>
            <a:spLocks noGrp="1"/>
          </p:cNvSpPr>
          <p:nvPr>
            <p:ph type="body" sz="half" idx="2"/>
          </p:nvPr>
        </p:nvSpPr>
        <p:spPr>
          <a:xfrm>
            <a:off x="619127" y="1905365"/>
            <a:ext cx="3008313" cy="4478338"/>
          </a:xfrm>
        </p:spPr>
        <p:txBody>
          <a:bodyPr/>
          <a:lstStyle>
            <a:lvl1pPr marL="0" indent="0">
              <a:buNone/>
              <a:defRPr sz="1050"/>
            </a:lvl1pPr>
            <a:lvl2pPr marL="342899" indent="0">
              <a:buNone/>
              <a:defRPr sz="900"/>
            </a:lvl2pPr>
            <a:lvl3pPr marL="685799" indent="0">
              <a:buNone/>
              <a:defRPr sz="750"/>
            </a:lvl3pPr>
            <a:lvl4pPr marL="1028698" indent="0">
              <a:buNone/>
              <a:defRPr sz="675"/>
            </a:lvl4pPr>
            <a:lvl5pPr marL="1371597" indent="0">
              <a:buNone/>
              <a:defRPr sz="675"/>
            </a:lvl5pPr>
            <a:lvl6pPr marL="1714497" indent="0">
              <a:buNone/>
              <a:defRPr sz="675"/>
            </a:lvl6pPr>
            <a:lvl7pPr marL="2057396" indent="0">
              <a:buNone/>
              <a:defRPr sz="675"/>
            </a:lvl7pPr>
            <a:lvl8pPr marL="2400296" indent="0">
              <a:buNone/>
              <a:defRPr sz="675"/>
            </a:lvl8pPr>
            <a:lvl9pPr marL="2743194" indent="0">
              <a:buNone/>
              <a:defRPr sz="675"/>
            </a:lvl9pPr>
          </a:lstStyle>
          <a:p>
            <a:pPr lvl="0"/>
            <a:r>
              <a:rPr lang="fr-FR" dirty="0"/>
              <a:t>Modifiez les styles du texte du masque</a:t>
            </a:r>
          </a:p>
        </p:txBody>
      </p:sp>
      <p:sp>
        <p:nvSpPr>
          <p:cNvPr id="11" name="Espace réservé de la date 4"/>
          <p:cNvSpPr>
            <a:spLocks noGrp="1"/>
          </p:cNvSpPr>
          <p:nvPr>
            <p:ph type="dt" sz="half" idx="10"/>
          </p:nvPr>
        </p:nvSpPr>
        <p:spPr/>
        <p:txBody>
          <a:bodyPr/>
          <a:lstStyle>
            <a:lvl1pPr>
              <a:defRPr/>
            </a:lvl1pPr>
          </a:lstStyle>
          <a:p>
            <a:pPr>
              <a:defRPr/>
            </a:pPr>
            <a:fld id="{811B8B12-CDDA-4F9C-989D-D7BEFC0D0A59}" type="datetimeFigureOut">
              <a:rPr lang="fr-FR" altLang="fr-FR"/>
              <a:pPr>
                <a:defRPr/>
              </a:pPr>
              <a:t>03/12/2019</a:t>
            </a:fld>
            <a:endParaRPr lang="fr-FR" altLang="fr-FR"/>
          </a:p>
        </p:txBody>
      </p:sp>
      <p:sp>
        <p:nvSpPr>
          <p:cNvPr id="12" name="Espace réservé du pied de page 5"/>
          <p:cNvSpPr>
            <a:spLocks noGrp="1"/>
          </p:cNvSpPr>
          <p:nvPr>
            <p:ph type="ftr" sz="quarter" idx="11"/>
          </p:nvPr>
        </p:nvSpPr>
        <p:spPr/>
        <p:txBody>
          <a:bodyPr/>
          <a:lstStyle>
            <a:lvl1pPr>
              <a:defRPr/>
            </a:lvl1pPr>
          </a:lstStyle>
          <a:p>
            <a:pPr>
              <a:defRPr/>
            </a:pPr>
            <a:endParaRPr lang="fr-FR"/>
          </a:p>
        </p:txBody>
      </p:sp>
      <p:sp>
        <p:nvSpPr>
          <p:cNvPr id="13" name="Espace réservé du numéro de diapositive 6"/>
          <p:cNvSpPr>
            <a:spLocks noGrp="1"/>
          </p:cNvSpPr>
          <p:nvPr>
            <p:ph type="sldNum" sz="quarter" idx="12"/>
          </p:nvPr>
        </p:nvSpPr>
        <p:spPr/>
        <p:txBody>
          <a:bodyPr/>
          <a:lstStyle>
            <a:lvl1pPr>
              <a:defRPr/>
            </a:lvl1pPr>
          </a:lstStyle>
          <a:p>
            <a:pPr>
              <a:defRPr/>
            </a:pPr>
            <a:fld id="{02AAE333-B11A-450C-8FF5-055CEF2B41B6}" type="slidenum">
              <a:rPr lang="fr-FR" altLang="fr-FR"/>
              <a:pPr>
                <a:defRPr/>
              </a:pPr>
              <a:t>‹N°›</a:t>
            </a:fld>
            <a:endParaRPr lang="fr-FR" altLang="fr-FR"/>
          </a:p>
        </p:txBody>
      </p:sp>
    </p:spTree>
    <p:extLst>
      <p:ext uri="{BB962C8B-B14F-4D97-AF65-F5344CB8AC3E}">
        <p14:creationId xmlns:p14="http://schemas.microsoft.com/office/powerpoint/2010/main" val="24123097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5" name="Rectangle 4"/>
          <p:cNvSpPr/>
          <p:nvPr userDrawn="1"/>
        </p:nvSpPr>
        <p:spPr>
          <a:xfrm>
            <a:off x="0" y="1"/>
            <a:ext cx="9144000" cy="720725"/>
          </a:xfrm>
          <a:prstGeom prst="rect">
            <a:avLst/>
          </a:prstGeom>
          <a:gradFill flip="none" rotWithShape="1">
            <a:gsLst>
              <a:gs pos="0">
                <a:schemeClr val="accent1">
                  <a:lumMod val="50000"/>
                </a:schemeClr>
              </a:gs>
              <a:gs pos="100000">
                <a:schemeClr val="accent1"/>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dirty="0"/>
          </a:p>
        </p:txBody>
      </p:sp>
      <p:pic>
        <p:nvPicPr>
          <p:cNvPr id="6"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23888" y="68264"/>
            <a:ext cx="865585"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ZoneTexte 6"/>
          <p:cNvSpPr txBox="1">
            <a:spLocks noChangeArrowheads="1"/>
          </p:cNvSpPr>
          <p:nvPr userDrawn="1"/>
        </p:nvSpPr>
        <p:spPr bwMode="auto">
          <a:xfrm>
            <a:off x="1939529" y="166689"/>
            <a:ext cx="1846980" cy="323165"/>
          </a:xfrm>
          <a:prstGeom prst="rect">
            <a:avLst/>
          </a:prstGeom>
          <a:noFill/>
          <a:ln>
            <a:noFill/>
          </a:ln>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defRPr/>
            </a:pPr>
            <a:r>
              <a:rPr lang="fr-FR" altLang="fr-FR" sz="1200">
                <a:solidFill>
                  <a:srgbClr val="DDE8F6"/>
                </a:solidFill>
                <a:cs typeface="Arial" panose="020B0604020202020204" pitchFamily="34" charset="0"/>
              </a:rPr>
              <a:t>Ministère de la </a:t>
            </a:r>
            <a:r>
              <a:rPr lang="fr-FR" altLang="fr-FR" sz="1500">
                <a:solidFill>
                  <a:srgbClr val="DDE8F6"/>
                </a:solidFill>
                <a:cs typeface="Arial" panose="020B0604020202020204" pitchFamily="34" charset="0"/>
              </a:rPr>
              <a:t>Culture</a:t>
            </a:r>
            <a:endParaRPr lang="fr-FR" altLang="fr-FR" sz="1200">
              <a:solidFill>
                <a:srgbClr val="DDE8F6"/>
              </a:solidFill>
              <a:cs typeface="Arial" panose="020B0604020202020204" pitchFamily="34" charset="0"/>
            </a:endParaRPr>
          </a:p>
        </p:txBody>
      </p:sp>
      <p:sp>
        <p:nvSpPr>
          <p:cNvPr id="8" name="CustomShape 2"/>
          <p:cNvSpPr/>
          <p:nvPr userDrawn="1"/>
        </p:nvSpPr>
        <p:spPr>
          <a:xfrm>
            <a:off x="8705850" y="6442075"/>
            <a:ext cx="304800" cy="306388"/>
          </a:xfrm>
          <a:prstGeom prst="ellipse">
            <a:avLst/>
          </a:prstGeom>
          <a:solidFill>
            <a:schemeClr val="accent5"/>
          </a:solidFill>
          <a:ln>
            <a:solidFill>
              <a:srgbClr val="FFFFFF"/>
            </a:solidFill>
          </a:ln>
        </p:spPr>
        <p:txBody>
          <a:bodyPr lIns="34289" rIns="34289"/>
          <a:lstStyle/>
          <a:p>
            <a:pPr eaLnBrk="1" fontAlgn="auto" hangingPunct="1">
              <a:spcBef>
                <a:spcPts val="0"/>
              </a:spcBef>
              <a:spcAft>
                <a:spcPts val="0"/>
              </a:spcAft>
              <a:defRPr/>
            </a:pPr>
            <a:endParaRPr dirty="0">
              <a:ea typeface="+mn-ea"/>
            </a:endParaRPr>
          </a:p>
        </p:txBody>
      </p:sp>
      <p:sp>
        <p:nvSpPr>
          <p:cNvPr id="9" name="TextShape 3"/>
          <p:cNvSpPr txBox="1">
            <a:spLocks noChangeArrowheads="1"/>
          </p:cNvSpPr>
          <p:nvPr userDrawn="1"/>
        </p:nvSpPr>
        <p:spPr bwMode="auto">
          <a:xfrm>
            <a:off x="8734975" y="6489700"/>
            <a:ext cx="252503" cy="160490"/>
          </a:xfrm>
          <a:prstGeom prst="rect">
            <a:avLst/>
          </a:prstGeom>
          <a:noFill/>
          <a:ln>
            <a:noFill/>
          </a:ln>
          <a:extLst>
            <a:ext uri="{909E8E84-426E-40dd-AFC4-6F175D3DCCD1}"/>
            <a:ext uri="{91240B29-F687-4f45-9708-019B960494DF}"/>
          </a:extLst>
        </p:spPr>
        <p:txBody>
          <a:bodyPr wrap="none" lIns="33749" tIns="33749" rIns="33749" bIns="33749">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defRPr/>
            </a:pPr>
            <a:fld id="{1DCD911E-FAE9-4068-815A-564D32344BD4}" type="slidenum">
              <a:rPr lang="en-US" altLang="fr-FR" sz="600" smtClean="0">
                <a:solidFill>
                  <a:srgbClr val="FFFFFF"/>
                </a:solidFill>
                <a:cs typeface="Arial" panose="020B0604020202020204" pitchFamily="34" charset="0"/>
              </a:rPr>
              <a:pPr algn="ctr" eaLnBrk="1" hangingPunct="1">
                <a:defRPr/>
              </a:pPr>
              <a:t>‹N°›</a:t>
            </a:fld>
            <a:endParaRPr lang="en-US" altLang="fr-FR" sz="600">
              <a:solidFill>
                <a:srgbClr val="FFFFFF"/>
              </a:solidFill>
              <a:cs typeface="Arial" panose="020B0604020202020204" pitchFamily="34" charset="0"/>
            </a:endParaRPr>
          </a:p>
        </p:txBody>
      </p:sp>
      <p:sp>
        <p:nvSpPr>
          <p:cNvPr id="2" name="Titre 1"/>
          <p:cNvSpPr>
            <a:spLocks noGrp="1"/>
          </p:cNvSpPr>
          <p:nvPr>
            <p:ph type="title"/>
          </p:nvPr>
        </p:nvSpPr>
        <p:spPr>
          <a:xfrm>
            <a:off x="1487489" y="4800600"/>
            <a:ext cx="7259637" cy="566738"/>
          </a:xfrm>
        </p:spPr>
        <p:txBody>
          <a:bodyPr anchor="b"/>
          <a:lstStyle>
            <a:lvl1pPr algn="l">
              <a:defRPr sz="1500" b="1"/>
            </a:lvl1pPr>
          </a:lstStyle>
          <a:p>
            <a:r>
              <a:rPr lang="fr-FR" dirty="0"/>
              <a:t>Modifiez le style du titre</a:t>
            </a:r>
          </a:p>
        </p:txBody>
      </p:sp>
      <p:sp>
        <p:nvSpPr>
          <p:cNvPr id="3" name="Espace réservé pour une image  2"/>
          <p:cNvSpPr>
            <a:spLocks noGrp="1"/>
          </p:cNvSpPr>
          <p:nvPr>
            <p:ph type="pic" idx="1"/>
          </p:nvPr>
        </p:nvSpPr>
        <p:spPr>
          <a:xfrm>
            <a:off x="1487491" y="971553"/>
            <a:ext cx="7259636" cy="3756025"/>
          </a:xfrm>
        </p:spPr>
        <p:txBody>
          <a:bodyPr rtlCol="0">
            <a:normAutofit/>
          </a:bodyPr>
          <a:lstStyle>
            <a:lvl1pPr marL="0" indent="0">
              <a:buNone/>
              <a:defRPr sz="2400"/>
            </a:lvl1pPr>
            <a:lvl2pPr marL="342899" indent="0">
              <a:buNone/>
              <a:defRPr sz="2100"/>
            </a:lvl2pPr>
            <a:lvl3pPr marL="685799" indent="0">
              <a:buNone/>
              <a:defRPr sz="1800"/>
            </a:lvl3pPr>
            <a:lvl4pPr marL="1028698" indent="0">
              <a:buNone/>
              <a:defRPr sz="1500"/>
            </a:lvl4pPr>
            <a:lvl5pPr marL="1371597" indent="0">
              <a:buNone/>
              <a:defRPr sz="1500"/>
            </a:lvl5pPr>
            <a:lvl6pPr marL="1714497" indent="0">
              <a:buNone/>
              <a:defRPr sz="1500"/>
            </a:lvl6pPr>
            <a:lvl7pPr marL="2057396" indent="0">
              <a:buNone/>
              <a:defRPr sz="1500"/>
            </a:lvl7pPr>
            <a:lvl8pPr marL="2400296" indent="0">
              <a:buNone/>
              <a:defRPr sz="1500"/>
            </a:lvl8pPr>
            <a:lvl9pPr marL="2743194" indent="0">
              <a:buNone/>
              <a:defRPr sz="1500"/>
            </a:lvl9pPr>
          </a:lstStyle>
          <a:p>
            <a:pPr lvl="0"/>
            <a:endParaRPr lang="fr-FR" noProof="0"/>
          </a:p>
        </p:txBody>
      </p:sp>
      <p:sp>
        <p:nvSpPr>
          <p:cNvPr id="4" name="Espace réservé du texte 3"/>
          <p:cNvSpPr>
            <a:spLocks noGrp="1"/>
          </p:cNvSpPr>
          <p:nvPr>
            <p:ph type="body" sz="half" idx="2"/>
          </p:nvPr>
        </p:nvSpPr>
        <p:spPr>
          <a:xfrm>
            <a:off x="1487489" y="5367339"/>
            <a:ext cx="7259637" cy="804862"/>
          </a:xfrm>
        </p:spPr>
        <p:txBody>
          <a:bodyPr/>
          <a:lstStyle>
            <a:lvl1pPr marL="0" indent="0">
              <a:buNone/>
              <a:defRPr sz="1050"/>
            </a:lvl1pPr>
            <a:lvl2pPr marL="342899" indent="0">
              <a:buNone/>
              <a:defRPr sz="900"/>
            </a:lvl2pPr>
            <a:lvl3pPr marL="685799" indent="0">
              <a:buNone/>
              <a:defRPr sz="750"/>
            </a:lvl3pPr>
            <a:lvl4pPr marL="1028698" indent="0">
              <a:buNone/>
              <a:defRPr sz="675"/>
            </a:lvl4pPr>
            <a:lvl5pPr marL="1371597" indent="0">
              <a:buNone/>
              <a:defRPr sz="675"/>
            </a:lvl5pPr>
            <a:lvl6pPr marL="1714497" indent="0">
              <a:buNone/>
              <a:defRPr sz="675"/>
            </a:lvl6pPr>
            <a:lvl7pPr marL="2057396" indent="0">
              <a:buNone/>
              <a:defRPr sz="675"/>
            </a:lvl7pPr>
            <a:lvl8pPr marL="2400296" indent="0">
              <a:buNone/>
              <a:defRPr sz="675"/>
            </a:lvl8pPr>
            <a:lvl9pPr marL="2743194" indent="0">
              <a:buNone/>
              <a:defRPr sz="675"/>
            </a:lvl9pPr>
          </a:lstStyle>
          <a:p>
            <a:pPr lvl="0"/>
            <a:r>
              <a:rPr lang="fr-FR"/>
              <a:t>Modifiez les styles du texte du masque</a:t>
            </a:r>
          </a:p>
        </p:txBody>
      </p:sp>
      <p:sp>
        <p:nvSpPr>
          <p:cNvPr id="10" name="Espace réservé de la date 4"/>
          <p:cNvSpPr>
            <a:spLocks noGrp="1"/>
          </p:cNvSpPr>
          <p:nvPr>
            <p:ph type="dt" sz="half" idx="10"/>
          </p:nvPr>
        </p:nvSpPr>
        <p:spPr/>
        <p:txBody>
          <a:bodyPr/>
          <a:lstStyle>
            <a:lvl1pPr>
              <a:defRPr/>
            </a:lvl1pPr>
          </a:lstStyle>
          <a:p>
            <a:pPr>
              <a:defRPr/>
            </a:pPr>
            <a:fld id="{1433B662-A63C-4C86-ACF1-169B99F0FC59}" type="datetimeFigureOut">
              <a:rPr lang="fr-FR" altLang="fr-FR"/>
              <a:pPr>
                <a:defRPr/>
              </a:pPr>
              <a:t>03/12/2019</a:t>
            </a:fld>
            <a:endParaRPr lang="fr-FR" altLang="fr-FR"/>
          </a:p>
        </p:txBody>
      </p:sp>
      <p:sp>
        <p:nvSpPr>
          <p:cNvPr id="11" name="Espace réservé du pied de page 5"/>
          <p:cNvSpPr>
            <a:spLocks noGrp="1"/>
          </p:cNvSpPr>
          <p:nvPr>
            <p:ph type="ftr" sz="quarter" idx="11"/>
          </p:nvPr>
        </p:nvSpPr>
        <p:spPr/>
        <p:txBody>
          <a:bodyPr/>
          <a:lstStyle>
            <a:lvl1pPr>
              <a:defRPr/>
            </a:lvl1pPr>
          </a:lstStyle>
          <a:p>
            <a:pPr>
              <a:defRPr/>
            </a:pPr>
            <a:endParaRPr lang="fr-FR"/>
          </a:p>
        </p:txBody>
      </p:sp>
      <p:sp>
        <p:nvSpPr>
          <p:cNvPr id="12" name="Espace réservé du numéro de diapositive 6"/>
          <p:cNvSpPr>
            <a:spLocks noGrp="1"/>
          </p:cNvSpPr>
          <p:nvPr>
            <p:ph type="sldNum" sz="quarter" idx="12"/>
          </p:nvPr>
        </p:nvSpPr>
        <p:spPr/>
        <p:txBody>
          <a:bodyPr/>
          <a:lstStyle>
            <a:lvl1pPr>
              <a:defRPr/>
            </a:lvl1pPr>
          </a:lstStyle>
          <a:p>
            <a:pPr>
              <a:defRPr/>
            </a:pPr>
            <a:fld id="{2E162D51-86E5-45D4-877A-DCA887AA7985}" type="slidenum">
              <a:rPr lang="fr-FR" altLang="fr-FR"/>
              <a:pPr>
                <a:defRPr/>
              </a:pPr>
              <a:t>‹N°›</a:t>
            </a:fld>
            <a:endParaRPr lang="fr-FR" altLang="fr-FR"/>
          </a:p>
        </p:txBody>
      </p:sp>
    </p:spTree>
    <p:extLst>
      <p:ext uri="{BB962C8B-B14F-4D97-AF65-F5344CB8AC3E}">
        <p14:creationId xmlns:p14="http://schemas.microsoft.com/office/powerpoint/2010/main" val="42684938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re et contenu">
    <p:spTree>
      <p:nvGrpSpPr>
        <p:cNvPr id="1" name=""/>
        <p:cNvGrpSpPr/>
        <p:nvPr/>
      </p:nvGrpSpPr>
      <p:grpSpPr>
        <a:xfrm>
          <a:off x="0" y="0"/>
          <a:ext cx="0" cy="0"/>
          <a:chOff x="0" y="0"/>
          <a:chExt cx="0" cy="0"/>
        </a:xfrm>
      </p:grpSpPr>
      <p:sp>
        <p:nvSpPr>
          <p:cNvPr id="8" name="CustomShape 2"/>
          <p:cNvSpPr/>
          <p:nvPr userDrawn="1"/>
        </p:nvSpPr>
        <p:spPr>
          <a:xfrm>
            <a:off x="8705850" y="6442075"/>
            <a:ext cx="304800" cy="306388"/>
          </a:xfrm>
          <a:prstGeom prst="ellipse">
            <a:avLst/>
          </a:prstGeom>
          <a:solidFill>
            <a:schemeClr val="accent1">
              <a:lumMod val="20000"/>
              <a:lumOff val="80000"/>
            </a:schemeClr>
          </a:solidFill>
          <a:ln>
            <a:solidFill>
              <a:srgbClr val="FFFFFF"/>
            </a:solidFill>
          </a:ln>
        </p:spPr>
        <p:txBody>
          <a:bodyPr lIns="45719" rIns="45719"/>
          <a:lstStyle/>
          <a:p>
            <a:pPr eaLnBrk="1" fontAlgn="auto" hangingPunct="1">
              <a:spcBef>
                <a:spcPts val="0"/>
              </a:spcBef>
              <a:spcAft>
                <a:spcPts val="0"/>
              </a:spcAft>
              <a:defRPr/>
            </a:pPr>
            <a:endParaRPr dirty="0">
              <a:solidFill>
                <a:schemeClr val="tx1"/>
              </a:solidFill>
              <a:ea typeface="+mn-ea"/>
            </a:endParaRPr>
          </a:p>
        </p:txBody>
      </p:sp>
      <p:sp>
        <p:nvSpPr>
          <p:cNvPr id="9" name="TextShape 3"/>
          <p:cNvSpPr txBox="1">
            <a:spLocks noChangeArrowheads="1"/>
          </p:cNvSpPr>
          <p:nvPr userDrawn="1"/>
        </p:nvSpPr>
        <p:spPr bwMode="auto">
          <a:xfrm>
            <a:off x="8694159" y="6489700"/>
            <a:ext cx="334533" cy="2139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400000"/>
                <a:headEnd/>
                <a:tailEnd/>
              </a14:hiddenLine>
            </a:ext>
          </a:extLst>
        </p:spPr>
        <p:txBody>
          <a:bodyPr wrap="none" lIns="44999" tIns="44999" rIns="44999" bIns="44999">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fld id="{87AC1D97-F758-494D-8D11-46854AFCC598}" type="slidenum">
              <a:rPr lang="en-US" altLang="fr-FR" sz="800" b="1">
                <a:solidFill>
                  <a:schemeClr val="accent1">
                    <a:lumMod val="75000"/>
                  </a:schemeClr>
                </a:solidFill>
                <a:cs typeface="Arial" panose="020B0604020202020204" pitchFamily="34" charset="0"/>
              </a:rPr>
              <a:pPr algn="ctr" eaLnBrk="1" hangingPunct="1"/>
              <a:t>‹N°›</a:t>
            </a:fld>
            <a:endParaRPr lang="en-US" altLang="fr-FR" sz="800" b="1" dirty="0">
              <a:solidFill>
                <a:schemeClr val="accent1">
                  <a:lumMod val="75000"/>
                </a:schemeClr>
              </a:solidFill>
              <a:cs typeface="Arial" panose="020B0604020202020204" pitchFamily="34" charset="0"/>
            </a:endParaRPr>
          </a:p>
        </p:txBody>
      </p:sp>
      <p:sp>
        <p:nvSpPr>
          <p:cNvPr id="13" name="Rectangle 12"/>
          <p:cNvSpPr/>
          <p:nvPr userDrawn="1"/>
        </p:nvSpPr>
        <p:spPr>
          <a:xfrm>
            <a:off x="0" y="0"/>
            <a:ext cx="546931" cy="6858000"/>
          </a:xfrm>
          <a:prstGeom prst="rect">
            <a:avLst/>
          </a:prstGeom>
          <a:gradFill flip="none" rotWithShape="1">
            <a:gsLst>
              <a:gs pos="0">
                <a:schemeClr val="accent1">
                  <a:lumMod val="75000"/>
                  <a:shade val="30000"/>
                  <a:satMod val="115000"/>
                </a:schemeClr>
              </a:gs>
              <a:gs pos="50000">
                <a:schemeClr val="accent1">
                  <a:lumMod val="75000"/>
                  <a:shade val="67500"/>
                  <a:satMod val="115000"/>
                </a:schemeClr>
              </a:gs>
              <a:gs pos="100000">
                <a:schemeClr val="accent1">
                  <a:lumMod val="75000"/>
                  <a:shade val="100000"/>
                  <a:satMod val="11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dirty="0"/>
          </a:p>
        </p:txBody>
      </p:sp>
      <p:sp>
        <p:nvSpPr>
          <p:cNvPr id="16" name="Titre 1"/>
          <p:cNvSpPr>
            <a:spLocks noGrp="1"/>
          </p:cNvSpPr>
          <p:nvPr>
            <p:ph type="title"/>
          </p:nvPr>
        </p:nvSpPr>
        <p:spPr>
          <a:xfrm>
            <a:off x="632389" y="136732"/>
            <a:ext cx="8073461" cy="692209"/>
          </a:xfrm>
        </p:spPr>
        <p:txBody>
          <a:bodyPr anchor="t"/>
          <a:lstStyle>
            <a:lvl1pPr>
              <a:lnSpc>
                <a:spcPts val="3200"/>
              </a:lnSpc>
              <a:defRPr sz="2400" b="1">
                <a:solidFill>
                  <a:srgbClr val="002060"/>
                </a:solidFill>
              </a:defRPr>
            </a:lvl1pPr>
          </a:lstStyle>
          <a:p>
            <a:r>
              <a:rPr lang="fr-FR" dirty="0"/>
              <a:t>Modifiez le style du titre</a:t>
            </a:r>
          </a:p>
        </p:txBody>
      </p:sp>
      <p:sp>
        <p:nvSpPr>
          <p:cNvPr id="19" name="Espace réservé du contenu 2"/>
          <p:cNvSpPr>
            <a:spLocks noGrp="1"/>
          </p:cNvSpPr>
          <p:nvPr>
            <p:ph idx="1" hasCustomPrompt="1"/>
          </p:nvPr>
        </p:nvSpPr>
        <p:spPr>
          <a:xfrm>
            <a:off x="632388" y="1145136"/>
            <a:ext cx="8378261" cy="5142951"/>
          </a:xfrm>
        </p:spPr>
        <p:txBody>
          <a:bodyPr>
            <a:normAutofit/>
          </a:bodyPr>
          <a:lstStyle>
            <a:lvl1pPr marL="342900" indent="-342900">
              <a:buClr>
                <a:srgbClr val="002060"/>
              </a:buClr>
              <a:buSzPct val="125000"/>
              <a:buFont typeface="Wingdings" panose="05000000000000000000" pitchFamily="2" charset="2"/>
              <a:buChar char="§"/>
              <a:defRPr sz="2000">
                <a:solidFill>
                  <a:srgbClr val="002060"/>
                </a:solidFill>
              </a:defRPr>
            </a:lvl1pPr>
            <a:lvl2pPr>
              <a:defRPr sz="1600"/>
            </a:lvl2pPr>
            <a:lvl3pPr>
              <a:defRPr sz="1400"/>
            </a:lvl3pPr>
            <a:lvl4pPr>
              <a:defRPr sz="1400"/>
            </a:lvl4pPr>
            <a:lvl5pPr>
              <a:defRPr sz="1600"/>
            </a:lvl5pPr>
          </a:lstStyle>
          <a:p>
            <a:pPr eaLnBrk="1" hangingPunct="1"/>
            <a:r>
              <a:rPr lang="fr-FR" altLang="fr-FR" dirty="0"/>
              <a:t>XX</a:t>
            </a:r>
          </a:p>
          <a:p>
            <a:pPr lvl="1" eaLnBrk="1" hangingPunct="1"/>
            <a:r>
              <a:rPr lang="fr-FR" altLang="fr-FR" dirty="0"/>
              <a:t>XXX</a:t>
            </a:r>
          </a:p>
          <a:p>
            <a:pPr lvl="2" eaLnBrk="1" hangingPunct="1"/>
            <a:r>
              <a:rPr lang="fr-FR" altLang="fr-FR" dirty="0"/>
              <a:t>XXX</a:t>
            </a:r>
          </a:p>
          <a:p>
            <a:pPr lvl="1" eaLnBrk="1" hangingPunct="1"/>
            <a:r>
              <a:rPr lang="fr-FR" altLang="fr-FR" dirty="0"/>
              <a:t>XXX</a:t>
            </a:r>
          </a:p>
          <a:p>
            <a:pPr lvl="2" eaLnBrk="1" hangingPunct="1"/>
            <a:r>
              <a:rPr lang="fr-FR" altLang="fr-FR" dirty="0" err="1"/>
              <a:t>Ddd</a:t>
            </a:r>
            <a:endParaRPr lang="fr-FR" altLang="fr-FR" dirty="0"/>
          </a:p>
          <a:p>
            <a:pPr lvl="3" eaLnBrk="1" hangingPunct="1"/>
            <a:r>
              <a:rPr lang="fr-FR" altLang="fr-FR" dirty="0" err="1"/>
              <a:t>ddddd</a:t>
            </a:r>
            <a:endParaRPr lang="fr-FR" altLang="fr-FR" dirty="0"/>
          </a:p>
          <a:p>
            <a:endParaRPr lang="fr-FR" dirty="0"/>
          </a:p>
        </p:txBody>
      </p:sp>
      <p:sp>
        <p:nvSpPr>
          <p:cNvPr id="20" name="ZoneTexte 19"/>
          <p:cNvSpPr txBox="1"/>
          <p:nvPr userDrawn="1"/>
        </p:nvSpPr>
        <p:spPr>
          <a:xfrm>
            <a:off x="546931" y="6428425"/>
            <a:ext cx="1965960" cy="261610"/>
          </a:xfrm>
          <a:prstGeom prst="rect">
            <a:avLst/>
          </a:prstGeom>
          <a:noFill/>
        </p:spPr>
        <p:txBody>
          <a:bodyPr wrap="square" rtlCol="0">
            <a:spAutoFit/>
          </a:bodyPr>
          <a:lstStyle/>
          <a:p>
            <a:pPr algn="l" eaLnBrk="1" fontAlgn="auto" hangingPunct="1">
              <a:spcAft>
                <a:spcPts val="0"/>
              </a:spcAft>
              <a:defRPr/>
            </a:pPr>
            <a:r>
              <a:rPr lang="fr-FR" altLang="fr-FR" sz="1100" b="1" i="1" dirty="0">
                <a:solidFill>
                  <a:schemeClr val="tx1"/>
                </a:solidFill>
              </a:rPr>
              <a:t>SG – SRH2 – BER</a:t>
            </a:r>
            <a:endParaRPr lang="fr-FR" sz="1100" b="1" i="1" kern="1200" dirty="0">
              <a:solidFill>
                <a:schemeClr val="tx1"/>
              </a:solidFill>
              <a:latin typeface="Arial" panose="020B0604020202020204" pitchFamily="34" charset="0"/>
              <a:ea typeface="MS PGothic" panose="020B0600070205080204" pitchFamily="34" charset="-128"/>
              <a:cs typeface="+mn-cs"/>
            </a:endParaRPr>
          </a:p>
        </p:txBody>
      </p:sp>
    </p:spTree>
    <p:extLst>
      <p:ext uri="{BB962C8B-B14F-4D97-AF65-F5344CB8AC3E}">
        <p14:creationId xmlns:p14="http://schemas.microsoft.com/office/powerpoint/2010/main" val="39809953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4" name="CustomShape 2"/>
          <p:cNvSpPr/>
          <p:nvPr userDrawn="1"/>
        </p:nvSpPr>
        <p:spPr>
          <a:xfrm>
            <a:off x="8705850" y="6442075"/>
            <a:ext cx="304800" cy="306388"/>
          </a:xfrm>
          <a:prstGeom prst="ellipse">
            <a:avLst/>
          </a:prstGeom>
          <a:solidFill>
            <a:schemeClr val="accent5"/>
          </a:solidFill>
          <a:ln>
            <a:solidFill>
              <a:srgbClr val="FFFFFF"/>
            </a:solidFill>
          </a:ln>
        </p:spPr>
        <p:txBody>
          <a:bodyPr lIns="34289" rIns="34289"/>
          <a:lstStyle/>
          <a:p>
            <a:pPr eaLnBrk="1" fontAlgn="auto" hangingPunct="1">
              <a:spcBef>
                <a:spcPts val="0"/>
              </a:spcBef>
              <a:spcAft>
                <a:spcPts val="0"/>
              </a:spcAft>
              <a:defRPr/>
            </a:pPr>
            <a:endParaRPr dirty="0">
              <a:ea typeface="+mn-ea"/>
            </a:endParaRPr>
          </a:p>
        </p:txBody>
      </p:sp>
      <p:sp>
        <p:nvSpPr>
          <p:cNvPr id="5" name="TextShape 3"/>
          <p:cNvSpPr txBox="1">
            <a:spLocks noChangeArrowheads="1"/>
          </p:cNvSpPr>
          <p:nvPr userDrawn="1"/>
        </p:nvSpPr>
        <p:spPr bwMode="auto">
          <a:xfrm>
            <a:off x="8734975" y="6489700"/>
            <a:ext cx="252503" cy="160490"/>
          </a:xfrm>
          <a:prstGeom prst="rect">
            <a:avLst/>
          </a:prstGeom>
          <a:noFill/>
          <a:ln>
            <a:noFill/>
          </a:ln>
          <a:extLst>
            <a:ext uri="{909E8E84-426E-40dd-AFC4-6F175D3DCCD1}"/>
            <a:ext uri="{91240B29-F687-4f45-9708-019B960494DF}"/>
          </a:extLst>
        </p:spPr>
        <p:txBody>
          <a:bodyPr wrap="none" lIns="33749" tIns="33749" rIns="33749" bIns="33749">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defRPr/>
            </a:pPr>
            <a:fld id="{C4208D2A-2D87-49EF-A5E3-25972AA3084F}" type="slidenum">
              <a:rPr lang="en-US" altLang="fr-FR" sz="600" smtClean="0">
                <a:solidFill>
                  <a:srgbClr val="FFFFFF"/>
                </a:solidFill>
                <a:cs typeface="Arial" panose="020B0604020202020204" pitchFamily="34" charset="0"/>
              </a:rPr>
              <a:pPr algn="ctr" eaLnBrk="1" hangingPunct="1">
                <a:defRPr/>
              </a:pPr>
              <a:t>‹N°›</a:t>
            </a:fld>
            <a:endParaRPr lang="en-US" altLang="fr-FR" sz="600">
              <a:solidFill>
                <a:srgbClr val="FFFFFF"/>
              </a:solidFill>
              <a:cs typeface="Arial" panose="020B0604020202020204" pitchFamily="34" charset="0"/>
            </a:endParaRPr>
          </a:p>
        </p:txBody>
      </p:sp>
      <p:pic>
        <p:nvPicPr>
          <p:cNvPr id="6"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63116" y="0"/>
            <a:ext cx="3587354"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 18"/>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995737" y="584201"/>
            <a:ext cx="1081088" cy="1389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re 1"/>
          <p:cNvSpPr>
            <a:spLocks noGrp="1"/>
          </p:cNvSpPr>
          <p:nvPr>
            <p:ph type="ctrTitle"/>
          </p:nvPr>
        </p:nvSpPr>
        <p:spPr>
          <a:xfrm>
            <a:off x="3884616" y="2751142"/>
            <a:ext cx="4891087" cy="1341891"/>
          </a:xfrm>
        </p:spPr>
        <p:txBody>
          <a:bodyPr anchor="t">
            <a:normAutofit/>
          </a:bodyPr>
          <a:lstStyle>
            <a:lvl1pPr algn="l">
              <a:defRPr sz="2400">
                <a:latin typeface="Arial" panose="020B0604020202020204" pitchFamily="34" charset="0"/>
                <a:cs typeface="Arial" panose="020B0604020202020204" pitchFamily="34" charset="0"/>
              </a:defRPr>
            </a:lvl1pPr>
          </a:lstStyle>
          <a:p>
            <a:r>
              <a:rPr lang="fr-FR" dirty="0"/>
              <a:t>Modifiez le style du titre</a:t>
            </a:r>
          </a:p>
        </p:txBody>
      </p:sp>
      <p:sp>
        <p:nvSpPr>
          <p:cNvPr id="3" name="Sous-titre 2"/>
          <p:cNvSpPr>
            <a:spLocks noGrp="1"/>
          </p:cNvSpPr>
          <p:nvPr>
            <p:ph type="subTitle" idx="1"/>
          </p:nvPr>
        </p:nvSpPr>
        <p:spPr>
          <a:xfrm>
            <a:off x="3884569" y="4913659"/>
            <a:ext cx="4893575" cy="548481"/>
          </a:xfrm>
        </p:spPr>
        <p:txBody>
          <a:bodyPr anchor="b">
            <a:noAutofit/>
          </a:bodyPr>
          <a:lstStyle>
            <a:lvl1pPr marL="0" indent="0" algn="l">
              <a:buNone/>
              <a:defRPr sz="1500">
                <a:solidFill>
                  <a:schemeClr val="accent1">
                    <a:lumMod val="75000"/>
                  </a:schemeClr>
                </a:solidFill>
                <a:latin typeface="Arial" panose="020B0604020202020204" pitchFamily="34" charset="0"/>
                <a:cs typeface="Arial" panose="020B0604020202020204" pitchFamily="34" charset="0"/>
              </a:defRPr>
            </a:lvl1pPr>
            <a:lvl2pPr marL="342899" indent="0" algn="ctr">
              <a:buNone/>
              <a:defRPr>
                <a:solidFill>
                  <a:schemeClr val="tx1">
                    <a:tint val="75000"/>
                  </a:schemeClr>
                </a:solidFill>
              </a:defRPr>
            </a:lvl2pPr>
            <a:lvl3pPr marL="685799" indent="0" algn="ctr">
              <a:buNone/>
              <a:defRPr>
                <a:solidFill>
                  <a:schemeClr val="tx1">
                    <a:tint val="75000"/>
                  </a:schemeClr>
                </a:solidFill>
              </a:defRPr>
            </a:lvl3pPr>
            <a:lvl4pPr marL="1028698" indent="0" algn="ctr">
              <a:buNone/>
              <a:defRPr>
                <a:solidFill>
                  <a:schemeClr val="tx1">
                    <a:tint val="75000"/>
                  </a:schemeClr>
                </a:solidFill>
              </a:defRPr>
            </a:lvl4pPr>
            <a:lvl5pPr marL="1371597" indent="0" algn="ctr">
              <a:buNone/>
              <a:defRPr>
                <a:solidFill>
                  <a:schemeClr val="tx1">
                    <a:tint val="75000"/>
                  </a:schemeClr>
                </a:solidFill>
              </a:defRPr>
            </a:lvl5pPr>
            <a:lvl6pPr marL="1714497" indent="0" algn="ctr">
              <a:buNone/>
              <a:defRPr>
                <a:solidFill>
                  <a:schemeClr val="tx1">
                    <a:tint val="75000"/>
                  </a:schemeClr>
                </a:solidFill>
              </a:defRPr>
            </a:lvl6pPr>
            <a:lvl7pPr marL="2057396" indent="0" algn="ctr">
              <a:buNone/>
              <a:defRPr>
                <a:solidFill>
                  <a:schemeClr val="tx1">
                    <a:tint val="75000"/>
                  </a:schemeClr>
                </a:solidFill>
              </a:defRPr>
            </a:lvl7pPr>
            <a:lvl8pPr marL="2400296" indent="0" algn="ctr">
              <a:buNone/>
              <a:defRPr>
                <a:solidFill>
                  <a:schemeClr val="tx1">
                    <a:tint val="75000"/>
                  </a:schemeClr>
                </a:solidFill>
              </a:defRPr>
            </a:lvl8pPr>
            <a:lvl9pPr marL="2743194" indent="0" algn="ctr">
              <a:buNone/>
              <a:defRPr>
                <a:solidFill>
                  <a:schemeClr val="tx1">
                    <a:tint val="75000"/>
                  </a:schemeClr>
                </a:solidFill>
              </a:defRPr>
            </a:lvl9pPr>
          </a:lstStyle>
          <a:p>
            <a:r>
              <a:rPr lang="fr-FR" dirty="0"/>
              <a:t>Modifiez le style des sous-titres du masque</a:t>
            </a:r>
          </a:p>
        </p:txBody>
      </p:sp>
      <p:sp>
        <p:nvSpPr>
          <p:cNvPr id="8" name="Espace réservé de la date 3"/>
          <p:cNvSpPr>
            <a:spLocks noGrp="1"/>
          </p:cNvSpPr>
          <p:nvPr>
            <p:ph type="dt" sz="half" idx="10"/>
          </p:nvPr>
        </p:nvSpPr>
        <p:spPr/>
        <p:txBody>
          <a:bodyPr/>
          <a:lstStyle>
            <a:lvl1pPr>
              <a:defRPr/>
            </a:lvl1pPr>
          </a:lstStyle>
          <a:p>
            <a:pPr>
              <a:defRPr/>
            </a:pPr>
            <a:fld id="{CA439652-474B-4771-AAFF-EDC64903A146}" type="datetimeFigureOut">
              <a:rPr lang="fr-FR" altLang="fr-FR"/>
              <a:pPr>
                <a:defRPr/>
              </a:pPr>
              <a:t>03/12/2019</a:t>
            </a:fld>
            <a:endParaRPr lang="fr-FR" altLang="fr-FR"/>
          </a:p>
        </p:txBody>
      </p:sp>
      <p:sp>
        <p:nvSpPr>
          <p:cNvPr id="9" name="Espace réservé du pied de page 4"/>
          <p:cNvSpPr>
            <a:spLocks noGrp="1"/>
          </p:cNvSpPr>
          <p:nvPr>
            <p:ph type="ftr" sz="quarter" idx="11"/>
          </p:nvPr>
        </p:nvSpPr>
        <p:spPr/>
        <p:txBody>
          <a:bodyPr/>
          <a:lstStyle>
            <a:lvl1pPr>
              <a:defRPr/>
            </a:lvl1pPr>
          </a:lstStyle>
          <a:p>
            <a:pPr>
              <a:defRPr/>
            </a:pPr>
            <a:endParaRPr lang="fr-FR"/>
          </a:p>
        </p:txBody>
      </p:sp>
    </p:spTree>
    <p:extLst>
      <p:ext uri="{BB962C8B-B14F-4D97-AF65-F5344CB8AC3E}">
        <p14:creationId xmlns:p14="http://schemas.microsoft.com/office/powerpoint/2010/main" val="30887859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1_Diapositive de titre">
    <p:spTree>
      <p:nvGrpSpPr>
        <p:cNvPr id="1" name=""/>
        <p:cNvGrpSpPr/>
        <p:nvPr/>
      </p:nvGrpSpPr>
      <p:grpSpPr>
        <a:xfrm>
          <a:off x="0" y="0"/>
          <a:ext cx="0" cy="0"/>
          <a:chOff x="0" y="0"/>
          <a:chExt cx="0" cy="0"/>
        </a:xfrm>
      </p:grpSpPr>
      <p:sp>
        <p:nvSpPr>
          <p:cNvPr id="4" name="Rectangle 3"/>
          <p:cNvSpPr/>
          <p:nvPr userDrawn="1"/>
        </p:nvSpPr>
        <p:spPr>
          <a:xfrm>
            <a:off x="0" y="1"/>
            <a:ext cx="9144000" cy="720725"/>
          </a:xfrm>
          <a:prstGeom prst="rect">
            <a:avLst/>
          </a:prstGeom>
          <a:gradFill flip="none" rotWithShape="1">
            <a:gsLst>
              <a:gs pos="0">
                <a:schemeClr val="accent1">
                  <a:lumMod val="50000"/>
                </a:schemeClr>
              </a:gs>
              <a:gs pos="100000">
                <a:schemeClr val="accent1"/>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dirty="0"/>
          </a:p>
        </p:txBody>
      </p:sp>
      <p:pic>
        <p:nvPicPr>
          <p:cNvPr id="5"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23888" y="68264"/>
            <a:ext cx="865585"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ZoneTexte 6"/>
          <p:cNvSpPr txBox="1">
            <a:spLocks noChangeArrowheads="1"/>
          </p:cNvSpPr>
          <p:nvPr userDrawn="1"/>
        </p:nvSpPr>
        <p:spPr bwMode="auto">
          <a:xfrm>
            <a:off x="1939529" y="166689"/>
            <a:ext cx="1846980" cy="323165"/>
          </a:xfrm>
          <a:prstGeom prst="rect">
            <a:avLst/>
          </a:prstGeom>
          <a:noFill/>
          <a:ln>
            <a:noFill/>
          </a:ln>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defRPr/>
            </a:pPr>
            <a:r>
              <a:rPr lang="fr-FR" altLang="fr-FR" sz="1200">
                <a:solidFill>
                  <a:srgbClr val="DDE8F6"/>
                </a:solidFill>
                <a:cs typeface="Arial" panose="020B0604020202020204" pitchFamily="34" charset="0"/>
              </a:rPr>
              <a:t>Ministère de la </a:t>
            </a:r>
            <a:r>
              <a:rPr lang="fr-FR" altLang="fr-FR" sz="1500">
                <a:solidFill>
                  <a:srgbClr val="DDE8F6"/>
                </a:solidFill>
                <a:cs typeface="Arial" panose="020B0604020202020204" pitchFamily="34" charset="0"/>
              </a:rPr>
              <a:t>Culture</a:t>
            </a:r>
            <a:endParaRPr lang="fr-FR" altLang="fr-FR" sz="1200">
              <a:solidFill>
                <a:srgbClr val="DDE8F6"/>
              </a:solidFill>
              <a:cs typeface="Arial" panose="020B0604020202020204" pitchFamily="34" charset="0"/>
            </a:endParaRPr>
          </a:p>
        </p:txBody>
      </p:sp>
      <p:sp>
        <p:nvSpPr>
          <p:cNvPr id="7" name="Rectangle 6"/>
          <p:cNvSpPr/>
          <p:nvPr userDrawn="1"/>
        </p:nvSpPr>
        <p:spPr>
          <a:xfrm>
            <a:off x="-36910" y="0"/>
            <a:ext cx="9180910" cy="6858000"/>
          </a:xfrm>
          <a:prstGeom prst="rect">
            <a:avLst/>
          </a:prstGeom>
          <a:gradFill flip="none" rotWithShape="1">
            <a:gsLst>
              <a:gs pos="0">
                <a:srgbClr val="163F70"/>
              </a:gs>
              <a:gs pos="71000">
                <a:schemeClr val="accent1"/>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dirty="0"/>
          </a:p>
        </p:txBody>
      </p:sp>
      <p:pic>
        <p:nvPicPr>
          <p:cNvPr id="8" name="Image 5"/>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995737" y="584201"/>
            <a:ext cx="1081088" cy="1389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2"/>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63116" y="0"/>
            <a:ext cx="3587354"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re 1"/>
          <p:cNvSpPr>
            <a:spLocks noGrp="1"/>
          </p:cNvSpPr>
          <p:nvPr>
            <p:ph type="ctrTitle"/>
          </p:nvPr>
        </p:nvSpPr>
        <p:spPr>
          <a:xfrm>
            <a:off x="3898004" y="2743202"/>
            <a:ext cx="4877697" cy="2570163"/>
          </a:xfrm>
        </p:spPr>
        <p:txBody>
          <a:bodyPr anchor="t">
            <a:normAutofit/>
          </a:bodyPr>
          <a:lstStyle>
            <a:lvl1pPr algn="l">
              <a:defRPr sz="2400">
                <a:solidFill>
                  <a:schemeClr val="bg1"/>
                </a:solidFill>
                <a:latin typeface="Arial" panose="020B0604020202020204" pitchFamily="34" charset="0"/>
                <a:cs typeface="Arial" panose="020B0604020202020204" pitchFamily="34" charset="0"/>
              </a:defRPr>
            </a:lvl1pPr>
          </a:lstStyle>
          <a:p>
            <a:r>
              <a:rPr lang="fr-FR" dirty="0"/>
              <a:t>Modifiez le style du titre</a:t>
            </a:r>
          </a:p>
        </p:txBody>
      </p:sp>
      <p:sp>
        <p:nvSpPr>
          <p:cNvPr id="3" name="Sous-titre 2"/>
          <p:cNvSpPr>
            <a:spLocks noGrp="1"/>
          </p:cNvSpPr>
          <p:nvPr>
            <p:ph type="subTitle" idx="1"/>
          </p:nvPr>
        </p:nvSpPr>
        <p:spPr>
          <a:xfrm>
            <a:off x="3897959" y="5450687"/>
            <a:ext cx="4880177" cy="548481"/>
          </a:xfrm>
        </p:spPr>
        <p:txBody>
          <a:bodyPr anchor="b">
            <a:noAutofit/>
          </a:bodyPr>
          <a:lstStyle>
            <a:lvl1pPr marL="0" indent="0" algn="l">
              <a:buNone/>
              <a:defRPr sz="1500">
                <a:solidFill>
                  <a:schemeClr val="accent1">
                    <a:lumMod val="40000"/>
                    <a:lumOff val="60000"/>
                  </a:schemeClr>
                </a:solidFill>
                <a:latin typeface="Arial" panose="020B0604020202020204" pitchFamily="34" charset="0"/>
                <a:cs typeface="Arial" panose="020B0604020202020204" pitchFamily="34" charset="0"/>
              </a:defRPr>
            </a:lvl1pPr>
            <a:lvl2pPr marL="342899" indent="0" algn="ctr">
              <a:buNone/>
              <a:defRPr>
                <a:solidFill>
                  <a:schemeClr val="tx1">
                    <a:tint val="75000"/>
                  </a:schemeClr>
                </a:solidFill>
              </a:defRPr>
            </a:lvl2pPr>
            <a:lvl3pPr marL="685799" indent="0" algn="ctr">
              <a:buNone/>
              <a:defRPr>
                <a:solidFill>
                  <a:schemeClr val="tx1">
                    <a:tint val="75000"/>
                  </a:schemeClr>
                </a:solidFill>
              </a:defRPr>
            </a:lvl3pPr>
            <a:lvl4pPr marL="1028698" indent="0" algn="ctr">
              <a:buNone/>
              <a:defRPr>
                <a:solidFill>
                  <a:schemeClr val="tx1">
                    <a:tint val="75000"/>
                  </a:schemeClr>
                </a:solidFill>
              </a:defRPr>
            </a:lvl4pPr>
            <a:lvl5pPr marL="1371597" indent="0" algn="ctr">
              <a:buNone/>
              <a:defRPr>
                <a:solidFill>
                  <a:schemeClr val="tx1">
                    <a:tint val="75000"/>
                  </a:schemeClr>
                </a:solidFill>
              </a:defRPr>
            </a:lvl5pPr>
            <a:lvl6pPr marL="1714497" indent="0" algn="ctr">
              <a:buNone/>
              <a:defRPr>
                <a:solidFill>
                  <a:schemeClr val="tx1">
                    <a:tint val="75000"/>
                  </a:schemeClr>
                </a:solidFill>
              </a:defRPr>
            </a:lvl6pPr>
            <a:lvl7pPr marL="2057396" indent="0" algn="ctr">
              <a:buNone/>
              <a:defRPr>
                <a:solidFill>
                  <a:schemeClr val="tx1">
                    <a:tint val="75000"/>
                  </a:schemeClr>
                </a:solidFill>
              </a:defRPr>
            </a:lvl7pPr>
            <a:lvl8pPr marL="2400296" indent="0" algn="ctr">
              <a:buNone/>
              <a:defRPr>
                <a:solidFill>
                  <a:schemeClr val="tx1">
                    <a:tint val="75000"/>
                  </a:schemeClr>
                </a:solidFill>
              </a:defRPr>
            </a:lvl8pPr>
            <a:lvl9pPr marL="2743194" indent="0" algn="ctr">
              <a:buNone/>
              <a:defRPr>
                <a:solidFill>
                  <a:schemeClr val="tx1">
                    <a:tint val="75000"/>
                  </a:schemeClr>
                </a:solidFill>
              </a:defRPr>
            </a:lvl9pPr>
          </a:lstStyle>
          <a:p>
            <a:r>
              <a:rPr lang="fr-FR" dirty="0"/>
              <a:t>Modifiez le style des sous-titres du masque</a:t>
            </a:r>
          </a:p>
        </p:txBody>
      </p:sp>
      <p:sp>
        <p:nvSpPr>
          <p:cNvPr id="10" name="Espace réservé de la date 3"/>
          <p:cNvSpPr>
            <a:spLocks noGrp="1"/>
          </p:cNvSpPr>
          <p:nvPr>
            <p:ph type="dt" sz="half" idx="10"/>
          </p:nvPr>
        </p:nvSpPr>
        <p:spPr/>
        <p:txBody>
          <a:bodyPr/>
          <a:lstStyle>
            <a:lvl1pPr>
              <a:defRPr/>
            </a:lvl1pPr>
          </a:lstStyle>
          <a:p>
            <a:pPr>
              <a:defRPr/>
            </a:pPr>
            <a:fld id="{28783785-E146-416E-96D7-5114C70722A8}" type="datetimeFigureOut">
              <a:rPr lang="fr-FR" altLang="fr-FR"/>
              <a:pPr>
                <a:defRPr/>
              </a:pPr>
              <a:t>03/12/2019</a:t>
            </a:fld>
            <a:endParaRPr lang="fr-FR" altLang="fr-FR" dirty="0"/>
          </a:p>
        </p:txBody>
      </p:sp>
      <p:sp>
        <p:nvSpPr>
          <p:cNvPr id="11" name="Espace réservé du pied de page 4"/>
          <p:cNvSpPr>
            <a:spLocks noGrp="1"/>
          </p:cNvSpPr>
          <p:nvPr>
            <p:ph type="ftr" sz="quarter" idx="11"/>
          </p:nvPr>
        </p:nvSpPr>
        <p:spPr/>
        <p:txBody>
          <a:bodyPr/>
          <a:lstStyle>
            <a:lvl1pPr>
              <a:defRPr/>
            </a:lvl1pPr>
          </a:lstStyle>
          <a:p>
            <a:pPr>
              <a:defRPr/>
            </a:pPr>
            <a:endParaRPr lang="fr-FR"/>
          </a:p>
        </p:txBody>
      </p:sp>
    </p:spTree>
    <p:extLst>
      <p:ext uri="{BB962C8B-B14F-4D97-AF65-F5344CB8AC3E}">
        <p14:creationId xmlns:p14="http://schemas.microsoft.com/office/powerpoint/2010/main" val="464319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4" name="Rectangle 3"/>
          <p:cNvSpPr/>
          <p:nvPr userDrawn="1"/>
        </p:nvSpPr>
        <p:spPr>
          <a:xfrm>
            <a:off x="0" y="1"/>
            <a:ext cx="9144000" cy="720725"/>
          </a:xfrm>
          <a:prstGeom prst="rect">
            <a:avLst/>
          </a:prstGeom>
          <a:gradFill flip="none" rotWithShape="1">
            <a:gsLst>
              <a:gs pos="0">
                <a:schemeClr val="accent1">
                  <a:lumMod val="50000"/>
                </a:schemeClr>
              </a:gs>
              <a:gs pos="100000">
                <a:schemeClr val="accent1"/>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dirty="0"/>
          </a:p>
        </p:txBody>
      </p:sp>
      <p:pic>
        <p:nvPicPr>
          <p:cNvPr id="5"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23888" y="68264"/>
            <a:ext cx="865585"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ZoneTexte 6"/>
          <p:cNvSpPr txBox="1">
            <a:spLocks noChangeArrowheads="1"/>
          </p:cNvSpPr>
          <p:nvPr userDrawn="1"/>
        </p:nvSpPr>
        <p:spPr bwMode="auto">
          <a:xfrm>
            <a:off x="1939529" y="166689"/>
            <a:ext cx="1846980" cy="323165"/>
          </a:xfrm>
          <a:prstGeom prst="rect">
            <a:avLst/>
          </a:prstGeom>
          <a:noFill/>
          <a:ln>
            <a:noFill/>
          </a:ln>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defRPr/>
            </a:pPr>
            <a:r>
              <a:rPr lang="fr-FR" altLang="fr-FR" sz="1200">
                <a:solidFill>
                  <a:srgbClr val="DDE8F6"/>
                </a:solidFill>
                <a:cs typeface="Arial" panose="020B0604020202020204" pitchFamily="34" charset="0"/>
              </a:rPr>
              <a:t>Ministère de la </a:t>
            </a:r>
            <a:r>
              <a:rPr lang="fr-FR" altLang="fr-FR" sz="1500">
                <a:solidFill>
                  <a:srgbClr val="DDE8F6"/>
                </a:solidFill>
                <a:cs typeface="Arial" panose="020B0604020202020204" pitchFamily="34" charset="0"/>
              </a:rPr>
              <a:t>Culture</a:t>
            </a:r>
            <a:endParaRPr lang="fr-FR" altLang="fr-FR" sz="1200">
              <a:solidFill>
                <a:srgbClr val="DDE8F6"/>
              </a:solidFill>
              <a:cs typeface="Arial" panose="020B0604020202020204" pitchFamily="34" charset="0"/>
            </a:endParaRPr>
          </a:p>
        </p:txBody>
      </p:sp>
      <p:sp>
        <p:nvSpPr>
          <p:cNvPr id="7" name="Rectangle 6"/>
          <p:cNvSpPr/>
          <p:nvPr userDrawn="1"/>
        </p:nvSpPr>
        <p:spPr bwMode="gray">
          <a:xfrm>
            <a:off x="0" y="1252538"/>
            <a:ext cx="1487091" cy="36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dirty="0"/>
          </a:p>
        </p:txBody>
      </p:sp>
      <p:sp>
        <p:nvSpPr>
          <p:cNvPr id="8" name="CustomShape 2"/>
          <p:cNvSpPr/>
          <p:nvPr userDrawn="1"/>
        </p:nvSpPr>
        <p:spPr>
          <a:xfrm>
            <a:off x="8705850" y="6442075"/>
            <a:ext cx="304800" cy="306388"/>
          </a:xfrm>
          <a:prstGeom prst="ellipse">
            <a:avLst/>
          </a:prstGeom>
          <a:solidFill>
            <a:schemeClr val="accent5"/>
          </a:solidFill>
          <a:ln>
            <a:solidFill>
              <a:srgbClr val="FFFFFF"/>
            </a:solidFill>
          </a:ln>
        </p:spPr>
        <p:txBody>
          <a:bodyPr lIns="34289" rIns="34289"/>
          <a:lstStyle/>
          <a:p>
            <a:pPr eaLnBrk="1" fontAlgn="auto" hangingPunct="1">
              <a:spcBef>
                <a:spcPts val="0"/>
              </a:spcBef>
              <a:spcAft>
                <a:spcPts val="0"/>
              </a:spcAft>
              <a:defRPr/>
            </a:pPr>
            <a:endParaRPr dirty="0">
              <a:ea typeface="+mn-ea"/>
            </a:endParaRPr>
          </a:p>
        </p:txBody>
      </p:sp>
      <p:sp>
        <p:nvSpPr>
          <p:cNvPr id="9" name="TextShape 3"/>
          <p:cNvSpPr txBox="1">
            <a:spLocks noChangeArrowheads="1"/>
          </p:cNvSpPr>
          <p:nvPr userDrawn="1"/>
        </p:nvSpPr>
        <p:spPr bwMode="auto">
          <a:xfrm>
            <a:off x="8734975" y="6489700"/>
            <a:ext cx="252503" cy="160490"/>
          </a:xfrm>
          <a:prstGeom prst="rect">
            <a:avLst/>
          </a:prstGeom>
          <a:noFill/>
          <a:ln>
            <a:noFill/>
          </a:ln>
          <a:extLst>
            <a:ext uri="{909E8E84-426E-40dd-AFC4-6F175D3DCCD1}"/>
            <a:ext uri="{91240B29-F687-4f45-9708-019B960494DF}"/>
          </a:extLst>
        </p:spPr>
        <p:txBody>
          <a:bodyPr wrap="none" lIns="33749" tIns="33749" rIns="33749" bIns="33749">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defRPr/>
            </a:pPr>
            <a:fld id="{C7370B05-C3F6-44F4-AB8B-2DF367071ADD}" type="slidenum">
              <a:rPr lang="en-US" altLang="fr-FR" sz="600" smtClean="0">
                <a:solidFill>
                  <a:srgbClr val="FFFFFF"/>
                </a:solidFill>
                <a:cs typeface="Arial" panose="020B0604020202020204" pitchFamily="34" charset="0"/>
              </a:rPr>
              <a:pPr algn="ctr" eaLnBrk="1" hangingPunct="1">
                <a:defRPr/>
              </a:pPr>
              <a:t>‹N°›</a:t>
            </a:fld>
            <a:endParaRPr lang="en-US" altLang="fr-FR" sz="600">
              <a:solidFill>
                <a:srgbClr val="FFFFFF"/>
              </a:solidFill>
              <a:cs typeface="Arial" panose="020B0604020202020204" pitchFamily="34" charset="0"/>
            </a:endParaRPr>
          </a:p>
        </p:txBody>
      </p:sp>
      <p:sp>
        <p:nvSpPr>
          <p:cNvPr id="3" name="Espace réservé du contenu 2"/>
          <p:cNvSpPr>
            <a:spLocks noGrp="1"/>
          </p:cNvSpPr>
          <p:nvPr>
            <p:ph idx="1"/>
          </p:nvPr>
        </p:nvSpPr>
        <p:spPr>
          <a:xfrm>
            <a:off x="1487489" y="1902610"/>
            <a:ext cx="7260976" cy="4502150"/>
          </a:xfrm>
        </p:spPr>
        <p:txBody>
          <a:bodyPr>
            <a:normAutofit/>
          </a:bodyPr>
          <a:lstStyle>
            <a:lvl1pPr marL="257174" indent="-257174">
              <a:buFont typeface="Arial" panose="020B0604020202020204" pitchFamily="34" charset="0"/>
              <a:buChar char="•"/>
              <a:defRPr sz="1500"/>
            </a:lvl1pPr>
            <a:lvl2pPr>
              <a:defRPr sz="1500"/>
            </a:lvl2pPr>
            <a:lvl3pPr>
              <a:defRPr sz="1350"/>
            </a:lvl3pPr>
            <a:lvl4pPr>
              <a:defRPr sz="1200"/>
            </a:lvl4pPr>
            <a:lvl5pPr>
              <a:defRPr sz="1200"/>
            </a:lvl5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a:p>
            <a:endParaRPr lang="fr-FR" dirty="0"/>
          </a:p>
        </p:txBody>
      </p:sp>
      <p:sp>
        <p:nvSpPr>
          <p:cNvPr id="12" name="Titre 1"/>
          <p:cNvSpPr>
            <a:spLocks noGrp="1"/>
          </p:cNvSpPr>
          <p:nvPr>
            <p:ph type="title"/>
          </p:nvPr>
        </p:nvSpPr>
        <p:spPr>
          <a:xfrm>
            <a:off x="1487489" y="929895"/>
            <a:ext cx="7259636" cy="743694"/>
          </a:xfrm>
        </p:spPr>
        <p:txBody>
          <a:bodyPr anchor="t"/>
          <a:lstStyle>
            <a:lvl1pPr>
              <a:lnSpc>
                <a:spcPts val="2400"/>
              </a:lnSpc>
              <a:defRPr/>
            </a:lvl1pPr>
          </a:lstStyle>
          <a:p>
            <a:r>
              <a:rPr lang="fr-FR" dirty="0"/>
              <a:t>Modifiez le style du titre</a:t>
            </a:r>
          </a:p>
        </p:txBody>
      </p:sp>
      <p:sp>
        <p:nvSpPr>
          <p:cNvPr id="10" name="Espace réservé de la date 3"/>
          <p:cNvSpPr>
            <a:spLocks noGrp="1"/>
          </p:cNvSpPr>
          <p:nvPr>
            <p:ph type="dt" sz="half" idx="10"/>
          </p:nvPr>
        </p:nvSpPr>
        <p:spPr/>
        <p:txBody>
          <a:bodyPr/>
          <a:lstStyle>
            <a:lvl1pPr>
              <a:defRPr/>
            </a:lvl1pPr>
          </a:lstStyle>
          <a:p>
            <a:pPr>
              <a:defRPr/>
            </a:pPr>
            <a:fld id="{70CF55CB-C9B1-4EAF-9E2D-C4897A1EC932}" type="datetimeFigureOut">
              <a:rPr lang="fr-FR" altLang="fr-FR"/>
              <a:pPr>
                <a:defRPr/>
              </a:pPr>
              <a:t>03/12/2019</a:t>
            </a:fld>
            <a:endParaRPr lang="fr-FR" altLang="fr-FR"/>
          </a:p>
        </p:txBody>
      </p:sp>
      <p:sp>
        <p:nvSpPr>
          <p:cNvPr id="11" name="Espace réservé du pied de page 4"/>
          <p:cNvSpPr>
            <a:spLocks noGrp="1"/>
          </p:cNvSpPr>
          <p:nvPr>
            <p:ph type="ftr" sz="quarter" idx="11"/>
          </p:nvPr>
        </p:nvSpPr>
        <p:spPr/>
        <p:txBody>
          <a:bodyPr/>
          <a:lstStyle>
            <a:lvl1pPr>
              <a:defRPr/>
            </a:lvl1pPr>
          </a:lstStyle>
          <a:p>
            <a:pPr>
              <a:defRPr/>
            </a:pPr>
            <a:endParaRPr lang="fr-FR"/>
          </a:p>
        </p:txBody>
      </p:sp>
      <p:sp>
        <p:nvSpPr>
          <p:cNvPr id="13" name="Espace réservé du numéro de diapositive 5"/>
          <p:cNvSpPr>
            <a:spLocks noGrp="1"/>
          </p:cNvSpPr>
          <p:nvPr>
            <p:ph type="sldNum" sz="quarter" idx="12"/>
          </p:nvPr>
        </p:nvSpPr>
        <p:spPr/>
        <p:txBody>
          <a:bodyPr/>
          <a:lstStyle>
            <a:lvl1pPr>
              <a:defRPr/>
            </a:lvl1pPr>
          </a:lstStyle>
          <a:p>
            <a:pPr>
              <a:defRPr/>
            </a:pPr>
            <a:fld id="{B166FA47-30AC-4C73-B008-9F17EB91B523}" type="slidenum">
              <a:rPr lang="fr-FR" altLang="fr-FR"/>
              <a:pPr>
                <a:defRPr/>
              </a:pPr>
              <a:t>‹N°›</a:t>
            </a:fld>
            <a:endParaRPr lang="fr-FR" altLang="fr-FR"/>
          </a:p>
        </p:txBody>
      </p:sp>
    </p:spTree>
    <p:extLst>
      <p:ext uri="{BB962C8B-B14F-4D97-AF65-F5344CB8AC3E}">
        <p14:creationId xmlns:p14="http://schemas.microsoft.com/office/powerpoint/2010/main" val="10596017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re et contenu">
    <p:spTree>
      <p:nvGrpSpPr>
        <p:cNvPr id="1" name=""/>
        <p:cNvGrpSpPr/>
        <p:nvPr/>
      </p:nvGrpSpPr>
      <p:grpSpPr>
        <a:xfrm>
          <a:off x="0" y="0"/>
          <a:ext cx="0" cy="0"/>
          <a:chOff x="0" y="0"/>
          <a:chExt cx="0" cy="0"/>
        </a:xfrm>
      </p:grpSpPr>
      <p:sp>
        <p:nvSpPr>
          <p:cNvPr id="4" name="Rectangle 3"/>
          <p:cNvSpPr/>
          <p:nvPr userDrawn="1"/>
        </p:nvSpPr>
        <p:spPr>
          <a:xfrm>
            <a:off x="0" y="1"/>
            <a:ext cx="9144000" cy="720725"/>
          </a:xfrm>
          <a:prstGeom prst="rect">
            <a:avLst/>
          </a:prstGeom>
          <a:gradFill flip="none" rotWithShape="1">
            <a:gsLst>
              <a:gs pos="0">
                <a:schemeClr val="accent1">
                  <a:lumMod val="50000"/>
                </a:schemeClr>
              </a:gs>
              <a:gs pos="100000">
                <a:schemeClr val="accent1"/>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dirty="0"/>
          </a:p>
        </p:txBody>
      </p:sp>
      <p:pic>
        <p:nvPicPr>
          <p:cNvPr id="5"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23888" y="68264"/>
            <a:ext cx="865585"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ZoneTexte 6"/>
          <p:cNvSpPr txBox="1">
            <a:spLocks noChangeArrowheads="1"/>
          </p:cNvSpPr>
          <p:nvPr userDrawn="1"/>
        </p:nvSpPr>
        <p:spPr bwMode="auto">
          <a:xfrm>
            <a:off x="1939529" y="166689"/>
            <a:ext cx="1846980" cy="323165"/>
          </a:xfrm>
          <a:prstGeom prst="rect">
            <a:avLst/>
          </a:prstGeom>
          <a:noFill/>
          <a:ln>
            <a:noFill/>
          </a:ln>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defRPr/>
            </a:pPr>
            <a:r>
              <a:rPr lang="fr-FR" altLang="fr-FR" sz="1200">
                <a:solidFill>
                  <a:srgbClr val="DDE8F6"/>
                </a:solidFill>
                <a:cs typeface="Arial" panose="020B0604020202020204" pitchFamily="34" charset="0"/>
              </a:rPr>
              <a:t>Ministère de la </a:t>
            </a:r>
            <a:r>
              <a:rPr lang="fr-FR" altLang="fr-FR" sz="1500">
                <a:solidFill>
                  <a:srgbClr val="DDE8F6"/>
                </a:solidFill>
                <a:cs typeface="Arial" panose="020B0604020202020204" pitchFamily="34" charset="0"/>
              </a:rPr>
              <a:t>Culture</a:t>
            </a:r>
            <a:endParaRPr lang="fr-FR" altLang="fr-FR" sz="1200">
              <a:solidFill>
                <a:srgbClr val="DDE8F6"/>
              </a:solidFill>
              <a:cs typeface="Arial" panose="020B0604020202020204" pitchFamily="34" charset="0"/>
            </a:endParaRPr>
          </a:p>
        </p:txBody>
      </p:sp>
      <p:sp>
        <p:nvSpPr>
          <p:cNvPr id="7" name="Rectangle 6"/>
          <p:cNvSpPr/>
          <p:nvPr userDrawn="1"/>
        </p:nvSpPr>
        <p:spPr bwMode="gray">
          <a:xfrm>
            <a:off x="0" y="1250951"/>
            <a:ext cx="623888" cy="365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dirty="0"/>
          </a:p>
        </p:txBody>
      </p:sp>
      <p:sp>
        <p:nvSpPr>
          <p:cNvPr id="8" name="CustomShape 2"/>
          <p:cNvSpPr/>
          <p:nvPr userDrawn="1"/>
        </p:nvSpPr>
        <p:spPr>
          <a:xfrm>
            <a:off x="8705850" y="6442075"/>
            <a:ext cx="304800" cy="306388"/>
          </a:xfrm>
          <a:prstGeom prst="ellipse">
            <a:avLst/>
          </a:prstGeom>
          <a:solidFill>
            <a:schemeClr val="accent5"/>
          </a:solidFill>
          <a:ln>
            <a:solidFill>
              <a:srgbClr val="FFFFFF"/>
            </a:solidFill>
          </a:ln>
        </p:spPr>
        <p:txBody>
          <a:bodyPr lIns="34289" rIns="34289"/>
          <a:lstStyle/>
          <a:p>
            <a:pPr eaLnBrk="1" fontAlgn="auto" hangingPunct="1">
              <a:spcBef>
                <a:spcPts val="0"/>
              </a:spcBef>
              <a:spcAft>
                <a:spcPts val="0"/>
              </a:spcAft>
              <a:defRPr/>
            </a:pPr>
            <a:endParaRPr dirty="0">
              <a:ea typeface="+mn-ea"/>
            </a:endParaRPr>
          </a:p>
        </p:txBody>
      </p:sp>
      <p:sp>
        <p:nvSpPr>
          <p:cNvPr id="9" name="TextShape 3"/>
          <p:cNvSpPr txBox="1">
            <a:spLocks noChangeArrowheads="1"/>
          </p:cNvSpPr>
          <p:nvPr userDrawn="1"/>
        </p:nvSpPr>
        <p:spPr bwMode="auto">
          <a:xfrm>
            <a:off x="8734975" y="6489700"/>
            <a:ext cx="252503" cy="160490"/>
          </a:xfrm>
          <a:prstGeom prst="rect">
            <a:avLst/>
          </a:prstGeom>
          <a:noFill/>
          <a:ln>
            <a:noFill/>
          </a:ln>
          <a:extLst>
            <a:ext uri="{909E8E84-426E-40dd-AFC4-6F175D3DCCD1}"/>
            <a:ext uri="{91240B29-F687-4f45-9708-019B960494DF}"/>
          </a:extLst>
        </p:spPr>
        <p:txBody>
          <a:bodyPr wrap="none" lIns="33749" tIns="33749" rIns="33749" bIns="33749">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defRPr/>
            </a:pPr>
            <a:fld id="{0CEF8CB0-CD14-4FB8-9E6A-D56192360589}" type="slidenum">
              <a:rPr lang="en-US" altLang="fr-FR" sz="600" smtClean="0">
                <a:solidFill>
                  <a:srgbClr val="FFFFFF"/>
                </a:solidFill>
                <a:cs typeface="Arial" panose="020B0604020202020204" pitchFamily="34" charset="0"/>
              </a:rPr>
              <a:pPr algn="ctr" eaLnBrk="1" hangingPunct="1">
                <a:defRPr/>
              </a:pPr>
              <a:t>‹N°›</a:t>
            </a:fld>
            <a:endParaRPr lang="en-US" altLang="fr-FR" sz="600">
              <a:solidFill>
                <a:srgbClr val="FFFFFF"/>
              </a:solidFill>
              <a:cs typeface="Arial" panose="020B0604020202020204" pitchFamily="34" charset="0"/>
            </a:endParaRPr>
          </a:p>
        </p:txBody>
      </p:sp>
      <p:sp>
        <p:nvSpPr>
          <p:cNvPr id="3" name="Espace réservé du contenu 2"/>
          <p:cNvSpPr>
            <a:spLocks noGrp="1"/>
          </p:cNvSpPr>
          <p:nvPr>
            <p:ph idx="1"/>
          </p:nvPr>
        </p:nvSpPr>
        <p:spPr>
          <a:xfrm>
            <a:off x="623889" y="1812509"/>
            <a:ext cx="8124576" cy="4785145"/>
          </a:xfrm>
        </p:spPr>
        <p:txBody>
          <a:bodyPr>
            <a:normAutofit/>
          </a:bodyPr>
          <a:lstStyle>
            <a:lvl1pPr marL="207168" indent="-207168">
              <a:lnSpc>
                <a:spcPts val="1425"/>
              </a:lnSpc>
              <a:spcBef>
                <a:spcPts val="450"/>
              </a:spcBef>
              <a:buClr>
                <a:schemeClr val="accent1">
                  <a:lumMod val="75000"/>
                </a:schemeClr>
              </a:buClr>
              <a:buFont typeface="Arial" panose="020B0604020202020204" pitchFamily="34" charset="0"/>
              <a:buChar char="⁄"/>
              <a:defRPr sz="1500" b="1">
                <a:solidFill>
                  <a:schemeClr val="accent1">
                    <a:lumMod val="75000"/>
                  </a:schemeClr>
                </a:solidFill>
              </a:defRPr>
            </a:lvl1pPr>
            <a:lvl2pPr marL="407193" indent="-192881">
              <a:lnSpc>
                <a:spcPts val="1425"/>
              </a:lnSpc>
              <a:spcBef>
                <a:spcPts val="450"/>
              </a:spcBef>
              <a:buFont typeface="Arial" panose="020B0604020202020204" pitchFamily="34" charset="0"/>
              <a:buChar char="•"/>
              <a:defRPr sz="1500"/>
            </a:lvl2pPr>
            <a:lvl3pPr>
              <a:lnSpc>
                <a:spcPts val="1425"/>
              </a:lnSpc>
              <a:spcBef>
                <a:spcPts val="450"/>
              </a:spcBef>
              <a:defRPr sz="1350"/>
            </a:lvl3pPr>
            <a:lvl4pPr>
              <a:lnSpc>
                <a:spcPts val="1425"/>
              </a:lnSpc>
              <a:spcBef>
                <a:spcPts val="450"/>
              </a:spcBef>
              <a:defRPr sz="1200"/>
            </a:lvl4pPr>
            <a:lvl5pPr>
              <a:lnSpc>
                <a:spcPts val="1425"/>
              </a:lnSpc>
              <a:spcBef>
                <a:spcPts val="450"/>
              </a:spcBef>
              <a:defRPr sz="1200"/>
            </a:lvl5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a:p>
            <a:endParaRPr lang="fr-FR" dirty="0"/>
          </a:p>
        </p:txBody>
      </p:sp>
      <p:sp>
        <p:nvSpPr>
          <p:cNvPr id="2" name="Titre 1"/>
          <p:cNvSpPr>
            <a:spLocks noGrp="1"/>
          </p:cNvSpPr>
          <p:nvPr>
            <p:ph type="title"/>
          </p:nvPr>
        </p:nvSpPr>
        <p:spPr>
          <a:xfrm>
            <a:off x="623889" y="972290"/>
            <a:ext cx="8123237" cy="743694"/>
          </a:xfrm>
        </p:spPr>
        <p:txBody>
          <a:bodyPr anchor="t">
            <a:normAutofit/>
          </a:bodyPr>
          <a:lstStyle>
            <a:lvl1pPr>
              <a:lnSpc>
                <a:spcPts val="2100"/>
              </a:lnSpc>
              <a:defRPr sz="2250"/>
            </a:lvl1pPr>
          </a:lstStyle>
          <a:p>
            <a:r>
              <a:rPr lang="fr-FR" dirty="0"/>
              <a:t>Modifiez le style du titre</a:t>
            </a:r>
          </a:p>
        </p:txBody>
      </p:sp>
      <p:sp>
        <p:nvSpPr>
          <p:cNvPr id="10" name="Espace réservé de la date 3"/>
          <p:cNvSpPr>
            <a:spLocks noGrp="1"/>
          </p:cNvSpPr>
          <p:nvPr>
            <p:ph type="dt" sz="half" idx="10"/>
          </p:nvPr>
        </p:nvSpPr>
        <p:spPr/>
        <p:txBody>
          <a:bodyPr/>
          <a:lstStyle>
            <a:lvl1pPr>
              <a:defRPr/>
            </a:lvl1pPr>
          </a:lstStyle>
          <a:p>
            <a:pPr>
              <a:defRPr/>
            </a:pPr>
            <a:fld id="{BA18F308-E741-44DF-9554-A2AE512D92CC}" type="datetimeFigureOut">
              <a:rPr lang="fr-FR" altLang="fr-FR"/>
              <a:pPr>
                <a:defRPr/>
              </a:pPr>
              <a:t>03/12/2019</a:t>
            </a:fld>
            <a:endParaRPr lang="fr-FR" altLang="fr-FR"/>
          </a:p>
        </p:txBody>
      </p:sp>
      <p:sp>
        <p:nvSpPr>
          <p:cNvPr id="11" name="Espace réservé du pied de page 4"/>
          <p:cNvSpPr>
            <a:spLocks noGrp="1"/>
          </p:cNvSpPr>
          <p:nvPr>
            <p:ph type="ftr" sz="quarter" idx="11"/>
          </p:nvPr>
        </p:nvSpPr>
        <p:spPr/>
        <p:txBody>
          <a:bodyPr/>
          <a:lstStyle>
            <a:lvl1pPr>
              <a:defRPr/>
            </a:lvl1pPr>
          </a:lstStyle>
          <a:p>
            <a:pPr>
              <a:defRPr/>
            </a:pPr>
            <a:endParaRPr lang="fr-FR"/>
          </a:p>
        </p:txBody>
      </p:sp>
      <p:sp>
        <p:nvSpPr>
          <p:cNvPr id="12" name="Espace réservé du numéro de diapositive 5"/>
          <p:cNvSpPr>
            <a:spLocks noGrp="1"/>
          </p:cNvSpPr>
          <p:nvPr>
            <p:ph type="sldNum" sz="quarter" idx="12"/>
          </p:nvPr>
        </p:nvSpPr>
        <p:spPr/>
        <p:txBody>
          <a:bodyPr/>
          <a:lstStyle>
            <a:lvl1pPr>
              <a:defRPr/>
            </a:lvl1pPr>
          </a:lstStyle>
          <a:p>
            <a:pPr>
              <a:defRPr/>
            </a:pPr>
            <a:fld id="{622EE3E9-FCAF-4312-8F05-78CEA5EFEB90}" type="slidenum">
              <a:rPr lang="fr-FR" altLang="fr-FR"/>
              <a:pPr>
                <a:defRPr/>
              </a:pPr>
              <a:t>‹N°›</a:t>
            </a:fld>
            <a:endParaRPr lang="fr-FR" altLang="fr-FR"/>
          </a:p>
        </p:txBody>
      </p:sp>
    </p:spTree>
    <p:extLst>
      <p:ext uri="{BB962C8B-B14F-4D97-AF65-F5344CB8AC3E}">
        <p14:creationId xmlns:p14="http://schemas.microsoft.com/office/powerpoint/2010/main" val="3454051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5" name="Rectangle 4"/>
          <p:cNvSpPr/>
          <p:nvPr userDrawn="1"/>
        </p:nvSpPr>
        <p:spPr>
          <a:xfrm>
            <a:off x="0" y="1"/>
            <a:ext cx="9144000" cy="720725"/>
          </a:xfrm>
          <a:prstGeom prst="rect">
            <a:avLst/>
          </a:prstGeom>
          <a:gradFill flip="none" rotWithShape="1">
            <a:gsLst>
              <a:gs pos="0">
                <a:schemeClr val="accent1">
                  <a:lumMod val="50000"/>
                </a:schemeClr>
              </a:gs>
              <a:gs pos="100000">
                <a:schemeClr val="accent1"/>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dirty="0"/>
          </a:p>
        </p:txBody>
      </p:sp>
      <p:pic>
        <p:nvPicPr>
          <p:cNvPr id="6"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23888" y="68264"/>
            <a:ext cx="865585"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ZoneTexte 6"/>
          <p:cNvSpPr txBox="1">
            <a:spLocks noChangeArrowheads="1"/>
          </p:cNvSpPr>
          <p:nvPr userDrawn="1"/>
        </p:nvSpPr>
        <p:spPr bwMode="auto">
          <a:xfrm>
            <a:off x="1939529" y="166689"/>
            <a:ext cx="1846980" cy="323165"/>
          </a:xfrm>
          <a:prstGeom prst="rect">
            <a:avLst/>
          </a:prstGeom>
          <a:noFill/>
          <a:ln>
            <a:noFill/>
          </a:ln>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defRPr/>
            </a:pPr>
            <a:r>
              <a:rPr lang="fr-FR" altLang="fr-FR" sz="1200">
                <a:solidFill>
                  <a:srgbClr val="DDE8F6"/>
                </a:solidFill>
                <a:cs typeface="Arial" panose="020B0604020202020204" pitchFamily="34" charset="0"/>
              </a:rPr>
              <a:t>Ministère de la </a:t>
            </a:r>
            <a:r>
              <a:rPr lang="fr-FR" altLang="fr-FR" sz="1500">
                <a:solidFill>
                  <a:srgbClr val="DDE8F6"/>
                </a:solidFill>
                <a:cs typeface="Arial" panose="020B0604020202020204" pitchFamily="34" charset="0"/>
              </a:rPr>
              <a:t>Culture</a:t>
            </a:r>
            <a:endParaRPr lang="fr-FR" altLang="fr-FR" sz="1200">
              <a:solidFill>
                <a:srgbClr val="DDE8F6"/>
              </a:solidFill>
              <a:cs typeface="Arial" panose="020B0604020202020204" pitchFamily="34" charset="0"/>
            </a:endParaRPr>
          </a:p>
        </p:txBody>
      </p:sp>
      <p:sp>
        <p:nvSpPr>
          <p:cNvPr id="8" name="Rectangle 7"/>
          <p:cNvSpPr/>
          <p:nvPr userDrawn="1"/>
        </p:nvSpPr>
        <p:spPr bwMode="gray">
          <a:xfrm>
            <a:off x="0" y="1243013"/>
            <a:ext cx="623888" cy="36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dirty="0"/>
          </a:p>
        </p:txBody>
      </p:sp>
      <p:sp>
        <p:nvSpPr>
          <p:cNvPr id="9" name="CustomShape 2"/>
          <p:cNvSpPr/>
          <p:nvPr userDrawn="1"/>
        </p:nvSpPr>
        <p:spPr>
          <a:xfrm>
            <a:off x="8705850" y="6442075"/>
            <a:ext cx="304800" cy="306388"/>
          </a:xfrm>
          <a:prstGeom prst="ellipse">
            <a:avLst/>
          </a:prstGeom>
          <a:solidFill>
            <a:schemeClr val="accent5"/>
          </a:solidFill>
          <a:ln>
            <a:solidFill>
              <a:srgbClr val="FFFFFF"/>
            </a:solidFill>
          </a:ln>
        </p:spPr>
        <p:txBody>
          <a:bodyPr lIns="34289" rIns="34289"/>
          <a:lstStyle/>
          <a:p>
            <a:pPr eaLnBrk="1" fontAlgn="auto" hangingPunct="1">
              <a:spcBef>
                <a:spcPts val="0"/>
              </a:spcBef>
              <a:spcAft>
                <a:spcPts val="0"/>
              </a:spcAft>
              <a:defRPr/>
            </a:pPr>
            <a:endParaRPr dirty="0">
              <a:ea typeface="+mn-ea"/>
            </a:endParaRPr>
          </a:p>
        </p:txBody>
      </p:sp>
      <p:sp>
        <p:nvSpPr>
          <p:cNvPr id="10" name="TextShape 3"/>
          <p:cNvSpPr txBox="1">
            <a:spLocks noChangeArrowheads="1"/>
          </p:cNvSpPr>
          <p:nvPr userDrawn="1"/>
        </p:nvSpPr>
        <p:spPr bwMode="auto">
          <a:xfrm>
            <a:off x="8734975" y="6489700"/>
            <a:ext cx="252503" cy="160490"/>
          </a:xfrm>
          <a:prstGeom prst="rect">
            <a:avLst/>
          </a:prstGeom>
          <a:noFill/>
          <a:ln>
            <a:noFill/>
          </a:ln>
          <a:extLst>
            <a:ext uri="{909E8E84-426E-40dd-AFC4-6F175D3DCCD1}"/>
            <a:ext uri="{91240B29-F687-4f45-9708-019B960494DF}"/>
          </a:extLst>
        </p:spPr>
        <p:txBody>
          <a:bodyPr wrap="none" lIns="33749" tIns="33749" rIns="33749" bIns="33749">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defRPr/>
            </a:pPr>
            <a:fld id="{1D415404-4E72-4C54-89C4-30E9CC92AA49}" type="slidenum">
              <a:rPr lang="en-US" altLang="fr-FR" sz="600" smtClean="0">
                <a:solidFill>
                  <a:srgbClr val="FFFFFF"/>
                </a:solidFill>
                <a:cs typeface="Arial" panose="020B0604020202020204" pitchFamily="34" charset="0"/>
              </a:rPr>
              <a:pPr algn="ctr" eaLnBrk="1" hangingPunct="1">
                <a:defRPr/>
              </a:pPr>
              <a:t>‹N°›</a:t>
            </a:fld>
            <a:endParaRPr lang="en-US" altLang="fr-FR" sz="600">
              <a:solidFill>
                <a:srgbClr val="FFFFFF"/>
              </a:solidFill>
              <a:cs typeface="Arial" panose="020B0604020202020204" pitchFamily="34" charset="0"/>
            </a:endParaRPr>
          </a:p>
        </p:txBody>
      </p:sp>
      <p:sp>
        <p:nvSpPr>
          <p:cNvPr id="2" name="Titre 1"/>
          <p:cNvSpPr>
            <a:spLocks noGrp="1"/>
          </p:cNvSpPr>
          <p:nvPr>
            <p:ph type="title"/>
          </p:nvPr>
        </p:nvSpPr>
        <p:spPr>
          <a:xfrm>
            <a:off x="623889" y="866395"/>
            <a:ext cx="8052568" cy="1143000"/>
          </a:xfrm>
        </p:spPr>
        <p:txBody>
          <a:bodyPr anchor="t">
            <a:normAutofit/>
          </a:bodyPr>
          <a:lstStyle>
            <a:lvl1pPr>
              <a:defRPr sz="2250"/>
            </a:lvl1pPr>
          </a:lstStyle>
          <a:p>
            <a:r>
              <a:rPr lang="fr-FR" dirty="0"/>
              <a:t>Modifiez le style du titre</a:t>
            </a:r>
          </a:p>
        </p:txBody>
      </p:sp>
      <p:sp>
        <p:nvSpPr>
          <p:cNvPr id="3" name="Espace réservé du contenu 2"/>
          <p:cNvSpPr>
            <a:spLocks noGrp="1"/>
          </p:cNvSpPr>
          <p:nvPr>
            <p:ph sz="half" idx="1"/>
          </p:nvPr>
        </p:nvSpPr>
        <p:spPr>
          <a:xfrm>
            <a:off x="495300" y="2124075"/>
            <a:ext cx="4038600" cy="4002088"/>
          </a:xfrm>
        </p:spPr>
        <p:txBody>
          <a:bodyPr>
            <a:normAutofit/>
          </a:bodyPr>
          <a:lstStyle>
            <a:lvl1pPr marL="207168" indent="-207168">
              <a:defRPr sz="1800">
                <a:solidFill>
                  <a:schemeClr val="accent5">
                    <a:lumMod val="75000"/>
                  </a:schemeClr>
                </a:solidFill>
              </a:defRPr>
            </a:lvl1pPr>
            <a:lvl2pPr>
              <a:defRPr sz="1500"/>
            </a:lvl2pPr>
            <a:lvl3pPr>
              <a:defRPr sz="1350"/>
            </a:lvl3pPr>
            <a:lvl4pPr>
              <a:defRPr sz="1200"/>
            </a:lvl4pPr>
            <a:lvl5pPr>
              <a:defRPr sz="1200"/>
            </a:lvl5pPr>
            <a:lvl6pPr>
              <a:defRPr sz="1350"/>
            </a:lvl6pPr>
            <a:lvl7pPr>
              <a:defRPr sz="1350"/>
            </a:lvl7pPr>
            <a:lvl8pPr>
              <a:defRPr sz="1350"/>
            </a:lvl8pPr>
            <a:lvl9pPr>
              <a:defRPr sz="1350"/>
            </a:lvl9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u contenu 3"/>
          <p:cNvSpPr>
            <a:spLocks noGrp="1"/>
          </p:cNvSpPr>
          <p:nvPr>
            <p:ph sz="half" idx="2"/>
          </p:nvPr>
        </p:nvSpPr>
        <p:spPr>
          <a:xfrm>
            <a:off x="4648201" y="2124075"/>
            <a:ext cx="4038600" cy="4002088"/>
          </a:xfrm>
        </p:spPr>
        <p:txBody>
          <a:bodyPr>
            <a:normAutofit/>
          </a:bodyPr>
          <a:lstStyle>
            <a:lvl1pPr marL="200024" indent="-200024">
              <a:defRPr sz="1800">
                <a:solidFill>
                  <a:schemeClr val="accent5">
                    <a:lumMod val="75000"/>
                  </a:schemeClr>
                </a:solidFill>
              </a:defRPr>
            </a:lvl1pPr>
            <a:lvl2pPr>
              <a:defRPr sz="1500"/>
            </a:lvl2pPr>
            <a:lvl3pPr>
              <a:defRPr sz="1350"/>
            </a:lvl3pPr>
            <a:lvl4pPr>
              <a:defRPr sz="1200"/>
            </a:lvl4pPr>
            <a:lvl5pPr>
              <a:defRPr sz="1200"/>
            </a:lvl5pPr>
            <a:lvl6pPr>
              <a:defRPr sz="1350"/>
            </a:lvl6pPr>
            <a:lvl7pPr>
              <a:defRPr sz="1350"/>
            </a:lvl7pPr>
            <a:lvl8pPr>
              <a:defRPr sz="1350"/>
            </a:lvl8pPr>
            <a:lvl9pPr>
              <a:defRPr sz="1350"/>
            </a:lvl9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11" name="Espace réservé de la date 4"/>
          <p:cNvSpPr>
            <a:spLocks noGrp="1"/>
          </p:cNvSpPr>
          <p:nvPr>
            <p:ph type="dt" sz="half" idx="10"/>
          </p:nvPr>
        </p:nvSpPr>
        <p:spPr/>
        <p:txBody>
          <a:bodyPr/>
          <a:lstStyle>
            <a:lvl1pPr>
              <a:defRPr/>
            </a:lvl1pPr>
          </a:lstStyle>
          <a:p>
            <a:pPr>
              <a:defRPr/>
            </a:pPr>
            <a:fld id="{7F6DA38D-04EF-4F13-8008-CB5C866272CC}" type="datetimeFigureOut">
              <a:rPr lang="fr-FR" altLang="fr-FR"/>
              <a:pPr>
                <a:defRPr/>
              </a:pPr>
              <a:t>03/12/2019</a:t>
            </a:fld>
            <a:endParaRPr lang="fr-FR" altLang="fr-FR"/>
          </a:p>
        </p:txBody>
      </p:sp>
      <p:sp>
        <p:nvSpPr>
          <p:cNvPr id="12" name="Espace réservé du pied de page 5"/>
          <p:cNvSpPr>
            <a:spLocks noGrp="1"/>
          </p:cNvSpPr>
          <p:nvPr>
            <p:ph type="ftr" sz="quarter" idx="11"/>
          </p:nvPr>
        </p:nvSpPr>
        <p:spPr/>
        <p:txBody>
          <a:bodyPr/>
          <a:lstStyle>
            <a:lvl1pPr>
              <a:defRPr/>
            </a:lvl1pPr>
          </a:lstStyle>
          <a:p>
            <a:pPr>
              <a:defRPr/>
            </a:pPr>
            <a:endParaRPr lang="fr-FR"/>
          </a:p>
        </p:txBody>
      </p:sp>
      <p:sp>
        <p:nvSpPr>
          <p:cNvPr id="13" name="Espace réservé du numéro de diapositive 6"/>
          <p:cNvSpPr>
            <a:spLocks noGrp="1"/>
          </p:cNvSpPr>
          <p:nvPr>
            <p:ph type="sldNum" sz="quarter" idx="12"/>
          </p:nvPr>
        </p:nvSpPr>
        <p:spPr/>
        <p:txBody>
          <a:bodyPr/>
          <a:lstStyle>
            <a:lvl1pPr>
              <a:defRPr/>
            </a:lvl1pPr>
          </a:lstStyle>
          <a:p>
            <a:pPr>
              <a:defRPr/>
            </a:pPr>
            <a:fld id="{7BC54116-03AE-4402-8F51-BA050220BFE5}" type="slidenum">
              <a:rPr lang="fr-FR" altLang="fr-FR"/>
              <a:pPr>
                <a:defRPr/>
              </a:pPr>
              <a:t>‹N°›</a:t>
            </a:fld>
            <a:endParaRPr lang="fr-FR" altLang="fr-FR"/>
          </a:p>
        </p:txBody>
      </p:sp>
    </p:spTree>
    <p:extLst>
      <p:ext uri="{BB962C8B-B14F-4D97-AF65-F5344CB8AC3E}">
        <p14:creationId xmlns:p14="http://schemas.microsoft.com/office/powerpoint/2010/main" val="31929068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3" name="Rectangle 2"/>
          <p:cNvSpPr/>
          <p:nvPr userDrawn="1"/>
        </p:nvSpPr>
        <p:spPr>
          <a:xfrm>
            <a:off x="0" y="1"/>
            <a:ext cx="9144000" cy="720725"/>
          </a:xfrm>
          <a:prstGeom prst="rect">
            <a:avLst/>
          </a:prstGeom>
          <a:gradFill flip="none" rotWithShape="1">
            <a:gsLst>
              <a:gs pos="0">
                <a:schemeClr val="accent1">
                  <a:lumMod val="50000"/>
                </a:schemeClr>
              </a:gs>
              <a:gs pos="100000">
                <a:schemeClr val="accent1"/>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dirty="0"/>
          </a:p>
        </p:txBody>
      </p:sp>
      <p:pic>
        <p:nvPicPr>
          <p:cNvPr id="4"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23888" y="68264"/>
            <a:ext cx="865585"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ZoneTexte 6"/>
          <p:cNvSpPr txBox="1">
            <a:spLocks noChangeArrowheads="1"/>
          </p:cNvSpPr>
          <p:nvPr userDrawn="1"/>
        </p:nvSpPr>
        <p:spPr bwMode="auto">
          <a:xfrm>
            <a:off x="1939529" y="166689"/>
            <a:ext cx="1846980" cy="323165"/>
          </a:xfrm>
          <a:prstGeom prst="rect">
            <a:avLst/>
          </a:prstGeom>
          <a:noFill/>
          <a:ln>
            <a:noFill/>
          </a:ln>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defRPr/>
            </a:pPr>
            <a:r>
              <a:rPr lang="fr-FR" altLang="fr-FR" sz="1200">
                <a:solidFill>
                  <a:srgbClr val="DDE8F6"/>
                </a:solidFill>
                <a:cs typeface="Arial" panose="020B0604020202020204" pitchFamily="34" charset="0"/>
              </a:rPr>
              <a:t>Ministère de la </a:t>
            </a:r>
            <a:r>
              <a:rPr lang="fr-FR" altLang="fr-FR" sz="1500">
                <a:solidFill>
                  <a:srgbClr val="DDE8F6"/>
                </a:solidFill>
                <a:cs typeface="Arial" panose="020B0604020202020204" pitchFamily="34" charset="0"/>
              </a:rPr>
              <a:t>Culture</a:t>
            </a:r>
            <a:endParaRPr lang="fr-FR" altLang="fr-FR" sz="1200">
              <a:solidFill>
                <a:srgbClr val="DDE8F6"/>
              </a:solidFill>
              <a:cs typeface="Arial" panose="020B0604020202020204" pitchFamily="34" charset="0"/>
            </a:endParaRPr>
          </a:p>
        </p:txBody>
      </p:sp>
      <p:sp>
        <p:nvSpPr>
          <p:cNvPr id="6" name="Rectangle 5"/>
          <p:cNvSpPr/>
          <p:nvPr userDrawn="1"/>
        </p:nvSpPr>
        <p:spPr bwMode="gray">
          <a:xfrm>
            <a:off x="0" y="1243013"/>
            <a:ext cx="623888" cy="36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dirty="0"/>
          </a:p>
        </p:txBody>
      </p:sp>
      <p:sp>
        <p:nvSpPr>
          <p:cNvPr id="7" name="CustomShape 2"/>
          <p:cNvSpPr/>
          <p:nvPr userDrawn="1"/>
        </p:nvSpPr>
        <p:spPr>
          <a:xfrm>
            <a:off x="8705850" y="6442075"/>
            <a:ext cx="304800" cy="306388"/>
          </a:xfrm>
          <a:prstGeom prst="ellipse">
            <a:avLst/>
          </a:prstGeom>
          <a:solidFill>
            <a:schemeClr val="accent5"/>
          </a:solidFill>
          <a:ln>
            <a:solidFill>
              <a:srgbClr val="FFFFFF"/>
            </a:solidFill>
          </a:ln>
        </p:spPr>
        <p:txBody>
          <a:bodyPr lIns="34289" rIns="34289"/>
          <a:lstStyle/>
          <a:p>
            <a:pPr eaLnBrk="1" fontAlgn="auto" hangingPunct="1">
              <a:spcBef>
                <a:spcPts val="0"/>
              </a:spcBef>
              <a:spcAft>
                <a:spcPts val="0"/>
              </a:spcAft>
              <a:defRPr/>
            </a:pPr>
            <a:endParaRPr dirty="0">
              <a:ea typeface="+mn-ea"/>
            </a:endParaRPr>
          </a:p>
        </p:txBody>
      </p:sp>
      <p:sp>
        <p:nvSpPr>
          <p:cNvPr id="8" name="TextShape 3"/>
          <p:cNvSpPr txBox="1">
            <a:spLocks noChangeArrowheads="1"/>
          </p:cNvSpPr>
          <p:nvPr userDrawn="1"/>
        </p:nvSpPr>
        <p:spPr bwMode="auto">
          <a:xfrm>
            <a:off x="8734975" y="6489700"/>
            <a:ext cx="252503" cy="160490"/>
          </a:xfrm>
          <a:prstGeom prst="rect">
            <a:avLst/>
          </a:prstGeom>
          <a:noFill/>
          <a:ln>
            <a:noFill/>
          </a:ln>
          <a:extLst>
            <a:ext uri="{909E8E84-426E-40dd-AFC4-6F175D3DCCD1}"/>
            <a:ext uri="{91240B29-F687-4f45-9708-019B960494DF}"/>
          </a:extLst>
        </p:spPr>
        <p:txBody>
          <a:bodyPr wrap="none" lIns="33749" tIns="33749" rIns="33749" bIns="33749">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defRPr/>
            </a:pPr>
            <a:fld id="{94DD5F9B-9E79-4C41-97BE-4A833E8C9516}" type="slidenum">
              <a:rPr lang="en-US" altLang="fr-FR" sz="600" smtClean="0">
                <a:solidFill>
                  <a:srgbClr val="FFFFFF"/>
                </a:solidFill>
                <a:cs typeface="Arial" panose="020B0604020202020204" pitchFamily="34" charset="0"/>
              </a:rPr>
              <a:pPr algn="ctr" eaLnBrk="1" hangingPunct="1">
                <a:defRPr/>
              </a:pPr>
              <a:t>‹N°›</a:t>
            </a:fld>
            <a:endParaRPr lang="en-US" altLang="fr-FR" sz="600">
              <a:solidFill>
                <a:srgbClr val="FFFFFF"/>
              </a:solidFill>
              <a:cs typeface="Arial" panose="020B0604020202020204" pitchFamily="34" charset="0"/>
            </a:endParaRPr>
          </a:p>
        </p:txBody>
      </p:sp>
      <p:sp>
        <p:nvSpPr>
          <p:cNvPr id="2" name="Titre 1"/>
          <p:cNvSpPr>
            <a:spLocks noGrp="1"/>
          </p:cNvSpPr>
          <p:nvPr>
            <p:ph type="title"/>
          </p:nvPr>
        </p:nvSpPr>
        <p:spPr>
          <a:xfrm>
            <a:off x="623889" y="866395"/>
            <a:ext cx="8052568" cy="1143000"/>
          </a:xfrm>
        </p:spPr>
        <p:txBody>
          <a:bodyPr anchor="t">
            <a:normAutofit/>
          </a:bodyPr>
          <a:lstStyle>
            <a:lvl1pPr>
              <a:defRPr sz="2250"/>
            </a:lvl1pPr>
          </a:lstStyle>
          <a:p>
            <a:r>
              <a:rPr lang="fr-FR" dirty="0"/>
              <a:t>Modifiez le style du titre</a:t>
            </a:r>
          </a:p>
        </p:txBody>
      </p:sp>
      <p:sp>
        <p:nvSpPr>
          <p:cNvPr id="9" name="Espace réservé de la date 2"/>
          <p:cNvSpPr>
            <a:spLocks noGrp="1"/>
          </p:cNvSpPr>
          <p:nvPr>
            <p:ph type="dt" sz="half" idx="10"/>
          </p:nvPr>
        </p:nvSpPr>
        <p:spPr/>
        <p:txBody>
          <a:bodyPr/>
          <a:lstStyle>
            <a:lvl1pPr>
              <a:defRPr/>
            </a:lvl1pPr>
          </a:lstStyle>
          <a:p>
            <a:pPr>
              <a:defRPr/>
            </a:pPr>
            <a:fld id="{E8BD80CB-A588-4709-9539-D34E32E8025C}" type="datetimeFigureOut">
              <a:rPr lang="fr-FR" altLang="fr-FR"/>
              <a:pPr>
                <a:defRPr/>
              </a:pPr>
              <a:t>03/12/2019</a:t>
            </a:fld>
            <a:endParaRPr lang="fr-FR" altLang="fr-FR"/>
          </a:p>
        </p:txBody>
      </p:sp>
      <p:sp>
        <p:nvSpPr>
          <p:cNvPr id="10" name="Espace réservé du pied de page 3"/>
          <p:cNvSpPr>
            <a:spLocks noGrp="1"/>
          </p:cNvSpPr>
          <p:nvPr>
            <p:ph type="ftr" sz="quarter" idx="11"/>
          </p:nvPr>
        </p:nvSpPr>
        <p:spPr/>
        <p:txBody>
          <a:bodyPr/>
          <a:lstStyle>
            <a:lvl1pPr>
              <a:defRPr/>
            </a:lvl1pPr>
          </a:lstStyle>
          <a:p>
            <a:pPr>
              <a:defRPr/>
            </a:pPr>
            <a:endParaRPr lang="fr-FR"/>
          </a:p>
        </p:txBody>
      </p:sp>
      <p:sp>
        <p:nvSpPr>
          <p:cNvPr id="11" name="Espace réservé du numéro de diapositive 4"/>
          <p:cNvSpPr>
            <a:spLocks noGrp="1"/>
          </p:cNvSpPr>
          <p:nvPr>
            <p:ph type="sldNum" sz="quarter" idx="12"/>
          </p:nvPr>
        </p:nvSpPr>
        <p:spPr/>
        <p:txBody>
          <a:bodyPr/>
          <a:lstStyle>
            <a:lvl1pPr>
              <a:defRPr/>
            </a:lvl1pPr>
          </a:lstStyle>
          <a:p>
            <a:pPr>
              <a:defRPr/>
            </a:pPr>
            <a:fld id="{CB71BBD9-96F4-44C3-B05A-C67FA624925C}" type="slidenum">
              <a:rPr lang="fr-FR" altLang="fr-FR"/>
              <a:pPr>
                <a:defRPr/>
              </a:pPr>
              <a:t>‹N°›</a:t>
            </a:fld>
            <a:endParaRPr lang="fr-FR" altLang="fr-FR"/>
          </a:p>
        </p:txBody>
      </p:sp>
    </p:spTree>
    <p:extLst>
      <p:ext uri="{BB962C8B-B14F-4D97-AF65-F5344CB8AC3E}">
        <p14:creationId xmlns:p14="http://schemas.microsoft.com/office/powerpoint/2010/main" val="37368313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1"/>
          <p:cNvSpPr/>
          <p:nvPr userDrawn="1"/>
        </p:nvSpPr>
        <p:spPr>
          <a:xfrm>
            <a:off x="0" y="1"/>
            <a:ext cx="9144000" cy="720725"/>
          </a:xfrm>
          <a:prstGeom prst="rect">
            <a:avLst/>
          </a:prstGeom>
          <a:gradFill flip="none" rotWithShape="1">
            <a:gsLst>
              <a:gs pos="0">
                <a:schemeClr val="accent1">
                  <a:lumMod val="50000"/>
                </a:schemeClr>
              </a:gs>
              <a:gs pos="100000">
                <a:schemeClr val="accent1"/>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dirty="0"/>
          </a:p>
        </p:txBody>
      </p:sp>
      <p:pic>
        <p:nvPicPr>
          <p:cNvPr id="3" name="Picture 11"/>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23888" y="68264"/>
            <a:ext cx="865585"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ZoneTexte 6"/>
          <p:cNvSpPr txBox="1">
            <a:spLocks noChangeArrowheads="1"/>
          </p:cNvSpPr>
          <p:nvPr userDrawn="1"/>
        </p:nvSpPr>
        <p:spPr bwMode="auto">
          <a:xfrm>
            <a:off x="1939529" y="166689"/>
            <a:ext cx="1846980" cy="323165"/>
          </a:xfrm>
          <a:prstGeom prst="rect">
            <a:avLst/>
          </a:prstGeom>
          <a:noFill/>
          <a:ln>
            <a:noFill/>
          </a:ln>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defRPr/>
            </a:pPr>
            <a:r>
              <a:rPr lang="fr-FR" altLang="fr-FR" sz="1200">
                <a:solidFill>
                  <a:srgbClr val="DDE8F6"/>
                </a:solidFill>
                <a:cs typeface="Arial" panose="020B0604020202020204" pitchFamily="34" charset="0"/>
              </a:rPr>
              <a:t>Ministère de la </a:t>
            </a:r>
            <a:r>
              <a:rPr lang="fr-FR" altLang="fr-FR" sz="1500">
                <a:solidFill>
                  <a:srgbClr val="DDE8F6"/>
                </a:solidFill>
                <a:cs typeface="Arial" panose="020B0604020202020204" pitchFamily="34" charset="0"/>
              </a:rPr>
              <a:t>Culture</a:t>
            </a:r>
            <a:endParaRPr lang="fr-FR" altLang="fr-FR" sz="1200">
              <a:solidFill>
                <a:srgbClr val="DDE8F6"/>
              </a:solidFill>
              <a:cs typeface="Arial" panose="020B0604020202020204" pitchFamily="34" charset="0"/>
            </a:endParaRPr>
          </a:p>
        </p:txBody>
      </p:sp>
      <p:sp>
        <p:nvSpPr>
          <p:cNvPr id="5" name="CustomShape 2"/>
          <p:cNvSpPr/>
          <p:nvPr userDrawn="1"/>
        </p:nvSpPr>
        <p:spPr>
          <a:xfrm>
            <a:off x="8705850" y="6442075"/>
            <a:ext cx="304800" cy="306388"/>
          </a:xfrm>
          <a:prstGeom prst="ellipse">
            <a:avLst/>
          </a:prstGeom>
          <a:solidFill>
            <a:schemeClr val="accent5"/>
          </a:solidFill>
          <a:ln>
            <a:solidFill>
              <a:srgbClr val="FFFFFF"/>
            </a:solidFill>
          </a:ln>
        </p:spPr>
        <p:txBody>
          <a:bodyPr lIns="34289" rIns="34289"/>
          <a:lstStyle/>
          <a:p>
            <a:pPr eaLnBrk="1" fontAlgn="auto" hangingPunct="1">
              <a:spcBef>
                <a:spcPts val="0"/>
              </a:spcBef>
              <a:spcAft>
                <a:spcPts val="0"/>
              </a:spcAft>
              <a:defRPr/>
            </a:pPr>
            <a:endParaRPr dirty="0">
              <a:ea typeface="+mn-ea"/>
            </a:endParaRPr>
          </a:p>
        </p:txBody>
      </p:sp>
      <p:sp>
        <p:nvSpPr>
          <p:cNvPr id="6" name="TextShape 3"/>
          <p:cNvSpPr txBox="1">
            <a:spLocks noChangeArrowheads="1"/>
          </p:cNvSpPr>
          <p:nvPr userDrawn="1"/>
        </p:nvSpPr>
        <p:spPr bwMode="auto">
          <a:xfrm>
            <a:off x="8734975" y="6489700"/>
            <a:ext cx="252503" cy="160490"/>
          </a:xfrm>
          <a:prstGeom prst="rect">
            <a:avLst/>
          </a:prstGeom>
          <a:noFill/>
          <a:ln>
            <a:noFill/>
          </a:ln>
          <a:extLst>
            <a:ext uri="{909E8E84-426E-40dd-AFC4-6F175D3DCCD1}"/>
            <a:ext uri="{91240B29-F687-4f45-9708-019B960494DF}"/>
          </a:extLst>
        </p:spPr>
        <p:txBody>
          <a:bodyPr wrap="none" lIns="33749" tIns="33749" rIns="33749" bIns="33749">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defRPr/>
            </a:pPr>
            <a:fld id="{BA8D96EB-7583-4A40-8272-90D112BE606A}" type="slidenum">
              <a:rPr lang="en-US" altLang="fr-FR" sz="600" smtClean="0">
                <a:solidFill>
                  <a:srgbClr val="FFFFFF"/>
                </a:solidFill>
                <a:cs typeface="Arial" panose="020B0604020202020204" pitchFamily="34" charset="0"/>
              </a:rPr>
              <a:pPr algn="ctr" eaLnBrk="1" hangingPunct="1">
                <a:defRPr/>
              </a:pPr>
              <a:t>‹N°›</a:t>
            </a:fld>
            <a:endParaRPr lang="en-US" altLang="fr-FR" sz="600">
              <a:solidFill>
                <a:srgbClr val="FFFFFF"/>
              </a:solidFill>
              <a:cs typeface="Arial" panose="020B0604020202020204" pitchFamily="34" charset="0"/>
            </a:endParaRPr>
          </a:p>
        </p:txBody>
      </p:sp>
      <p:sp>
        <p:nvSpPr>
          <p:cNvPr id="7" name="Espace réservé de la date 1"/>
          <p:cNvSpPr>
            <a:spLocks noGrp="1"/>
          </p:cNvSpPr>
          <p:nvPr>
            <p:ph type="dt" sz="half" idx="10"/>
          </p:nvPr>
        </p:nvSpPr>
        <p:spPr/>
        <p:txBody>
          <a:bodyPr/>
          <a:lstStyle>
            <a:lvl1pPr>
              <a:defRPr/>
            </a:lvl1pPr>
          </a:lstStyle>
          <a:p>
            <a:pPr>
              <a:defRPr/>
            </a:pPr>
            <a:fld id="{67ACAF83-EDC1-468A-98B9-8B0B638937DA}" type="datetimeFigureOut">
              <a:rPr lang="fr-FR" altLang="fr-FR"/>
              <a:pPr>
                <a:defRPr/>
              </a:pPr>
              <a:t>03/12/2019</a:t>
            </a:fld>
            <a:endParaRPr lang="fr-FR" altLang="fr-FR"/>
          </a:p>
        </p:txBody>
      </p:sp>
      <p:sp>
        <p:nvSpPr>
          <p:cNvPr id="8" name="Espace réservé du pied de page 2"/>
          <p:cNvSpPr>
            <a:spLocks noGrp="1"/>
          </p:cNvSpPr>
          <p:nvPr>
            <p:ph type="ftr" sz="quarter" idx="11"/>
          </p:nvPr>
        </p:nvSpPr>
        <p:spPr/>
        <p:txBody>
          <a:bodyPr/>
          <a:lstStyle>
            <a:lvl1pPr>
              <a:defRPr/>
            </a:lvl1pPr>
          </a:lstStyle>
          <a:p>
            <a:pPr>
              <a:defRPr/>
            </a:pPr>
            <a:endParaRPr lang="fr-FR"/>
          </a:p>
        </p:txBody>
      </p:sp>
      <p:sp>
        <p:nvSpPr>
          <p:cNvPr id="9" name="Espace réservé du numéro de diapositive 3"/>
          <p:cNvSpPr>
            <a:spLocks noGrp="1"/>
          </p:cNvSpPr>
          <p:nvPr>
            <p:ph type="sldNum" sz="quarter" idx="12"/>
          </p:nvPr>
        </p:nvSpPr>
        <p:spPr/>
        <p:txBody>
          <a:bodyPr/>
          <a:lstStyle>
            <a:lvl1pPr>
              <a:defRPr/>
            </a:lvl1pPr>
          </a:lstStyle>
          <a:p>
            <a:pPr>
              <a:defRPr/>
            </a:pPr>
            <a:fld id="{6E14446F-74A2-413B-83B6-91437F9311BB}" type="slidenum">
              <a:rPr lang="fr-FR" altLang="fr-FR"/>
              <a:pPr>
                <a:defRPr/>
              </a:pPr>
              <a:t>‹N°›</a:t>
            </a:fld>
            <a:endParaRPr lang="fr-FR" altLang="fr-FR"/>
          </a:p>
        </p:txBody>
      </p:sp>
    </p:spTree>
    <p:extLst>
      <p:ext uri="{BB962C8B-B14F-4D97-AF65-F5344CB8AC3E}">
        <p14:creationId xmlns:p14="http://schemas.microsoft.com/office/powerpoint/2010/main" val="15002622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em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image" Target="../media/image1.emf"/><Relationship Id="rId5" Type="http://schemas.openxmlformats.org/officeDocument/2006/relationships/slideLayout" Target="../slideLayouts/slideLayout7.xml"/><Relationship Id="rId10" Type="http://schemas.openxmlformats.org/officeDocument/2006/relationships/theme" Target="../theme/theme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p:cNvSpPr/>
          <p:nvPr userDrawn="1"/>
        </p:nvSpPr>
        <p:spPr>
          <a:xfrm>
            <a:off x="0" y="0"/>
            <a:ext cx="9144000" cy="720725"/>
          </a:xfrm>
          <a:prstGeom prst="rect">
            <a:avLst/>
          </a:prstGeom>
          <a:gradFill flip="none" rotWithShape="1">
            <a:gsLst>
              <a:gs pos="0">
                <a:schemeClr val="accent1">
                  <a:lumMod val="50000"/>
                </a:schemeClr>
              </a:gs>
              <a:gs pos="100000">
                <a:schemeClr val="accent1"/>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dirty="0"/>
          </a:p>
        </p:txBody>
      </p:sp>
      <p:sp>
        <p:nvSpPr>
          <p:cNvPr id="1027" name="Espace réservé du titre 1"/>
          <p:cNvSpPr>
            <a:spLocks noGrp="1"/>
          </p:cNvSpPr>
          <p:nvPr>
            <p:ph type="title"/>
          </p:nvPr>
        </p:nvSpPr>
        <p:spPr bwMode="auto">
          <a:xfrm>
            <a:off x="1908175" y="990600"/>
            <a:ext cx="676751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a:t>Modifiez le style du titre</a:t>
            </a:r>
          </a:p>
        </p:txBody>
      </p:sp>
      <p:sp>
        <p:nvSpPr>
          <p:cNvPr id="1028" name="Espace réservé du texte 2"/>
          <p:cNvSpPr>
            <a:spLocks noGrp="1"/>
          </p:cNvSpPr>
          <p:nvPr>
            <p:ph type="body" idx="1"/>
          </p:nvPr>
        </p:nvSpPr>
        <p:spPr bwMode="auto">
          <a:xfrm>
            <a:off x="1908175" y="2133600"/>
            <a:ext cx="6778625" cy="399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dirty="0" smtClean="0"/>
              <a:t>Document de travail</a:t>
            </a:r>
            <a:endParaRPr lang="fr-FR" altLang="fr-FR" dirty="0"/>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Arial Narrow" panose="020B0606020202030204" pitchFamily="34" charset="0"/>
              </a:defRPr>
            </a:lvl1pPr>
          </a:lstStyle>
          <a:p>
            <a:fld id="{38F475CC-9A25-4A89-8EDB-1E2737850D4B}" type="datetimeFigureOut">
              <a:rPr lang="fr-FR" altLang="fr-FR"/>
              <a:pPr/>
              <a:t>03/12/2019</a:t>
            </a:fld>
            <a:endParaRPr lang="fr-FR" altLang="fr-FR"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Arial Narrow" panose="020B0606020202030204" pitchFamily="34" charset="0"/>
                <a:ea typeface="+mn-ea"/>
                <a:cs typeface="+mn-cs"/>
              </a:defRPr>
            </a:lvl1pPr>
          </a:lstStyle>
          <a:p>
            <a:pPr>
              <a:defRPr/>
            </a:pP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Arial Narrow" panose="020B0606020202030204" pitchFamily="34" charset="0"/>
              </a:defRPr>
            </a:lvl1pPr>
          </a:lstStyle>
          <a:p>
            <a:fld id="{29F289A8-0FA4-40B7-8CB0-BE8B2F1BF293}" type="slidenum">
              <a:rPr lang="fr-FR" altLang="fr-FR"/>
              <a:pPr/>
              <a:t>‹N°›</a:t>
            </a:fld>
            <a:endParaRPr lang="fr-FR" altLang="fr-FR"/>
          </a:p>
        </p:txBody>
      </p:sp>
      <p:pic>
        <p:nvPicPr>
          <p:cNvPr id="1032" name="Picture 2"/>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623888" y="68263"/>
            <a:ext cx="865187" cy="587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sp>
        <p:nvSpPr>
          <p:cNvPr id="1033" name="ZoneTexte 6"/>
          <p:cNvSpPr txBox="1">
            <a:spLocks noChangeArrowheads="1"/>
          </p:cNvSpPr>
          <p:nvPr userDrawn="1"/>
        </p:nvSpPr>
        <p:spPr bwMode="auto">
          <a:xfrm>
            <a:off x="1939925" y="166688"/>
            <a:ext cx="2403475" cy="400050"/>
          </a:xfrm>
          <a:prstGeom prst="rect">
            <a:avLst/>
          </a:prstGeom>
          <a:noFill/>
          <a:ln>
            <a:noFill/>
          </a:ln>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fr-FR" altLang="fr-FR" sz="1600">
                <a:solidFill>
                  <a:srgbClr val="DDE8F6"/>
                </a:solidFill>
                <a:cs typeface="Arial" panose="020B0604020202020204" pitchFamily="34" charset="0"/>
              </a:rPr>
              <a:t>Ministère de la </a:t>
            </a:r>
            <a:r>
              <a:rPr lang="fr-FR" altLang="fr-FR" sz="2000">
                <a:solidFill>
                  <a:srgbClr val="DDE8F6"/>
                </a:solidFill>
                <a:cs typeface="Arial" panose="020B0604020202020204" pitchFamily="34" charset="0"/>
              </a:rPr>
              <a:t>Culture</a:t>
            </a:r>
            <a:endParaRPr lang="fr-FR" altLang="fr-FR" sz="1600">
              <a:solidFill>
                <a:srgbClr val="DDE8F6"/>
              </a:solidFill>
              <a:cs typeface="Arial" panose="020B0604020202020204" pitchFamily="34" charset="0"/>
            </a:endParaRPr>
          </a:p>
        </p:txBody>
      </p:sp>
      <p:sp>
        <p:nvSpPr>
          <p:cNvPr id="2" name="ZoneTexte 1"/>
          <p:cNvSpPr txBox="1"/>
          <p:nvPr userDrawn="1"/>
        </p:nvSpPr>
        <p:spPr>
          <a:xfrm>
            <a:off x="3288829" y="6385023"/>
            <a:ext cx="2566342" cy="307777"/>
          </a:xfrm>
          <a:prstGeom prst="rect">
            <a:avLst/>
          </a:prstGeom>
          <a:noFill/>
          <a:scene3d>
            <a:camera prst="orthographicFront">
              <a:rot lat="0" lon="0" rev="0"/>
            </a:camera>
            <a:lightRig rig="threePt" dir="t"/>
          </a:scene3d>
        </p:spPr>
        <p:txBody>
          <a:bodyPr vert="horz" wrap="square" rtlCol="0" anchor="ctr">
            <a:spAutoFit/>
          </a:bodyPr>
          <a:lstStyle/>
          <a:p>
            <a:pPr algn="ctr"/>
            <a:r>
              <a:rPr lang="fr-FR" sz="1400" b="1" dirty="0" smtClean="0">
                <a:solidFill>
                  <a:srgbClr val="00B050"/>
                </a:solidFill>
              </a:rPr>
              <a:t>DOCUMENT DE TRAVAIL</a:t>
            </a:r>
            <a:endParaRPr lang="fr-FR" sz="1400" b="1" dirty="0">
              <a:solidFill>
                <a:srgbClr val="00B050"/>
              </a:solidFill>
            </a:endParaRPr>
          </a:p>
        </p:txBody>
      </p:sp>
    </p:spTree>
  </p:cSld>
  <p:clrMap bg1="lt1" tx1="dk1" bg2="lt2" tx2="dk2" accent1="accent1" accent2="accent2" accent3="accent3" accent4="accent4" accent5="accent5" accent6="accent6" hlink="hlink" folHlink="folHlink"/>
  <p:sldLayoutIdLst>
    <p:sldLayoutId id="2147483834" r:id="rId1"/>
    <p:sldLayoutId id="2147483836" r:id="rId2"/>
  </p:sldLayoutIdLst>
  <p:txStyles>
    <p:titleStyle>
      <a:lvl1pPr algn="l" rtl="0" eaLnBrk="0" fontAlgn="base" hangingPunct="0">
        <a:spcBef>
          <a:spcPct val="0"/>
        </a:spcBef>
        <a:spcAft>
          <a:spcPct val="0"/>
        </a:spcAft>
        <a:defRPr sz="3200" kern="12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lgn="l" rtl="0" eaLnBrk="0" fontAlgn="base" hangingPunct="0">
        <a:spcBef>
          <a:spcPct val="0"/>
        </a:spcBef>
        <a:spcAft>
          <a:spcPct val="0"/>
        </a:spcAft>
        <a:defRPr sz="3200">
          <a:solidFill>
            <a:schemeClr val="tx1"/>
          </a:solidFill>
          <a:latin typeface="Arial" charset="0"/>
          <a:ea typeface="MS PGothic" panose="020B0600070205080204" pitchFamily="34" charset="-128"/>
          <a:cs typeface="Arial" panose="020B0604020202020204" pitchFamily="34" charset="0"/>
        </a:defRPr>
      </a:lvl2pPr>
      <a:lvl3pPr algn="l" rtl="0" eaLnBrk="0" fontAlgn="base" hangingPunct="0">
        <a:spcBef>
          <a:spcPct val="0"/>
        </a:spcBef>
        <a:spcAft>
          <a:spcPct val="0"/>
        </a:spcAft>
        <a:defRPr sz="3200">
          <a:solidFill>
            <a:schemeClr val="tx1"/>
          </a:solidFill>
          <a:latin typeface="Arial" charset="0"/>
          <a:ea typeface="MS PGothic" panose="020B0600070205080204" pitchFamily="34" charset="-128"/>
          <a:cs typeface="Arial" panose="020B0604020202020204" pitchFamily="34" charset="0"/>
        </a:defRPr>
      </a:lvl3pPr>
      <a:lvl4pPr algn="l" rtl="0" eaLnBrk="0" fontAlgn="base" hangingPunct="0">
        <a:spcBef>
          <a:spcPct val="0"/>
        </a:spcBef>
        <a:spcAft>
          <a:spcPct val="0"/>
        </a:spcAft>
        <a:defRPr sz="3200">
          <a:solidFill>
            <a:schemeClr val="tx1"/>
          </a:solidFill>
          <a:latin typeface="Arial" charset="0"/>
          <a:ea typeface="MS PGothic" panose="020B0600070205080204" pitchFamily="34" charset="-128"/>
          <a:cs typeface="Arial" panose="020B0604020202020204" pitchFamily="34" charset="0"/>
        </a:defRPr>
      </a:lvl4pPr>
      <a:lvl5pPr algn="l" rtl="0" eaLnBrk="0" fontAlgn="base" hangingPunct="0">
        <a:spcBef>
          <a:spcPct val="0"/>
        </a:spcBef>
        <a:spcAft>
          <a:spcPct val="0"/>
        </a:spcAft>
        <a:defRPr sz="3200">
          <a:solidFill>
            <a:schemeClr val="tx1"/>
          </a:solidFill>
          <a:latin typeface="Arial" charset="0"/>
          <a:ea typeface="MS PGothic" panose="020B0600070205080204" pitchFamily="34" charset="-128"/>
          <a:cs typeface="Arial" panose="020B0604020202020204" pitchFamily="34" charset="0"/>
        </a:defRPr>
      </a:lvl5pPr>
      <a:lvl6pPr marL="457200" algn="l" rtl="0" fontAlgn="base">
        <a:spcBef>
          <a:spcPct val="0"/>
        </a:spcBef>
        <a:spcAft>
          <a:spcPct val="0"/>
        </a:spcAft>
        <a:defRPr sz="3200">
          <a:solidFill>
            <a:schemeClr val="tx1"/>
          </a:solidFill>
          <a:latin typeface="Arial" charset="0"/>
          <a:ea typeface="ＭＳ Ｐゴシック" charset="0"/>
        </a:defRPr>
      </a:lvl6pPr>
      <a:lvl7pPr marL="914400" algn="l" rtl="0" fontAlgn="base">
        <a:spcBef>
          <a:spcPct val="0"/>
        </a:spcBef>
        <a:spcAft>
          <a:spcPct val="0"/>
        </a:spcAft>
        <a:defRPr sz="3200">
          <a:solidFill>
            <a:schemeClr val="tx1"/>
          </a:solidFill>
          <a:latin typeface="Arial" charset="0"/>
          <a:ea typeface="ＭＳ Ｐゴシック" charset="0"/>
        </a:defRPr>
      </a:lvl7pPr>
      <a:lvl8pPr marL="1371600" algn="l" rtl="0" fontAlgn="base">
        <a:spcBef>
          <a:spcPct val="0"/>
        </a:spcBef>
        <a:spcAft>
          <a:spcPct val="0"/>
        </a:spcAft>
        <a:defRPr sz="3200">
          <a:solidFill>
            <a:schemeClr val="tx1"/>
          </a:solidFill>
          <a:latin typeface="Arial" charset="0"/>
          <a:ea typeface="ＭＳ Ｐゴシック" charset="0"/>
        </a:defRPr>
      </a:lvl8pPr>
      <a:lvl9pPr marL="1828800" algn="l" rtl="0" fontAlgn="base">
        <a:spcBef>
          <a:spcPct val="0"/>
        </a:spcBef>
        <a:spcAft>
          <a:spcPct val="0"/>
        </a:spcAft>
        <a:defRPr sz="3200">
          <a:solidFill>
            <a:schemeClr val="tx1"/>
          </a:solidFill>
          <a:latin typeface="Arial" charset="0"/>
          <a:ea typeface="ＭＳ Ｐゴシック"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2400" b="1" kern="12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algn="l" rtl="0" eaLnBrk="0" fontAlgn="base" hangingPunct="0">
        <a:spcBef>
          <a:spcPct val="20000"/>
        </a:spcBef>
        <a:spcAft>
          <a:spcPct val="0"/>
        </a:spcAft>
        <a:buFont typeface="Arial" panose="020B0604020202020204" pitchFamily="34" charset="0"/>
        <a:buChar char="–"/>
        <a:defRPr sz="2000" kern="1200">
          <a:solidFill>
            <a:schemeClr val="tx1"/>
          </a:solidFill>
          <a:latin typeface="Arial" panose="020B0604020202020204" pitchFamily="34" charset="0"/>
          <a:ea typeface="MS PGothic" panose="020B0600070205080204" pitchFamily="34" charset="-128"/>
          <a:cs typeface="Arial" panose="020B0604020202020204" pitchFamily="34" charset="0"/>
        </a:defRPr>
      </a:lvl2pPr>
      <a:lvl3pPr marL="1143000" indent="-228600" algn="l" rtl="0" eaLnBrk="0" fontAlgn="base" hangingPunct="0">
        <a:spcBef>
          <a:spcPct val="20000"/>
        </a:spcBef>
        <a:spcAft>
          <a:spcPct val="0"/>
        </a:spcAft>
        <a:buFont typeface="Arial" panose="020B0604020202020204" pitchFamily="34" charset="0"/>
        <a:buChar char="•"/>
        <a:defRPr kern="1200">
          <a:solidFill>
            <a:schemeClr val="tx1"/>
          </a:solidFill>
          <a:latin typeface="Arial" panose="020B0604020202020204" pitchFamily="34" charset="0"/>
          <a:ea typeface="MS PGothic" panose="020B0600070205080204" pitchFamily="34" charset="-128"/>
          <a:cs typeface="Arial" panose="020B060402020202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Arial" panose="020B0604020202020204" pitchFamily="34" charset="0"/>
          <a:ea typeface="MS PGothic" panose="020B0600070205080204" pitchFamily="34" charset="-128"/>
          <a:cs typeface="Arial" panose="020B0604020202020204" pitchFamily="34" charset="0"/>
        </a:defRPr>
      </a:lvl4pPr>
      <a:lvl5pPr marL="20574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Arial" panose="020B0604020202020204" pitchFamily="34" charset="0"/>
          <a:ea typeface="MS PGothic" panose="020B0600070205080204" pitchFamily="34" charset="-128"/>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p:cNvSpPr/>
          <p:nvPr userDrawn="1"/>
        </p:nvSpPr>
        <p:spPr>
          <a:xfrm>
            <a:off x="0" y="1"/>
            <a:ext cx="9144000" cy="720725"/>
          </a:xfrm>
          <a:prstGeom prst="rect">
            <a:avLst/>
          </a:prstGeom>
          <a:gradFill flip="none" rotWithShape="1">
            <a:gsLst>
              <a:gs pos="0">
                <a:schemeClr val="accent1">
                  <a:lumMod val="50000"/>
                </a:schemeClr>
              </a:gs>
              <a:gs pos="100000">
                <a:schemeClr val="accent1"/>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dirty="0"/>
          </a:p>
        </p:txBody>
      </p:sp>
      <p:sp>
        <p:nvSpPr>
          <p:cNvPr id="1027" name="Espace réservé du titre 1"/>
          <p:cNvSpPr>
            <a:spLocks noGrp="1"/>
          </p:cNvSpPr>
          <p:nvPr>
            <p:ph type="title"/>
          </p:nvPr>
        </p:nvSpPr>
        <p:spPr bwMode="auto">
          <a:xfrm>
            <a:off x="1908572" y="990600"/>
            <a:ext cx="676751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a:t>Modifiez le style du titre</a:t>
            </a:r>
          </a:p>
        </p:txBody>
      </p:sp>
      <p:sp>
        <p:nvSpPr>
          <p:cNvPr id="1028" name="Espace réservé du texte 2"/>
          <p:cNvSpPr>
            <a:spLocks noGrp="1"/>
          </p:cNvSpPr>
          <p:nvPr>
            <p:ph type="body" idx="1"/>
          </p:nvPr>
        </p:nvSpPr>
        <p:spPr bwMode="auto">
          <a:xfrm>
            <a:off x="1908573" y="2133601"/>
            <a:ext cx="6778228" cy="399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a:t>Modifiez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p>
        </p:txBody>
      </p:sp>
      <p:sp>
        <p:nvSpPr>
          <p:cNvPr id="4" name="Espace réservé de la date 3"/>
          <p:cNvSpPr>
            <a:spLocks noGrp="1"/>
          </p:cNvSpPr>
          <p:nvPr>
            <p:ph type="dt" sz="half" idx="2"/>
          </p:nvPr>
        </p:nvSpPr>
        <p:spPr>
          <a:xfrm>
            <a:off x="457200" y="6356351"/>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900">
                <a:solidFill>
                  <a:srgbClr val="898989"/>
                </a:solidFill>
                <a:latin typeface="Arial Narrow" panose="020B0606020202030204" pitchFamily="34" charset="0"/>
              </a:defRPr>
            </a:lvl1pPr>
          </a:lstStyle>
          <a:p>
            <a:pPr>
              <a:defRPr/>
            </a:pPr>
            <a:fld id="{50509225-56D5-4BD4-81DA-C51762C054DE}" type="datetimeFigureOut">
              <a:rPr lang="fr-FR" altLang="fr-FR"/>
              <a:pPr>
                <a:defRPr/>
              </a:pPr>
              <a:t>03/12/2019</a:t>
            </a:fld>
            <a:endParaRPr lang="fr-FR" altLang="fr-FR"/>
          </a:p>
        </p:txBody>
      </p:sp>
      <p:sp>
        <p:nvSpPr>
          <p:cNvPr id="5" name="Espace réservé du pied de page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900">
                <a:solidFill>
                  <a:schemeClr val="tx1">
                    <a:tint val="75000"/>
                  </a:schemeClr>
                </a:solidFill>
                <a:latin typeface="Arial Narrow" panose="020B0606020202030204" pitchFamily="34" charset="0"/>
                <a:ea typeface="+mn-ea"/>
                <a:cs typeface="+mn-cs"/>
              </a:defRPr>
            </a:lvl1pPr>
          </a:lstStyle>
          <a:p>
            <a:pPr>
              <a:defRPr/>
            </a:pPr>
            <a:endParaRPr lang="fr-FR"/>
          </a:p>
        </p:txBody>
      </p:sp>
      <p:sp>
        <p:nvSpPr>
          <p:cNvPr id="6" name="Espace réservé du numéro de diapositive 5"/>
          <p:cNvSpPr>
            <a:spLocks noGrp="1"/>
          </p:cNvSpPr>
          <p:nvPr>
            <p:ph type="sldNum" sz="quarter" idx="4"/>
          </p:nvPr>
        </p:nvSpPr>
        <p:spPr>
          <a:xfrm>
            <a:off x="6553200" y="6356351"/>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900">
                <a:solidFill>
                  <a:srgbClr val="898989"/>
                </a:solidFill>
                <a:latin typeface="Arial Narrow" panose="020B0606020202030204" pitchFamily="34" charset="0"/>
              </a:defRPr>
            </a:lvl1pPr>
          </a:lstStyle>
          <a:p>
            <a:pPr>
              <a:defRPr/>
            </a:pPr>
            <a:fld id="{CF59892B-432F-4644-8772-ED51396A12B0}" type="slidenum">
              <a:rPr lang="fr-FR" altLang="fr-FR"/>
              <a:pPr>
                <a:defRPr/>
              </a:pPr>
              <a:t>‹N°›</a:t>
            </a:fld>
            <a:endParaRPr lang="fr-FR" altLang="fr-FR"/>
          </a:p>
        </p:txBody>
      </p:sp>
      <p:pic>
        <p:nvPicPr>
          <p:cNvPr id="1032" name="Picture 2"/>
          <p:cNvPicPr>
            <a:picLocks noChangeAspect="1" noChangeArrowheads="1"/>
          </p:cNvPicPr>
          <p:nvPr userDrawn="1"/>
        </p:nvPicPr>
        <p:blipFill>
          <a:blip r:embed="rId11" cstate="print">
            <a:extLst>
              <a:ext uri="{28A0092B-C50C-407E-A947-70E740481C1C}">
                <a14:useLocalDpi xmlns:a14="http://schemas.microsoft.com/office/drawing/2010/main" val="0"/>
              </a:ext>
            </a:extLst>
          </a:blip>
          <a:srcRect/>
          <a:stretch>
            <a:fillRect/>
          </a:stretch>
        </p:blipFill>
        <p:spPr bwMode="auto">
          <a:xfrm>
            <a:off x="623888" y="68264"/>
            <a:ext cx="865585"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3" name="ZoneTexte 6"/>
          <p:cNvSpPr txBox="1">
            <a:spLocks noChangeArrowheads="1"/>
          </p:cNvSpPr>
          <p:nvPr userDrawn="1"/>
        </p:nvSpPr>
        <p:spPr bwMode="auto">
          <a:xfrm>
            <a:off x="1939529" y="166689"/>
            <a:ext cx="1846980" cy="323165"/>
          </a:xfrm>
          <a:prstGeom prst="rect">
            <a:avLst/>
          </a:prstGeom>
          <a:noFill/>
          <a:ln>
            <a:noFill/>
          </a:ln>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defRPr/>
            </a:pPr>
            <a:r>
              <a:rPr lang="fr-FR" altLang="fr-FR" sz="1200">
                <a:solidFill>
                  <a:srgbClr val="DDE8F6"/>
                </a:solidFill>
                <a:cs typeface="Arial" panose="020B0604020202020204" pitchFamily="34" charset="0"/>
              </a:rPr>
              <a:t>Ministère de la </a:t>
            </a:r>
            <a:r>
              <a:rPr lang="fr-FR" altLang="fr-FR" sz="1500">
                <a:solidFill>
                  <a:srgbClr val="DDE8F6"/>
                </a:solidFill>
                <a:cs typeface="Arial" panose="020B0604020202020204" pitchFamily="34" charset="0"/>
              </a:rPr>
              <a:t>Culture</a:t>
            </a:r>
            <a:endParaRPr lang="fr-FR" altLang="fr-FR" sz="1200">
              <a:solidFill>
                <a:srgbClr val="DDE8F6"/>
              </a:solidFill>
              <a:cs typeface="Arial" panose="020B0604020202020204" pitchFamily="34" charset="0"/>
            </a:endParaRPr>
          </a:p>
        </p:txBody>
      </p:sp>
    </p:spTree>
    <p:extLst>
      <p:ext uri="{BB962C8B-B14F-4D97-AF65-F5344CB8AC3E}">
        <p14:creationId xmlns:p14="http://schemas.microsoft.com/office/powerpoint/2010/main" val="3609174532"/>
      </p:ext>
    </p:extLst>
  </p:cSld>
  <p:clrMap bg1="lt1" tx1="dk1" bg2="lt2" tx2="dk2" accent1="accent1" accent2="accent2" accent3="accent3" accent4="accent4" accent5="accent5" accent6="accent6" hlink="hlink" folHlink="folHlink"/>
  <p:sldLayoutIdLst>
    <p:sldLayoutId id="2147483838" r:id="rId1"/>
    <p:sldLayoutId id="2147483839" r:id="rId2"/>
    <p:sldLayoutId id="2147483840" r:id="rId3"/>
    <p:sldLayoutId id="2147483841" r:id="rId4"/>
    <p:sldLayoutId id="2147483842" r:id="rId5"/>
    <p:sldLayoutId id="2147483843" r:id="rId6"/>
    <p:sldLayoutId id="2147483844" r:id="rId7"/>
    <p:sldLayoutId id="2147483845" r:id="rId8"/>
    <p:sldLayoutId id="2147483846" r:id="rId9"/>
  </p:sldLayoutIdLst>
  <p:txStyles>
    <p:titleStyle>
      <a:lvl1pPr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lgn="l" rtl="0" eaLnBrk="0" fontAlgn="base" hangingPunct="0">
        <a:spcBef>
          <a:spcPct val="0"/>
        </a:spcBef>
        <a:spcAft>
          <a:spcPct val="0"/>
        </a:spcAft>
        <a:defRPr sz="2400">
          <a:solidFill>
            <a:schemeClr val="tx1"/>
          </a:solidFill>
          <a:latin typeface="Arial" charset="0"/>
          <a:ea typeface="MS PGothic" panose="020B0600070205080204" pitchFamily="34" charset="-128"/>
          <a:cs typeface="Arial" panose="020B0604020202020204" pitchFamily="34" charset="0"/>
        </a:defRPr>
      </a:lvl2pPr>
      <a:lvl3pPr algn="l" rtl="0" eaLnBrk="0" fontAlgn="base" hangingPunct="0">
        <a:spcBef>
          <a:spcPct val="0"/>
        </a:spcBef>
        <a:spcAft>
          <a:spcPct val="0"/>
        </a:spcAft>
        <a:defRPr sz="2400">
          <a:solidFill>
            <a:schemeClr val="tx1"/>
          </a:solidFill>
          <a:latin typeface="Arial" charset="0"/>
          <a:ea typeface="MS PGothic" panose="020B0600070205080204" pitchFamily="34" charset="-128"/>
          <a:cs typeface="Arial" panose="020B0604020202020204" pitchFamily="34" charset="0"/>
        </a:defRPr>
      </a:lvl3pPr>
      <a:lvl4pPr algn="l" rtl="0" eaLnBrk="0" fontAlgn="base" hangingPunct="0">
        <a:spcBef>
          <a:spcPct val="0"/>
        </a:spcBef>
        <a:spcAft>
          <a:spcPct val="0"/>
        </a:spcAft>
        <a:defRPr sz="2400">
          <a:solidFill>
            <a:schemeClr val="tx1"/>
          </a:solidFill>
          <a:latin typeface="Arial" charset="0"/>
          <a:ea typeface="MS PGothic" panose="020B0600070205080204" pitchFamily="34" charset="-128"/>
          <a:cs typeface="Arial" panose="020B0604020202020204" pitchFamily="34" charset="0"/>
        </a:defRPr>
      </a:lvl4pPr>
      <a:lvl5pPr algn="l" rtl="0" eaLnBrk="0" fontAlgn="base" hangingPunct="0">
        <a:spcBef>
          <a:spcPct val="0"/>
        </a:spcBef>
        <a:spcAft>
          <a:spcPct val="0"/>
        </a:spcAft>
        <a:defRPr sz="2400">
          <a:solidFill>
            <a:schemeClr val="tx1"/>
          </a:solidFill>
          <a:latin typeface="Arial" charset="0"/>
          <a:ea typeface="MS PGothic" panose="020B0600070205080204" pitchFamily="34" charset="-128"/>
          <a:cs typeface="Arial" panose="020B0604020202020204" pitchFamily="34" charset="0"/>
        </a:defRPr>
      </a:lvl5pPr>
      <a:lvl6pPr marL="342899" algn="l" rtl="0" fontAlgn="base">
        <a:spcBef>
          <a:spcPct val="0"/>
        </a:spcBef>
        <a:spcAft>
          <a:spcPct val="0"/>
        </a:spcAft>
        <a:defRPr sz="2400">
          <a:solidFill>
            <a:schemeClr val="tx1"/>
          </a:solidFill>
          <a:latin typeface="Arial" charset="0"/>
          <a:ea typeface="ＭＳ Ｐゴシック" charset="0"/>
        </a:defRPr>
      </a:lvl6pPr>
      <a:lvl7pPr marL="685799" algn="l" rtl="0" fontAlgn="base">
        <a:spcBef>
          <a:spcPct val="0"/>
        </a:spcBef>
        <a:spcAft>
          <a:spcPct val="0"/>
        </a:spcAft>
        <a:defRPr sz="2400">
          <a:solidFill>
            <a:schemeClr val="tx1"/>
          </a:solidFill>
          <a:latin typeface="Arial" charset="0"/>
          <a:ea typeface="ＭＳ Ｐゴシック" charset="0"/>
        </a:defRPr>
      </a:lvl7pPr>
      <a:lvl8pPr marL="1028698" algn="l" rtl="0" fontAlgn="base">
        <a:spcBef>
          <a:spcPct val="0"/>
        </a:spcBef>
        <a:spcAft>
          <a:spcPct val="0"/>
        </a:spcAft>
        <a:defRPr sz="2400">
          <a:solidFill>
            <a:schemeClr val="tx1"/>
          </a:solidFill>
          <a:latin typeface="Arial" charset="0"/>
          <a:ea typeface="ＭＳ Ｐゴシック" charset="0"/>
        </a:defRPr>
      </a:lvl8pPr>
      <a:lvl9pPr marL="1371597" algn="l" rtl="0" fontAlgn="base">
        <a:spcBef>
          <a:spcPct val="0"/>
        </a:spcBef>
        <a:spcAft>
          <a:spcPct val="0"/>
        </a:spcAft>
        <a:defRPr sz="2400">
          <a:solidFill>
            <a:schemeClr val="tx1"/>
          </a:solidFill>
          <a:latin typeface="Arial" charset="0"/>
          <a:ea typeface="ＭＳ Ｐゴシック" charset="0"/>
        </a:defRPr>
      </a:lvl9pPr>
    </p:titleStyle>
    <p:bodyStyle>
      <a:lvl1pPr marL="255985" indent="-255985" algn="l" rtl="0" eaLnBrk="0" fontAlgn="base" hangingPunct="0">
        <a:spcBef>
          <a:spcPct val="20000"/>
        </a:spcBef>
        <a:spcAft>
          <a:spcPct val="0"/>
        </a:spcAft>
        <a:buFont typeface="Arial" panose="020B0604020202020204" pitchFamily="34" charset="0"/>
        <a:buChar char="•"/>
        <a:defRPr sz="1800" kern="12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556022" indent="-213122" algn="l" rtl="0" eaLnBrk="0" fontAlgn="base" hangingPunct="0">
        <a:spcBef>
          <a:spcPct val="20000"/>
        </a:spcBef>
        <a:spcAft>
          <a:spcPct val="0"/>
        </a:spcAft>
        <a:buFont typeface="Arial" panose="020B0604020202020204" pitchFamily="34" charset="0"/>
        <a:buChar char="–"/>
        <a:defRPr sz="1500" kern="1200">
          <a:solidFill>
            <a:schemeClr val="tx1"/>
          </a:solidFill>
          <a:latin typeface="Arial" panose="020B0604020202020204" pitchFamily="34" charset="0"/>
          <a:ea typeface="MS PGothic" panose="020B0600070205080204" pitchFamily="34" charset="-128"/>
          <a:cs typeface="Arial" panose="020B0604020202020204" pitchFamily="34" charset="0"/>
        </a:defRPr>
      </a:lvl2pPr>
      <a:lvl3pPr marL="856060" indent="-170260" algn="l" rtl="0" eaLnBrk="0" fontAlgn="base" hangingPunct="0">
        <a:spcBef>
          <a:spcPct val="20000"/>
        </a:spcBef>
        <a:spcAft>
          <a:spcPct val="0"/>
        </a:spcAft>
        <a:buFont typeface="Arial" panose="020B0604020202020204" pitchFamily="34" charset="0"/>
        <a:buChar char="•"/>
        <a:defRPr kern="1200">
          <a:solidFill>
            <a:schemeClr val="tx1"/>
          </a:solidFill>
          <a:latin typeface="Arial" panose="020B0604020202020204" pitchFamily="34" charset="0"/>
          <a:ea typeface="MS PGothic" panose="020B0600070205080204" pitchFamily="34" charset="-128"/>
          <a:cs typeface="Arial" panose="020B0604020202020204" pitchFamily="34" charset="0"/>
        </a:defRPr>
      </a:lvl3pPr>
      <a:lvl4pPr marL="1198960" indent="-170260" algn="l" rtl="0" eaLnBrk="0" fontAlgn="base" hangingPunct="0">
        <a:spcBef>
          <a:spcPct val="20000"/>
        </a:spcBef>
        <a:spcAft>
          <a:spcPct val="0"/>
        </a:spcAft>
        <a:buFont typeface="Arial" panose="020B0604020202020204" pitchFamily="34" charset="0"/>
        <a:buChar char="–"/>
        <a:defRPr sz="1200" kern="1200">
          <a:solidFill>
            <a:schemeClr val="tx1"/>
          </a:solidFill>
          <a:latin typeface="Arial" panose="020B0604020202020204" pitchFamily="34" charset="0"/>
          <a:ea typeface="MS PGothic" panose="020B0600070205080204" pitchFamily="34" charset="-128"/>
          <a:cs typeface="Arial" panose="020B0604020202020204" pitchFamily="34" charset="0"/>
        </a:defRPr>
      </a:lvl4pPr>
      <a:lvl5pPr marL="1541860" indent="-170260" algn="l" rtl="0" eaLnBrk="0" fontAlgn="base" hangingPunct="0">
        <a:spcBef>
          <a:spcPct val="20000"/>
        </a:spcBef>
        <a:spcAft>
          <a:spcPct val="0"/>
        </a:spcAft>
        <a:buFont typeface="Arial" panose="020B0604020202020204" pitchFamily="34" charset="0"/>
        <a:buChar char="»"/>
        <a:defRPr sz="1200" kern="1200">
          <a:solidFill>
            <a:schemeClr val="tx1"/>
          </a:solidFill>
          <a:latin typeface="Arial" panose="020B0604020202020204" pitchFamily="34" charset="0"/>
          <a:ea typeface="MS PGothic" panose="020B0600070205080204" pitchFamily="34" charset="-128"/>
          <a:cs typeface="Arial" panose="020B0604020202020204" pitchFamily="34" charset="0"/>
        </a:defRPr>
      </a:lvl5pPr>
      <a:lvl6pPr marL="1885946" indent="-171449" algn="l" defTabSz="685799"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46" indent="-171449" algn="l" defTabSz="685799"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45" indent="-171449" algn="l" defTabSz="685799"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44" indent="-171449" algn="l" defTabSz="685799"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fr-FR"/>
      </a:defPPr>
      <a:lvl1pPr marL="0" algn="l" defTabSz="685799" rtl="0" eaLnBrk="1" latinLnBrk="0" hangingPunct="1">
        <a:defRPr sz="1350" kern="1200">
          <a:solidFill>
            <a:schemeClr val="tx1"/>
          </a:solidFill>
          <a:latin typeface="+mn-lt"/>
          <a:ea typeface="+mn-ea"/>
          <a:cs typeface="+mn-cs"/>
        </a:defRPr>
      </a:lvl1pPr>
      <a:lvl2pPr marL="342899" algn="l" defTabSz="685799" rtl="0" eaLnBrk="1" latinLnBrk="0" hangingPunct="1">
        <a:defRPr sz="1350" kern="1200">
          <a:solidFill>
            <a:schemeClr val="tx1"/>
          </a:solidFill>
          <a:latin typeface="+mn-lt"/>
          <a:ea typeface="+mn-ea"/>
          <a:cs typeface="+mn-cs"/>
        </a:defRPr>
      </a:lvl2pPr>
      <a:lvl3pPr marL="685799" algn="l" defTabSz="685799" rtl="0" eaLnBrk="1" latinLnBrk="0" hangingPunct="1">
        <a:defRPr sz="1350" kern="1200">
          <a:solidFill>
            <a:schemeClr val="tx1"/>
          </a:solidFill>
          <a:latin typeface="+mn-lt"/>
          <a:ea typeface="+mn-ea"/>
          <a:cs typeface="+mn-cs"/>
        </a:defRPr>
      </a:lvl3pPr>
      <a:lvl4pPr marL="1028698" algn="l" defTabSz="685799" rtl="0" eaLnBrk="1" latinLnBrk="0" hangingPunct="1">
        <a:defRPr sz="1350" kern="1200">
          <a:solidFill>
            <a:schemeClr val="tx1"/>
          </a:solidFill>
          <a:latin typeface="+mn-lt"/>
          <a:ea typeface="+mn-ea"/>
          <a:cs typeface="+mn-cs"/>
        </a:defRPr>
      </a:lvl4pPr>
      <a:lvl5pPr marL="1371597" algn="l" defTabSz="685799" rtl="0" eaLnBrk="1" latinLnBrk="0" hangingPunct="1">
        <a:defRPr sz="1350" kern="1200">
          <a:solidFill>
            <a:schemeClr val="tx1"/>
          </a:solidFill>
          <a:latin typeface="+mn-lt"/>
          <a:ea typeface="+mn-ea"/>
          <a:cs typeface="+mn-cs"/>
        </a:defRPr>
      </a:lvl5pPr>
      <a:lvl6pPr marL="1714497" algn="l" defTabSz="685799" rtl="0" eaLnBrk="1" latinLnBrk="0" hangingPunct="1">
        <a:defRPr sz="1350" kern="1200">
          <a:solidFill>
            <a:schemeClr val="tx1"/>
          </a:solidFill>
          <a:latin typeface="+mn-lt"/>
          <a:ea typeface="+mn-ea"/>
          <a:cs typeface="+mn-cs"/>
        </a:defRPr>
      </a:lvl6pPr>
      <a:lvl7pPr marL="2057396" algn="l" defTabSz="685799" rtl="0" eaLnBrk="1" latinLnBrk="0" hangingPunct="1">
        <a:defRPr sz="1350" kern="1200">
          <a:solidFill>
            <a:schemeClr val="tx1"/>
          </a:solidFill>
          <a:latin typeface="+mn-lt"/>
          <a:ea typeface="+mn-ea"/>
          <a:cs typeface="+mn-cs"/>
        </a:defRPr>
      </a:lvl7pPr>
      <a:lvl8pPr marL="2400296" algn="l" defTabSz="685799" rtl="0" eaLnBrk="1" latinLnBrk="0" hangingPunct="1">
        <a:defRPr sz="1350" kern="1200">
          <a:solidFill>
            <a:schemeClr val="tx1"/>
          </a:solidFill>
          <a:latin typeface="+mn-lt"/>
          <a:ea typeface="+mn-ea"/>
          <a:cs typeface="+mn-cs"/>
        </a:defRPr>
      </a:lvl8pPr>
      <a:lvl9pPr marL="2743194" algn="l" defTabSz="685799"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hemeOverride" Target="../theme/themeOverride7.xml"/></Relationships>
</file>

<file path=ppt/slides/_rels/slide1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slideLayout" Target="../slideLayouts/slideLayout2.xml"/><Relationship Id="rId1" Type="http://schemas.openxmlformats.org/officeDocument/2006/relationships/themeOverride" Target="../theme/themeOverride8.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0.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1.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2.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3.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4.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5.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3464170" y="1951894"/>
            <a:ext cx="5029200" cy="3701560"/>
          </a:xfrm>
        </p:spPr>
        <p:txBody>
          <a:bodyPr rtlCol="0"/>
          <a:lstStyle/>
          <a:p>
            <a:pPr algn="ctr" eaLnBrk="1" hangingPunct="1">
              <a:lnSpc>
                <a:spcPct val="90000"/>
              </a:lnSpc>
              <a:spcBef>
                <a:spcPct val="0"/>
              </a:spcBef>
              <a:defRPr/>
            </a:pPr>
            <a:r>
              <a:rPr lang="fr-FR" sz="2000" b="1" dirty="0">
                <a:solidFill>
                  <a:schemeClr val="bg1"/>
                </a:solidFill>
                <a:ea typeface="+mn-ea"/>
              </a:rPr>
              <a:t>Politique indemnitaire ministérielle</a:t>
            </a:r>
            <a:r>
              <a:rPr lang="fr-FR" sz="2800" b="1" dirty="0">
                <a:solidFill>
                  <a:schemeClr val="bg1"/>
                </a:solidFill>
                <a:ea typeface="+mn-ea"/>
              </a:rPr>
              <a:t/>
            </a:r>
            <a:br>
              <a:rPr lang="fr-FR" sz="2800" b="1" dirty="0">
                <a:solidFill>
                  <a:schemeClr val="bg1"/>
                </a:solidFill>
                <a:ea typeface="+mn-ea"/>
              </a:rPr>
            </a:br>
            <a:endParaRPr lang="fr-FR" sz="2100" b="1" dirty="0">
              <a:solidFill>
                <a:schemeClr val="bg1"/>
              </a:solidFill>
              <a:ea typeface="+mn-ea"/>
            </a:endParaRPr>
          </a:p>
          <a:p>
            <a:pPr algn="ctr" eaLnBrk="1" hangingPunct="1">
              <a:lnSpc>
                <a:spcPct val="90000"/>
              </a:lnSpc>
              <a:spcBef>
                <a:spcPct val="0"/>
              </a:spcBef>
              <a:defRPr/>
            </a:pPr>
            <a:endParaRPr lang="fr-FR" altLang="fr-FR" sz="1800" dirty="0">
              <a:solidFill>
                <a:srgbClr val="008080"/>
              </a:solidFill>
            </a:endParaRPr>
          </a:p>
          <a:p>
            <a:pPr algn="ctr" eaLnBrk="1" hangingPunct="1">
              <a:lnSpc>
                <a:spcPct val="90000"/>
              </a:lnSpc>
              <a:spcBef>
                <a:spcPct val="0"/>
              </a:spcBef>
              <a:defRPr/>
            </a:pPr>
            <a:r>
              <a:rPr lang="fr-FR" altLang="fr-FR" sz="2000" b="1" dirty="0">
                <a:solidFill>
                  <a:schemeClr val="bg1"/>
                </a:solidFill>
                <a:ea typeface="+mn-ea"/>
              </a:rPr>
              <a:t>Groupe de travail avec les représentants du personnel </a:t>
            </a:r>
          </a:p>
          <a:p>
            <a:pPr algn="ctr" eaLnBrk="1" hangingPunct="1">
              <a:lnSpc>
                <a:spcPct val="90000"/>
              </a:lnSpc>
              <a:spcBef>
                <a:spcPct val="0"/>
              </a:spcBef>
              <a:defRPr/>
            </a:pPr>
            <a:endParaRPr lang="fr-FR" altLang="fr-FR" sz="2100" dirty="0">
              <a:solidFill>
                <a:srgbClr val="008080"/>
              </a:solidFill>
            </a:endParaRPr>
          </a:p>
          <a:p>
            <a:pPr algn="ctr" eaLnBrk="1" fontAlgn="auto" hangingPunct="1">
              <a:spcAft>
                <a:spcPts val="0"/>
              </a:spcAft>
              <a:defRPr/>
            </a:pPr>
            <a:r>
              <a:rPr lang="fr-FR" sz="1400" b="1" dirty="0">
                <a:solidFill>
                  <a:schemeClr val="bg1"/>
                </a:solidFill>
                <a:ea typeface="+mn-ea"/>
              </a:rPr>
              <a:t>2</a:t>
            </a:r>
            <a:r>
              <a:rPr lang="fr-FR" sz="1400" b="1" smtClean="0">
                <a:solidFill>
                  <a:schemeClr val="bg1"/>
                </a:solidFill>
                <a:ea typeface="+mn-ea"/>
              </a:rPr>
              <a:t> </a:t>
            </a:r>
            <a:r>
              <a:rPr lang="fr-FR" sz="1400" b="1" dirty="0">
                <a:solidFill>
                  <a:schemeClr val="bg1"/>
                </a:solidFill>
                <a:ea typeface="+mn-ea"/>
              </a:rPr>
              <a:t>décembre 2019 </a:t>
            </a:r>
          </a:p>
          <a:p>
            <a:pPr algn="r" eaLnBrk="1" fontAlgn="auto" hangingPunct="1">
              <a:spcAft>
                <a:spcPts val="0"/>
              </a:spcAft>
              <a:defRPr/>
            </a:pPr>
            <a:r>
              <a:rPr lang="fr-FR" altLang="fr-FR" sz="1200" b="1" i="1" dirty="0">
                <a:solidFill>
                  <a:srgbClr val="FFFFFF"/>
                </a:solidFill>
              </a:rPr>
              <a:t>SG – SRH2 – BER</a:t>
            </a:r>
            <a:endParaRPr lang="fr-FR" sz="1200" b="1" i="1" dirty="0">
              <a:solidFill>
                <a:schemeClr val="bg1"/>
              </a:solidFill>
              <a:ea typeface="+mn-ea"/>
            </a:endParaRPr>
          </a:p>
        </p:txBody>
      </p:sp>
    </p:spTree>
    <p:extLst>
      <p:ext uri="{BB962C8B-B14F-4D97-AF65-F5344CB8AC3E}">
        <p14:creationId xmlns:p14="http://schemas.microsoft.com/office/powerpoint/2010/main" val="85635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25517" y="1093076"/>
            <a:ext cx="8544911" cy="5630393"/>
          </a:xfrm>
        </p:spPr>
        <p:txBody>
          <a:bodyPr>
            <a:normAutofit/>
          </a:bodyPr>
          <a:lstStyle/>
          <a:p>
            <a:pPr marL="57150" lvl="0" indent="0">
              <a:spcBef>
                <a:spcPts val="0"/>
              </a:spcBef>
              <a:buNone/>
            </a:pPr>
            <a:r>
              <a:rPr lang="fr-FR" sz="2400" b="1" dirty="0">
                <a:latin typeface="Calibri" panose="020F0502020204030204" pitchFamily="34" charset="0"/>
                <a:cs typeface="Calibri" panose="020F0502020204030204" pitchFamily="34" charset="0"/>
              </a:rPr>
              <a:t>Axe 1: Réduction des écarts de rémunération avec les autres départements ministériels (hors transfert aux EP) : </a:t>
            </a:r>
          </a:p>
          <a:p>
            <a:pPr marL="57150" lvl="0" indent="0">
              <a:spcBef>
                <a:spcPts val="0"/>
              </a:spcBef>
              <a:buNone/>
            </a:pPr>
            <a:r>
              <a:rPr lang="fr-FR" sz="2400" b="1" dirty="0">
                <a:latin typeface="Calibri" panose="020F0502020204030204" pitchFamily="34" charset="0"/>
                <a:cs typeface="Calibri" panose="020F0502020204030204" pitchFamily="34" charset="0"/>
              </a:rPr>
              <a:t>Remontée des socles de gestion IFSE: 3,9 M€</a:t>
            </a:r>
            <a:r>
              <a:rPr lang="fr-FR" sz="2400" dirty="0"/>
              <a:t/>
            </a:r>
            <a:br>
              <a:rPr lang="fr-FR" sz="2400" dirty="0"/>
            </a:br>
            <a:endParaRPr lang="fr-FR" sz="2400" dirty="0"/>
          </a:p>
          <a:p>
            <a:pPr marL="514350" indent="-457200" algn="just"/>
            <a:r>
              <a:rPr lang="fr-FR" sz="2400" b="1" dirty="0">
                <a:latin typeface="Calibri" panose="020F0502020204030204" pitchFamily="34" charset="0"/>
                <a:cs typeface="Calibri" panose="020F0502020204030204" pitchFamily="34" charset="0"/>
              </a:rPr>
              <a:t>Harmonisation des « pas » entre groupes de fonction au sein d’un même </a:t>
            </a:r>
            <a:r>
              <a:rPr lang="fr-FR" sz="2400" b="1" dirty="0" smtClean="0">
                <a:latin typeface="Calibri" panose="020F0502020204030204" pitchFamily="34" charset="0"/>
                <a:cs typeface="Calibri" panose="020F0502020204030204" pitchFamily="34" charset="0"/>
              </a:rPr>
              <a:t>corps:</a:t>
            </a:r>
            <a:endParaRPr lang="fr-FR" sz="2400" b="1" dirty="0">
              <a:latin typeface="Calibri" panose="020F0502020204030204" pitchFamily="34" charset="0"/>
              <a:cs typeface="Calibri" panose="020F0502020204030204" pitchFamily="34" charset="0"/>
            </a:endParaRPr>
          </a:p>
          <a:p>
            <a:pPr marL="57150" indent="0">
              <a:buNone/>
            </a:pPr>
            <a:r>
              <a:rPr lang="fr-FR" sz="2400" dirty="0">
                <a:latin typeface="Calibri" panose="020F0502020204030204" pitchFamily="34" charset="0"/>
                <a:cs typeface="Calibri" panose="020F0502020204030204" pitchFamily="34" charset="0"/>
              </a:rPr>
              <a:t>Les passages d’un groupe de fonction G à un groupe de fonction G+1 seront uniformisés par catégorie :</a:t>
            </a:r>
          </a:p>
          <a:p>
            <a:pPr marL="914400" lvl="1" indent="-457200">
              <a:spcBef>
                <a:spcPts val="600"/>
              </a:spcBef>
              <a:spcAft>
                <a:spcPts val="600"/>
              </a:spcAft>
            </a:pPr>
            <a:r>
              <a:rPr lang="fr-FR" sz="2200" dirty="0">
                <a:latin typeface="Calibri" panose="020F0502020204030204" pitchFamily="34" charset="0"/>
                <a:cs typeface="Calibri" panose="020F0502020204030204" pitchFamily="34" charset="0"/>
              </a:rPr>
              <a:t>300 € en catégorie C ;</a:t>
            </a:r>
          </a:p>
          <a:p>
            <a:pPr marL="914400" lvl="1" indent="-457200">
              <a:spcBef>
                <a:spcPts val="600"/>
              </a:spcBef>
              <a:spcAft>
                <a:spcPts val="600"/>
              </a:spcAft>
            </a:pPr>
            <a:r>
              <a:rPr lang="fr-FR" sz="2200" dirty="0">
                <a:latin typeface="Calibri" panose="020F0502020204030204" pitchFamily="34" charset="0"/>
                <a:cs typeface="Calibri" panose="020F0502020204030204" pitchFamily="34" charset="0"/>
              </a:rPr>
              <a:t>500 € en catégorie B ;</a:t>
            </a:r>
          </a:p>
          <a:p>
            <a:pPr marL="914400" lvl="1" indent="-457200">
              <a:spcBef>
                <a:spcPts val="600"/>
              </a:spcBef>
              <a:spcAft>
                <a:spcPts val="600"/>
              </a:spcAft>
            </a:pPr>
            <a:r>
              <a:rPr lang="fr-FR" sz="2200" dirty="0">
                <a:latin typeface="Calibri" panose="020F0502020204030204" pitchFamily="34" charset="0"/>
                <a:cs typeface="Calibri" panose="020F0502020204030204" pitchFamily="34" charset="0"/>
              </a:rPr>
              <a:t>1 000 en catégorie A.</a:t>
            </a:r>
          </a:p>
          <a:p>
            <a:pPr marL="514350" indent="-457200"/>
            <a:r>
              <a:rPr lang="fr-FR" sz="2400" dirty="0">
                <a:latin typeface="Calibri" panose="020F0502020204030204" pitchFamily="34" charset="0"/>
                <a:cs typeface="Calibri" panose="020F0502020204030204" pitchFamily="34" charset="0"/>
              </a:rPr>
              <a:t>Coût de la </a:t>
            </a:r>
            <a:r>
              <a:rPr lang="fr-FR" sz="2400" dirty="0" smtClean="0">
                <a:latin typeface="Calibri" panose="020F0502020204030204" pitchFamily="34" charset="0"/>
                <a:cs typeface="Calibri" panose="020F0502020204030204" pitchFamily="34" charset="0"/>
              </a:rPr>
              <a:t>mesure</a:t>
            </a:r>
            <a:r>
              <a:rPr lang="fr-FR" sz="2400" dirty="0">
                <a:latin typeface="Calibri" panose="020F0502020204030204" pitchFamily="34" charset="0"/>
                <a:cs typeface="Calibri" panose="020F0502020204030204" pitchFamily="34" charset="0"/>
              </a:rPr>
              <a:t> à horizon 2022 </a:t>
            </a:r>
            <a:r>
              <a:rPr lang="fr-FR" sz="2400" dirty="0" smtClean="0">
                <a:latin typeface="Calibri" panose="020F0502020204030204" pitchFamily="34" charset="0"/>
                <a:cs typeface="Calibri" panose="020F0502020204030204" pitchFamily="34" charset="0"/>
              </a:rPr>
              <a:t>: 7,6 </a:t>
            </a:r>
            <a:r>
              <a:rPr lang="fr-FR" sz="2400" dirty="0">
                <a:latin typeface="Calibri" panose="020F0502020204030204" pitchFamily="34" charset="0"/>
                <a:cs typeface="Calibri" panose="020F0502020204030204" pitchFamily="34" charset="0"/>
              </a:rPr>
              <a:t>M</a:t>
            </a:r>
            <a:r>
              <a:rPr lang="fr-FR" sz="2400" dirty="0" smtClean="0">
                <a:latin typeface="Calibri" panose="020F0502020204030204" pitchFamily="34" charset="0"/>
                <a:cs typeface="Calibri" panose="020F0502020204030204" pitchFamily="34" charset="0"/>
              </a:rPr>
              <a:t>€ </a:t>
            </a:r>
            <a:r>
              <a:rPr lang="fr-FR" sz="2400" dirty="0">
                <a:latin typeface="Calibri" panose="020F0502020204030204" pitchFamily="34" charset="0"/>
                <a:cs typeface="Calibri" panose="020F0502020204030204" pitchFamily="34" charset="0"/>
              </a:rPr>
              <a:t>pour 6 187 </a:t>
            </a:r>
            <a:r>
              <a:rPr lang="fr-FR" sz="2400" dirty="0" smtClean="0">
                <a:latin typeface="Calibri" panose="020F0502020204030204" pitchFamily="34" charset="0"/>
                <a:cs typeface="Calibri" panose="020F0502020204030204" pitchFamily="34" charset="0"/>
              </a:rPr>
              <a:t>ETP</a:t>
            </a:r>
            <a:endParaRPr lang="fr-FR" sz="2400" dirty="0">
              <a:latin typeface="Calibri" panose="020F0502020204030204" pitchFamily="34" charset="0"/>
              <a:cs typeface="Calibri" panose="020F0502020204030204" pitchFamily="34" charset="0"/>
            </a:endParaRPr>
          </a:p>
          <a:p>
            <a:pPr marL="514350" indent="-457200"/>
            <a:endParaRPr lang="fr-FR" sz="2400" dirty="0">
              <a:latin typeface="Calibri" panose="020F0502020204030204" pitchFamily="34" charset="0"/>
              <a:cs typeface="Calibri" panose="020F0502020204030204" pitchFamily="34" charset="0"/>
            </a:endParaRPr>
          </a:p>
          <a:p>
            <a:pPr marL="457200" lvl="1" indent="0">
              <a:buNone/>
            </a:pPr>
            <a:endParaRPr lang="fr-FR" sz="2000" dirty="0"/>
          </a:p>
        </p:txBody>
      </p:sp>
      <p:sp>
        <p:nvSpPr>
          <p:cNvPr id="4" name="Titre 1">
            <a:extLst>
              <a:ext uri="{FF2B5EF4-FFF2-40B4-BE49-F238E27FC236}">
                <a16:creationId xmlns:a16="http://schemas.microsoft.com/office/drawing/2014/main" id="{928E3B6D-9411-47A4-918C-7E42627A961B}"/>
              </a:ext>
            </a:extLst>
          </p:cNvPr>
          <p:cNvSpPr>
            <a:spLocks noGrp="1"/>
          </p:cNvSpPr>
          <p:nvPr>
            <p:ph type="title"/>
          </p:nvPr>
        </p:nvSpPr>
        <p:spPr>
          <a:xfrm>
            <a:off x="525517" y="239635"/>
            <a:ext cx="8227833" cy="853441"/>
          </a:xfrm>
        </p:spPr>
        <p:txBody>
          <a:bodyPr anchor="ctr"/>
          <a:lstStyle/>
          <a:p>
            <a:pPr>
              <a:lnSpc>
                <a:spcPct val="100000"/>
              </a:lnSpc>
              <a:spcBef>
                <a:spcPts val="0"/>
              </a:spcBef>
              <a:spcAft>
                <a:spcPts val="1200"/>
              </a:spcAft>
            </a:pPr>
            <a:r>
              <a:rPr lang="fr-FR" dirty="0" smtClean="0"/>
              <a:t/>
            </a:r>
            <a:br>
              <a:rPr lang="fr-FR" dirty="0" smtClean="0"/>
            </a:br>
            <a:r>
              <a:rPr lang="fr-FR" sz="2800" dirty="0" smtClean="0">
                <a:latin typeface="Calibri" panose="020F0502020204030204" pitchFamily="34" charset="0"/>
                <a:cs typeface="Calibri" panose="020F0502020204030204" pitchFamily="34" charset="0"/>
              </a:rPr>
              <a:t>Perspectives 2020 : poursuite du plan de rattrapage indemnitaire ministériel </a:t>
            </a:r>
            <a:br>
              <a:rPr lang="fr-FR" sz="2800" dirty="0" smtClean="0">
                <a:latin typeface="Calibri" panose="020F0502020204030204" pitchFamily="34" charset="0"/>
                <a:cs typeface="Calibri" panose="020F0502020204030204" pitchFamily="34" charset="0"/>
              </a:rPr>
            </a:br>
            <a:r>
              <a:rPr lang="fr-FR" sz="2800" dirty="0" smtClean="0">
                <a:latin typeface="Calibri" panose="020F0502020204030204" pitchFamily="34" charset="0"/>
                <a:cs typeface="Calibri" panose="020F0502020204030204" pitchFamily="34" charset="0"/>
              </a:rPr>
              <a:t/>
            </a:r>
            <a:br>
              <a:rPr lang="fr-FR" sz="2800" dirty="0" smtClean="0">
                <a:latin typeface="Calibri" panose="020F0502020204030204" pitchFamily="34" charset="0"/>
                <a:cs typeface="Calibri" panose="020F0502020204030204" pitchFamily="34" charset="0"/>
              </a:rPr>
            </a:br>
            <a:endParaRPr lang="fr-FR"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3722597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99089" y="1042192"/>
            <a:ext cx="8544911" cy="4498427"/>
          </a:xfrm>
        </p:spPr>
        <p:txBody>
          <a:bodyPr>
            <a:normAutofit/>
          </a:bodyPr>
          <a:lstStyle/>
          <a:p>
            <a:pPr marL="57150" lvl="0" indent="0">
              <a:spcBef>
                <a:spcPts val="0"/>
              </a:spcBef>
              <a:buNone/>
            </a:pPr>
            <a:r>
              <a:rPr lang="fr-FR" sz="2400" b="1" dirty="0">
                <a:latin typeface="Calibri" panose="020F0502020204030204" pitchFamily="34" charset="0"/>
                <a:cs typeface="Calibri" panose="020F0502020204030204" pitchFamily="34" charset="0"/>
              </a:rPr>
              <a:t>Axe 1: Réduction des écarts de rémunération avec les autres départements ministériels (hors transfert aux EP) : </a:t>
            </a:r>
          </a:p>
          <a:p>
            <a:pPr marL="57150" lvl="0" indent="0">
              <a:spcBef>
                <a:spcPts val="0"/>
              </a:spcBef>
              <a:buNone/>
            </a:pPr>
            <a:r>
              <a:rPr lang="fr-FR" sz="2400" b="1" dirty="0">
                <a:latin typeface="Calibri" panose="020F0502020204030204" pitchFamily="34" charset="0"/>
                <a:cs typeface="Calibri" panose="020F0502020204030204" pitchFamily="34" charset="0"/>
              </a:rPr>
              <a:t>Remontée des socles de gestion IFSE: 3,9 M€</a:t>
            </a:r>
            <a:r>
              <a:rPr lang="fr-FR" sz="2400" dirty="0">
                <a:latin typeface="Calibri" panose="020F0502020204030204" pitchFamily="34" charset="0"/>
                <a:cs typeface="Calibri" panose="020F0502020204030204" pitchFamily="34" charset="0"/>
              </a:rPr>
              <a:t/>
            </a:r>
            <a:br>
              <a:rPr lang="fr-FR" sz="2400" dirty="0">
                <a:latin typeface="Calibri" panose="020F0502020204030204" pitchFamily="34" charset="0"/>
                <a:cs typeface="Calibri" panose="020F0502020204030204" pitchFamily="34" charset="0"/>
              </a:rPr>
            </a:br>
            <a:endParaRPr lang="fr-FR" sz="2400" dirty="0">
              <a:latin typeface="Calibri" panose="020F0502020204030204" pitchFamily="34" charset="0"/>
              <a:cs typeface="Calibri" panose="020F0502020204030204" pitchFamily="34" charset="0"/>
            </a:endParaRPr>
          </a:p>
          <a:p>
            <a:pPr marL="514350" indent="-457200"/>
            <a:r>
              <a:rPr lang="fr-FR" sz="2400" b="1" dirty="0">
                <a:latin typeface="Calibri" panose="020F0502020204030204" pitchFamily="34" charset="0"/>
                <a:cs typeface="Calibri" panose="020F0502020204030204" pitchFamily="34" charset="0"/>
              </a:rPr>
              <a:t>Déclinaison de la mesure sur 3 ans :</a:t>
            </a:r>
          </a:p>
          <a:p>
            <a:pPr marL="914400" lvl="1" indent="-457200" algn="just">
              <a:spcBef>
                <a:spcPts val="600"/>
              </a:spcBef>
              <a:spcAft>
                <a:spcPts val="600"/>
              </a:spcAft>
            </a:pPr>
            <a:r>
              <a:rPr lang="fr-FR" sz="2200" dirty="0">
                <a:latin typeface="Calibri" panose="020F0502020204030204" pitchFamily="34" charset="0"/>
                <a:cs typeface="Calibri" panose="020F0502020204030204" pitchFamily="34" charset="0"/>
              </a:rPr>
              <a:t>2020 : remontée significative de tous les corps de catégories B et C et de celui du corps des ISCP afin d’assurer la cohérence de la filière ;</a:t>
            </a:r>
          </a:p>
          <a:p>
            <a:pPr marL="914400" lvl="1" indent="-457200" algn="just">
              <a:spcBef>
                <a:spcPts val="600"/>
              </a:spcBef>
              <a:spcAft>
                <a:spcPts val="600"/>
              </a:spcAft>
            </a:pPr>
            <a:r>
              <a:rPr lang="fr-FR" sz="2200" dirty="0">
                <a:latin typeface="Calibri" panose="020F0502020204030204" pitchFamily="34" charset="0"/>
                <a:cs typeface="Calibri" panose="020F0502020204030204" pitchFamily="34" charset="0"/>
              </a:rPr>
              <a:t>2021 et 2022 : finalisation de la remontée des socles des catégories B et remontée des socles de catégories A, en prenant en compte le niveau de rémunération globale de chaque corps.</a:t>
            </a:r>
          </a:p>
          <a:p>
            <a:pPr marL="514350" indent="-457200"/>
            <a:endParaRPr lang="fr-FR" sz="2400" dirty="0"/>
          </a:p>
        </p:txBody>
      </p:sp>
      <p:sp>
        <p:nvSpPr>
          <p:cNvPr id="4" name="Titre 1">
            <a:extLst>
              <a:ext uri="{FF2B5EF4-FFF2-40B4-BE49-F238E27FC236}">
                <a16:creationId xmlns:a16="http://schemas.microsoft.com/office/drawing/2014/main" id="{928E3B6D-9411-47A4-918C-7E42627A961B}"/>
              </a:ext>
            </a:extLst>
          </p:cNvPr>
          <p:cNvSpPr>
            <a:spLocks noGrp="1"/>
          </p:cNvSpPr>
          <p:nvPr>
            <p:ph type="title"/>
          </p:nvPr>
        </p:nvSpPr>
        <p:spPr>
          <a:xfrm>
            <a:off x="632388" y="134532"/>
            <a:ext cx="8122729" cy="695786"/>
          </a:xfrm>
        </p:spPr>
        <p:txBody>
          <a:bodyPr anchor="ctr"/>
          <a:lstStyle/>
          <a:p>
            <a:pPr>
              <a:lnSpc>
                <a:spcPct val="100000"/>
              </a:lnSpc>
              <a:spcBef>
                <a:spcPts val="0"/>
              </a:spcBef>
              <a:spcAft>
                <a:spcPts val="1200"/>
              </a:spcAft>
            </a:pPr>
            <a:r>
              <a:rPr lang="fr-FR" dirty="0"/>
              <a:t/>
            </a:r>
            <a:br>
              <a:rPr lang="fr-FR" dirty="0"/>
            </a:br>
            <a:r>
              <a:rPr lang="fr-FR" sz="2800" dirty="0">
                <a:latin typeface="Calibri" panose="020F0502020204030204" pitchFamily="34" charset="0"/>
                <a:cs typeface="Calibri" panose="020F0502020204030204" pitchFamily="34" charset="0"/>
              </a:rPr>
              <a:t>Perspectives 2020 : poursuite du plan de rattrapage indemnitaire ministériel </a:t>
            </a:r>
            <a:br>
              <a:rPr lang="fr-FR" sz="2800" dirty="0">
                <a:latin typeface="Calibri" panose="020F0502020204030204" pitchFamily="34" charset="0"/>
                <a:cs typeface="Calibri" panose="020F0502020204030204" pitchFamily="34" charset="0"/>
              </a:rPr>
            </a:br>
            <a:r>
              <a:rPr lang="fr-FR" sz="2000" dirty="0"/>
              <a:t/>
            </a:r>
            <a:br>
              <a:rPr lang="fr-FR" sz="2000" dirty="0"/>
            </a:br>
            <a:endParaRPr lang="fr-FR" sz="2000" dirty="0"/>
          </a:p>
        </p:txBody>
      </p:sp>
    </p:spTree>
    <p:extLst>
      <p:ext uri="{BB962C8B-B14F-4D97-AF65-F5344CB8AC3E}">
        <p14:creationId xmlns:p14="http://schemas.microsoft.com/office/powerpoint/2010/main" val="208082550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25517" y="278808"/>
            <a:ext cx="8618483" cy="5903226"/>
          </a:xfrm>
        </p:spPr>
        <p:txBody>
          <a:bodyPr>
            <a:normAutofit/>
          </a:bodyPr>
          <a:lstStyle/>
          <a:p>
            <a:pPr marL="57150" lvl="0" indent="0">
              <a:spcBef>
                <a:spcPts val="0"/>
              </a:spcBef>
              <a:buNone/>
            </a:pPr>
            <a:r>
              <a:rPr lang="fr-FR" sz="2400" dirty="0" smtClean="0">
                <a:latin typeface="Calibri" panose="020F0502020204030204" pitchFamily="34" charset="0"/>
                <a:cs typeface="Calibri" panose="020F0502020204030204" pitchFamily="34" charset="0"/>
              </a:rPr>
              <a:t/>
            </a:r>
            <a:br>
              <a:rPr lang="fr-FR" sz="2400" dirty="0" smtClean="0">
                <a:latin typeface="Calibri" panose="020F0502020204030204" pitchFamily="34" charset="0"/>
                <a:cs typeface="Calibri" panose="020F0502020204030204" pitchFamily="34" charset="0"/>
              </a:rPr>
            </a:br>
            <a:endParaRPr lang="fr-FR" sz="2000" dirty="0"/>
          </a:p>
        </p:txBody>
      </p:sp>
      <p:sp>
        <p:nvSpPr>
          <p:cNvPr id="4" name="Titre 1">
            <a:extLst>
              <a:ext uri="{FF2B5EF4-FFF2-40B4-BE49-F238E27FC236}">
                <a16:creationId xmlns:a16="http://schemas.microsoft.com/office/drawing/2014/main" id="{928E3B6D-9411-47A4-918C-7E42627A961B}"/>
              </a:ext>
            </a:extLst>
          </p:cNvPr>
          <p:cNvSpPr>
            <a:spLocks noGrp="1"/>
          </p:cNvSpPr>
          <p:nvPr>
            <p:ph type="title"/>
          </p:nvPr>
        </p:nvSpPr>
        <p:spPr>
          <a:xfrm>
            <a:off x="643539" y="0"/>
            <a:ext cx="8227833" cy="557616"/>
          </a:xfrm>
        </p:spPr>
        <p:txBody>
          <a:bodyPr anchor="ctr"/>
          <a:lstStyle/>
          <a:p>
            <a:pPr>
              <a:lnSpc>
                <a:spcPct val="100000"/>
              </a:lnSpc>
              <a:spcBef>
                <a:spcPts val="0"/>
              </a:spcBef>
              <a:spcAft>
                <a:spcPts val="1200"/>
              </a:spcAft>
            </a:pPr>
            <a:r>
              <a:rPr lang="fr-FR" dirty="0">
                <a:latin typeface="Calibri" panose="020F0502020204030204" pitchFamily="34" charset="0"/>
                <a:cs typeface="Calibri" panose="020F0502020204030204" pitchFamily="34" charset="0"/>
              </a:rPr>
              <a:t/>
            </a:r>
            <a:br>
              <a:rPr lang="fr-FR" dirty="0">
                <a:latin typeface="Calibri" panose="020F0502020204030204" pitchFamily="34" charset="0"/>
                <a:cs typeface="Calibri" panose="020F0502020204030204" pitchFamily="34" charset="0"/>
              </a:rPr>
            </a:br>
            <a:r>
              <a:rPr lang="fr-FR" sz="2000" dirty="0">
                <a:latin typeface="Calibri" panose="020F0502020204030204" pitchFamily="34" charset="0"/>
                <a:cs typeface="Calibri" panose="020F0502020204030204" pitchFamily="34" charset="0"/>
              </a:rPr>
              <a:t>Perspectives 2020 : poursuite du plan de rattrapage indemnitaire ministériel </a:t>
            </a:r>
            <a:r>
              <a:rPr lang="fr-FR" sz="2800" dirty="0">
                <a:latin typeface="Calibri" panose="020F0502020204030204" pitchFamily="34" charset="0"/>
                <a:cs typeface="Calibri" panose="020F0502020204030204" pitchFamily="34" charset="0"/>
              </a:rPr>
              <a:t/>
            </a:r>
            <a:br>
              <a:rPr lang="fr-FR" sz="2800" dirty="0">
                <a:latin typeface="Calibri" panose="020F0502020204030204" pitchFamily="34" charset="0"/>
                <a:cs typeface="Calibri" panose="020F0502020204030204" pitchFamily="34" charset="0"/>
              </a:rPr>
            </a:br>
            <a:r>
              <a:rPr lang="fr-FR" sz="2000" dirty="0"/>
              <a:t/>
            </a:r>
            <a:br>
              <a:rPr lang="fr-FR" sz="2000" dirty="0"/>
            </a:br>
            <a:endParaRPr lang="fr-FR" sz="2000" dirty="0"/>
          </a:p>
        </p:txBody>
      </p:sp>
      <p:graphicFrame>
        <p:nvGraphicFramePr>
          <p:cNvPr id="2" name="Tableau 1"/>
          <p:cNvGraphicFramePr>
            <a:graphicFrameLocks noGrp="1"/>
          </p:cNvGraphicFramePr>
          <p:nvPr>
            <p:extLst>
              <p:ext uri="{D42A27DB-BD31-4B8C-83A1-F6EECF244321}">
                <p14:modId xmlns:p14="http://schemas.microsoft.com/office/powerpoint/2010/main" val="523834317"/>
              </p:ext>
            </p:extLst>
          </p:nvPr>
        </p:nvGraphicFramePr>
        <p:xfrm>
          <a:off x="802888" y="557616"/>
          <a:ext cx="7850458" cy="5571767"/>
        </p:xfrm>
        <a:graphic>
          <a:graphicData uri="http://schemas.openxmlformats.org/drawingml/2006/table">
            <a:tbl>
              <a:tblPr/>
              <a:tblGrid>
                <a:gridCol w="1284358">
                  <a:extLst>
                    <a:ext uri="{9D8B030D-6E8A-4147-A177-3AD203B41FA5}">
                      <a16:colId xmlns:a16="http://schemas.microsoft.com/office/drawing/2014/main" val="594915709"/>
                    </a:ext>
                  </a:extLst>
                </a:gridCol>
                <a:gridCol w="2655302">
                  <a:extLst>
                    <a:ext uri="{9D8B030D-6E8A-4147-A177-3AD203B41FA5}">
                      <a16:colId xmlns:a16="http://schemas.microsoft.com/office/drawing/2014/main" val="1578490645"/>
                    </a:ext>
                  </a:extLst>
                </a:gridCol>
                <a:gridCol w="909152">
                  <a:extLst>
                    <a:ext uri="{9D8B030D-6E8A-4147-A177-3AD203B41FA5}">
                      <a16:colId xmlns:a16="http://schemas.microsoft.com/office/drawing/2014/main" val="4291756662"/>
                    </a:ext>
                  </a:extLst>
                </a:gridCol>
                <a:gridCol w="836998">
                  <a:extLst>
                    <a:ext uri="{9D8B030D-6E8A-4147-A177-3AD203B41FA5}">
                      <a16:colId xmlns:a16="http://schemas.microsoft.com/office/drawing/2014/main" val="703258413"/>
                    </a:ext>
                  </a:extLst>
                </a:gridCol>
                <a:gridCol w="1082324">
                  <a:extLst>
                    <a:ext uri="{9D8B030D-6E8A-4147-A177-3AD203B41FA5}">
                      <a16:colId xmlns:a16="http://schemas.microsoft.com/office/drawing/2014/main" val="1883360266"/>
                    </a:ext>
                  </a:extLst>
                </a:gridCol>
                <a:gridCol w="1082324">
                  <a:extLst>
                    <a:ext uri="{9D8B030D-6E8A-4147-A177-3AD203B41FA5}">
                      <a16:colId xmlns:a16="http://schemas.microsoft.com/office/drawing/2014/main" val="659797608"/>
                    </a:ext>
                  </a:extLst>
                </a:gridCol>
              </a:tblGrid>
              <a:tr h="211715">
                <a:tc gridSpan="6">
                  <a:txBody>
                    <a:bodyPr/>
                    <a:lstStyle/>
                    <a:p>
                      <a:pPr algn="ctr" rtl="0" fontAlgn="ctr"/>
                      <a:r>
                        <a:rPr lang="fr-FR" sz="900" b="1" i="0" u="none" strike="noStrike">
                          <a:solidFill>
                            <a:srgbClr val="002060"/>
                          </a:solidFill>
                          <a:effectLst/>
                          <a:latin typeface="Calibri" panose="020F0502020204030204" pitchFamily="34" charset="0"/>
                        </a:rPr>
                        <a:t>Socles minimaux cibles par catégorie </a:t>
                      </a:r>
                    </a:p>
                  </a:txBody>
                  <a:tcPr marL="0" marR="0" marT="0" marB="0" anchor="ctr">
                    <a:lnL>
                      <a:noFill/>
                    </a:lnL>
                    <a:lnR>
                      <a:noFill/>
                    </a:lnR>
                    <a:lnT>
                      <a:noFill/>
                    </a:lnT>
                    <a:lnB w="12700" cap="flat" cmpd="sng" algn="ctr">
                      <a:solidFill>
                        <a:srgbClr val="ED7D31"/>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774529885"/>
                  </a:ext>
                </a:extLst>
              </a:tr>
              <a:tr h="443276">
                <a:tc>
                  <a:txBody>
                    <a:bodyPr/>
                    <a:lstStyle/>
                    <a:p>
                      <a:pPr algn="ctr" fontAlgn="ctr"/>
                      <a:r>
                        <a:rPr lang="fr-FR" sz="1100" b="1" i="0" u="none" strike="noStrike">
                          <a:solidFill>
                            <a:srgbClr val="FFFFFF"/>
                          </a:solidFill>
                          <a:effectLst/>
                          <a:latin typeface="Calibri" panose="020F0502020204030204" pitchFamily="34" charset="0"/>
                        </a:rPr>
                        <a:t>Categorie</a:t>
                      </a:r>
                    </a:p>
                  </a:txBody>
                  <a:tcPr marL="0" marR="0" marT="0" marB="0" anchor="ctr">
                    <a:lnL w="12700" cap="flat" cmpd="sng" algn="ctr">
                      <a:solidFill>
                        <a:srgbClr val="ED7D3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ED7D3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a:txBody>
                    <a:bodyPr/>
                    <a:lstStyle/>
                    <a:p>
                      <a:pPr algn="ctr" fontAlgn="ctr"/>
                      <a:r>
                        <a:rPr lang="fr-FR" sz="1100" b="1" i="0" u="none" strike="noStrike">
                          <a:solidFill>
                            <a:srgbClr val="FFFFFF"/>
                          </a:solidFill>
                          <a:effectLst/>
                          <a:latin typeface="Calibri" panose="020F0502020204030204" pitchFamily="34" charset="0"/>
                        </a:rPr>
                        <a:t>Filière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ED7D3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a:txBody>
                    <a:bodyPr/>
                    <a:lstStyle/>
                    <a:p>
                      <a:pPr algn="ctr" fontAlgn="ctr"/>
                      <a:r>
                        <a:rPr lang="fr-FR" sz="1100" b="1" i="0" u="none" strike="noStrike">
                          <a:solidFill>
                            <a:srgbClr val="FFFFFF"/>
                          </a:solidFill>
                          <a:effectLst/>
                          <a:latin typeface="Calibri" panose="020F0502020204030204" pitchFamily="34" charset="0"/>
                        </a:rPr>
                        <a:t>Corps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ED7D3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a:txBody>
                    <a:bodyPr/>
                    <a:lstStyle/>
                    <a:p>
                      <a:pPr algn="ctr" fontAlgn="ctr"/>
                      <a:r>
                        <a:rPr lang="fr-FR" sz="1100" b="1" i="0" u="none" strike="noStrike">
                          <a:solidFill>
                            <a:srgbClr val="FFFFFF"/>
                          </a:solidFill>
                          <a:effectLst/>
                          <a:latin typeface="Calibri" panose="020F0502020204030204" pitchFamily="34" charset="0"/>
                        </a:rPr>
                        <a:t>Groupe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ED7D3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a:txBody>
                    <a:bodyPr/>
                    <a:lstStyle/>
                    <a:p>
                      <a:pPr algn="ctr" fontAlgn="ctr"/>
                      <a:r>
                        <a:rPr lang="fr-FR" sz="1100" b="1" i="0" u="none" strike="noStrike">
                          <a:solidFill>
                            <a:srgbClr val="FFFFFF"/>
                          </a:solidFill>
                          <a:effectLst/>
                          <a:latin typeface="Calibri" panose="020F0502020204030204" pitchFamily="34" charset="0"/>
                        </a:rPr>
                        <a:t>Socle 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ED7D3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a:txBody>
                    <a:bodyPr/>
                    <a:lstStyle/>
                    <a:p>
                      <a:pPr algn="ctr" fontAlgn="ctr"/>
                      <a:r>
                        <a:rPr lang="fr-FR" sz="1100" b="1" i="0" u="none" strike="noStrike" dirty="0">
                          <a:solidFill>
                            <a:srgbClr val="FFFFFF"/>
                          </a:solidFill>
                          <a:effectLst/>
                          <a:latin typeface="Calibri" panose="020F0502020204030204" pitchFamily="34" charset="0"/>
                        </a:rPr>
                        <a:t>Socle Cible 2020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extLst>
                  <a:ext uri="{0D108BD9-81ED-4DB2-BD59-A6C34878D82A}">
                    <a16:rowId xmlns:a16="http://schemas.microsoft.com/office/drawing/2014/main" val="2919079038"/>
                  </a:ext>
                </a:extLst>
              </a:tr>
              <a:tr h="169870">
                <a:tc rowSpan="4">
                  <a:txBody>
                    <a:bodyPr/>
                    <a:lstStyle/>
                    <a:p>
                      <a:pPr algn="ctr" fontAlgn="ctr"/>
                      <a:r>
                        <a:rPr lang="fr-FR" sz="1100" b="0" i="0" u="none" strike="noStrike">
                          <a:solidFill>
                            <a:srgbClr val="FFFFFF"/>
                          </a:solidFill>
                          <a:effectLst/>
                          <a:latin typeface="Calibri" panose="020F0502020204030204" pitchFamily="34" charset="0"/>
                        </a:rPr>
                        <a:t>A</a:t>
                      </a:r>
                    </a:p>
                  </a:txBody>
                  <a:tcPr marL="0" marR="0" marT="0" marB="0" anchor="ctr">
                    <a:lnL w="12700" cap="flat" cmpd="sng" algn="ctr">
                      <a:solidFill>
                        <a:srgbClr val="ED7D31"/>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rowSpan="4">
                  <a:txBody>
                    <a:bodyPr/>
                    <a:lstStyle/>
                    <a:p>
                      <a:pPr algn="ctr" fontAlgn="ctr"/>
                      <a:r>
                        <a:rPr lang="fr-FR" sz="1100" b="0" i="0" u="none" strike="noStrike">
                          <a:solidFill>
                            <a:srgbClr val="000000"/>
                          </a:solidFill>
                          <a:effectLst/>
                          <a:latin typeface="Calibri" panose="020F0502020204030204" pitchFamily="34" charset="0"/>
                        </a:rPr>
                        <a:t>Accueil et surveillance du public</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rowSpan="4">
                  <a:txBody>
                    <a:bodyPr/>
                    <a:lstStyle/>
                    <a:p>
                      <a:pPr algn="ctr" fontAlgn="ctr"/>
                      <a:r>
                        <a:rPr lang="fr-FR" sz="1100" b="0" i="0" u="none" strike="noStrike">
                          <a:solidFill>
                            <a:srgbClr val="000000"/>
                          </a:solidFill>
                          <a:effectLst/>
                          <a:latin typeface="Calibri" panose="020F0502020204030204" pitchFamily="34" charset="0"/>
                        </a:rPr>
                        <a:t>ISCP</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100" b="0" i="0" u="none" strike="noStrike">
                          <a:solidFill>
                            <a:srgbClr val="000000"/>
                          </a:solidFill>
                          <a:effectLst/>
                          <a:latin typeface="Calibri" panose="020F0502020204030204" pitchFamily="34" charset="0"/>
                        </a:rPr>
                        <a:t>4</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D9E1F2"/>
                    </a:solidFill>
                  </a:tcPr>
                </a:tc>
                <a:tc>
                  <a:txBody>
                    <a:bodyPr/>
                    <a:lstStyle/>
                    <a:p>
                      <a:pPr algn="ctr" fontAlgn="ctr"/>
                      <a:r>
                        <a:rPr lang="fr-FR" sz="1100" b="0" i="0" u="none" strike="noStrike">
                          <a:solidFill>
                            <a:srgbClr val="000000"/>
                          </a:solidFill>
                          <a:effectLst/>
                          <a:latin typeface="Calibri" panose="020F0502020204030204" pitchFamily="34" charset="0"/>
                        </a:rPr>
                        <a:t>3 400 €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BFBFBF"/>
                    </a:solidFill>
                  </a:tcPr>
                </a:tc>
                <a:tc>
                  <a:txBody>
                    <a:bodyPr/>
                    <a:lstStyle/>
                    <a:p>
                      <a:pPr algn="ctr" fontAlgn="ctr"/>
                      <a:r>
                        <a:rPr lang="fr-FR" sz="1100" b="0" i="0" u="none" strike="noStrike" dirty="0">
                          <a:solidFill>
                            <a:srgbClr val="000000"/>
                          </a:solidFill>
                          <a:effectLst/>
                          <a:latin typeface="Calibri" panose="020F0502020204030204" pitchFamily="34" charset="0"/>
                        </a:rPr>
                        <a:t>6 000 €</a:t>
                      </a:r>
                    </a:p>
                  </a:txBody>
                  <a:tcPr marL="0" marR="0" marT="0" marB="0" anchor="ctr">
                    <a:lnL>
                      <a:noFill/>
                    </a:lnL>
                    <a:lnR w="12700" cap="flat" cmpd="sng" algn="ctr">
                      <a:solidFill>
                        <a:srgbClr val="ED7D31"/>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72185657"/>
                  </a:ext>
                </a:extLst>
              </a:tr>
              <a:tr h="169870">
                <a:tc vMerge="1">
                  <a:txBody>
                    <a:bodyPr/>
                    <a:lstStyle/>
                    <a:p>
                      <a:endParaRPr lang="fr-FR"/>
                    </a:p>
                  </a:txBody>
                  <a:tcPr/>
                </a:tc>
                <a:tc vMerge="1">
                  <a:txBody>
                    <a:bodyPr/>
                    <a:lstStyle/>
                    <a:p>
                      <a:endParaRPr lang="fr-FR"/>
                    </a:p>
                  </a:txBody>
                  <a:tcPr/>
                </a:tc>
                <a:tc vMerge="1">
                  <a:txBody>
                    <a:bodyPr/>
                    <a:lstStyle/>
                    <a:p>
                      <a:endParaRPr lang="fr-FR"/>
                    </a:p>
                  </a:txBody>
                  <a:tcPr/>
                </a:tc>
                <a:tc>
                  <a:txBody>
                    <a:bodyPr/>
                    <a:lstStyle/>
                    <a:p>
                      <a:pPr algn="ctr" fontAlgn="ctr"/>
                      <a:r>
                        <a:rPr lang="fr-FR" sz="1100" b="0" i="0" u="none" strike="noStrike">
                          <a:solidFill>
                            <a:srgbClr val="000000"/>
                          </a:solidFill>
                          <a:effectLst/>
                          <a:latin typeface="Calibri" panose="020F0502020204030204" pitchFamily="34" charset="0"/>
                        </a:rPr>
                        <a:t>3</a:t>
                      </a:r>
                    </a:p>
                  </a:txBody>
                  <a:tcPr marL="0" marR="0" marT="0" marB="0" anchor="ctr">
                    <a:lnL>
                      <a:noFill/>
                    </a:lnL>
                    <a:lnR>
                      <a:noFill/>
                    </a:lnR>
                    <a:lnT>
                      <a:noFill/>
                    </a:lnT>
                    <a:lnB>
                      <a:noFill/>
                    </a:lnB>
                    <a:solidFill>
                      <a:srgbClr val="D9E1F2"/>
                    </a:solidFill>
                  </a:tcPr>
                </a:tc>
                <a:tc>
                  <a:txBody>
                    <a:bodyPr/>
                    <a:lstStyle/>
                    <a:p>
                      <a:pPr algn="ctr" fontAlgn="ctr"/>
                      <a:r>
                        <a:rPr lang="fr-FR" sz="1100" b="0" i="0" u="none" strike="noStrike">
                          <a:solidFill>
                            <a:srgbClr val="000000"/>
                          </a:solidFill>
                          <a:effectLst/>
                          <a:latin typeface="Calibri" panose="020F0502020204030204" pitchFamily="34" charset="0"/>
                        </a:rPr>
                        <a:t>3 700 €</a:t>
                      </a:r>
                    </a:p>
                  </a:txBody>
                  <a:tcPr marL="0" marR="0" marT="0" marB="0" anchor="ctr">
                    <a:lnL>
                      <a:noFill/>
                    </a:lnL>
                    <a:lnR>
                      <a:noFill/>
                    </a:lnR>
                    <a:lnT>
                      <a:noFill/>
                    </a:lnT>
                    <a:lnB>
                      <a:noFill/>
                    </a:lnB>
                    <a:solidFill>
                      <a:srgbClr val="BFBFBF"/>
                    </a:solidFill>
                  </a:tcPr>
                </a:tc>
                <a:tc>
                  <a:txBody>
                    <a:bodyPr/>
                    <a:lstStyle/>
                    <a:p>
                      <a:pPr algn="ctr" fontAlgn="ctr"/>
                      <a:r>
                        <a:rPr lang="fr-FR" sz="1100" b="0" i="0" u="none" strike="noStrike" dirty="0">
                          <a:solidFill>
                            <a:srgbClr val="000000"/>
                          </a:solidFill>
                          <a:effectLst/>
                          <a:latin typeface="Calibri" panose="020F0502020204030204" pitchFamily="34" charset="0"/>
                        </a:rPr>
                        <a:t>7 000 €</a:t>
                      </a:r>
                    </a:p>
                  </a:txBody>
                  <a:tcPr marL="0" marR="0" marT="0" marB="0" anchor="ctr">
                    <a:lnL>
                      <a:noFill/>
                    </a:lnL>
                    <a:lnR w="12700" cap="flat" cmpd="sng" algn="ctr">
                      <a:solidFill>
                        <a:srgbClr val="ED7D31"/>
                      </a:solidFill>
                      <a:prstDash val="solid"/>
                      <a:round/>
                      <a:headEnd type="none" w="med" len="med"/>
                      <a:tailEnd type="none" w="med" len="med"/>
                    </a:lnR>
                    <a:lnT>
                      <a:noFill/>
                    </a:lnT>
                    <a:lnB>
                      <a:noFill/>
                    </a:lnB>
                  </a:tcPr>
                </a:tc>
                <a:extLst>
                  <a:ext uri="{0D108BD9-81ED-4DB2-BD59-A6C34878D82A}">
                    <a16:rowId xmlns:a16="http://schemas.microsoft.com/office/drawing/2014/main" val="3595968515"/>
                  </a:ext>
                </a:extLst>
              </a:tr>
              <a:tr h="169870">
                <a:tc vMerge="1">
                  <a:txBody>
                    <a:bodyPr/>
                    <a:lstStyle/>
                    <a:p>
                      <a:endParaRPr lang="fr-FR"/>
                    </a:p>
                  </a:txBody>
                  <a:tcPr/>
                </a:tc>
                <a:tc vMerge="1">
                  <a:txBody>
                    <a:bodyPr/>
                    <a:lstStyle/>
                    <a:p>
                      <a:endParaRPr lang="fr-FR"/>
                    </a:p>
                  </a:txBody>
                  <a:tcPr/>
                </a:tc>
                <a:tc vMerge="1">
                  <a:txBody>
                    <a:bodyPr/>
                    <a:lstStyle/>
                    <a:p>
                      <a:endParaRPr lang="fr-FR"/>
                    </a:p>
                  </a:txBody>
                  <a:tcPr/>
                </a:tc>
                <a:tc>
                  <a:txBody>
                    <a:bodyPr/>
                    <a:lstStyle/>
                    <a:p>
                      <a:pPr algn="ctr" fontAlgn="ctr"/>
                      <a:r>
                        <a:rPr lang="fr-FR" sz="1100" b="0" i="0" u="none" strike="noStrike">
                          <a:solidFill>
                            <a:srgbClr val="000000"/>
                          </a:solidFill>
                          <a:effectLst/>
                          <a:latin typeface="Calibri" panose="020F0502020204030204" pitchFamily="34" charset="0"/>
                        </a:rPr>
                        <a:t>2</a:t>
                      </a:r>
                    </a:p>
                  </a:txBody>
                  <a:tcPr marL="0" marR="0" marT="0" marB="0" anchor="ctr">
                    <a:lnL>
                      <a:noFill/>
                    </a:lnL>
                    <a:lnR>
                      <a:noFill/>
                    </a:lnR>
                    <a:lnT>
                      <a:noFill/>
                    </a:lnT>
                    <a:lnB>
                      <a:noFill/>
                    </a:lnB>
                    <a:solidFill>
                      <a:srgbClr val="D9E1F2"/>
                    </a:solidFill>
                  </a:tcPr>
                </a:tc>
                <a:tc>
                  <a:txBody>
                    <a:bodyPr/>
                    <a:lstStyle/>
                    <a:p>
                      <a:pPr algn="ctr" fontAlgn="ctr"/>
                      <a:r>
                        <a:rPr lang="fr-FR" sz="1100" b="0" i="0" u="none" strike="noStrike">
                          <a:solidFill>
                            <a:srgbClr val="000000"/>
                          </a:solidFill>
                          <a:effectLst/>
                          <a:latin typeface="Calibri" panose="020F0502020204030204" pitchFamily="34" charset="0"/>
                        </a:rPr>
                        <a:t>4 000 €</a:t>
                      </a:r>
                    </a:p>
                  </a:txBody>
                  <a:tcPr marL="0" marR="0" marT="0" marB="0" anchor="ctr">
                    <a:lnL>
                      <a:noFill/>
                    </a:lnL>
                    <a:lnR>
                      <a:noFill/>
                    </a:lnR>
                    <a:lnT>
                      <a:noFill/>
                    </a:lnT>
                    <a:lnB>
                      <a:noFill/>
                    </a:lnB>
                    <a:solidFill>
                      <a:srgbClr val="BFBFBF"/>
                    </a:solidFill>
                  </a:tcPr>
                </a:tc>
                <a:tc>
                  <a:txBody>
                    <a:bodyPr/>
                    <a:lstStyle/>
                    <a:p>
                      <a:pPr algn="ctr" fontAlgn="ctr"/>
                      <a:r>
                        <a:rPr lang="fr-FR" sz="1100" b="0" i="0" u="none" strike="noStrike" dirty="0">
                          <a:solidFill>
                            <a:srgbClr val="000000"/>
                          </a:solidFill>
                          <a:effectLst/>
                          <a:latin typeface="Calibri" panose="020F0502020204030204" pitchFamily="34" charset="0"/>
                        </a:rPr>
                        <a:t>8 000 €</a:t>
                      </a:r>
                    </a:p>
                  </a:txBody>
                  <a:tcPr marL="0" marR="0" marT="0" marB="0" anchor="ctr">
                    <a:lnL>
                      <a:noFill/>
                    </a:lnL>
                    <a:lnR w="12700" cap="flat" cmpd="sng" algn="ctr">
                      <a:solidFill>
                        <a:srgbClr val="ED7D31"/>
                      </a:solidFill>
                      <a:prstDash val="solid"/>
                      <a:round/>
                      <a:headEnd type="none" w="med" len="med"/>
                      <a:tailEnd type="none" w="med" len="med"/>
                    </a:lnR>
                    <a:lnT>
                      <a:noFill/>
                    </a:lnT>
                    <a:lnB>
                      <a:noFill/>
                    </a:lnB>
                  </a:tcPr>
                </a:tc>
                <a:extLst>
                  <a:ext uri="{0D108BD9-81ED-4DB2-BD59-A6C34878D82A}">
                    <a16:rowId xmlns:a16="http://schemas.microsoft.com/office/drawing/2014/main" val="445941165"/>
                  </a:ext>
                </a:extLst>
              </a:tr>
              <a:tr h="169870">
                <a:tc vMerge="1">
                  <a:txBody>
                    <a:bodyPr/>
                    <a:lstStyle/>
                    <a:p>
                      <a:endParaRPr lang="fr-FR"/>
                    </a:p>
                  </a:txBody>
                  <a:tcPr/>
                </a:tc>
                <a:tc vMerge="1">
                  <a:txBody>
                    <a:bodyPr/>
                    <a:lstStyle/>
                    <a:p>
                      <a:endParaRPr lang="fr-FR"/>
                    </a:p>
                  </a:txBody>
                  <a:tcPr/>
                </a:tc>
                <a:tc vMerge="1">
                  <a:txBody>
                    <a:bodyPr/>
                    <a:lstStyle/>
                    <a:p>
                      <a:endParaRPr lang="fr-FR"/>
                    </a:p>
                  </a:txBody>
                  <a:tcPr/>
                </a:tc>
                <a:tc>
                  <a:txBody>
                    <a:bodyPr/>
                    <a:lstStyle/>
                    <a:p>
                      <a:pPr algn="ctr" fontAlgn="ctr"/>
                      <a:r>
                        <a:rPr lang="fr-FR" sz="1100" b="0" i="0" u="none" strike="noStrike">
                          <a:solidFill>
                            <a:srgbClr val="000000"/>
                          </a:solidFill>
                          <a:effectLst/>
                          <a:latin typeface="Calibri" panose="020F0502020204030204" pitchFamily="34" charset="0"/>
                        </a:rPr>
                        <a:t>1</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fr-FR" sz="1100" b="0" i="0" u="none" strike="noStrike">
                          <a:solidFill>
                            <a:srgbClr val="000000"/>
                          </a:solidFill>
                          <a:effectLst/>
                          <a:latin typeface="Calibri" panose="020F0502020204030204" pitchFamily="34" charset="0"/>
                        </a:rPr>
                        <a:t>5 000 €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fr-FR" sz="1100" b="0" i="0" u="none" strike="noStrike" dirty="0">
                          <a:solidFill>
                            <a:srgbClr val="000000"/>
                          </a:solidFill>
                          <a:effectLst/>
                          <a:latin typeface="Calibri" panose="020F0502020204030204" pitchFamily="34" charset="0"/>
                        </a:rPr>
                        <a:t>9 000 €</a:t>
                      </a:r>
                    </a:p>
                  </a:txBody>
                  <a:tcPr marL="0" marR="0" marT="0" marB="0" anchor="ctr">
                    <a:lnL>
                      <a:noFill/>
                    </a:lnL>
                    <a:lnR w="12700" cap="flat" cmpd="sng" algn="ctr">
                      <a:solidFill>
                        <a:srgbClr val="ED7D31"/>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21789829"/>
                  </a:ext>
                </a:extLst>
              </a:tr>
              <a:tr h="169870">
                <a:tc>
                  <a:txBody>
                    <a:bodyPr/>
                    <a:lstStyle/>
                    <a:p>
                      <a:pPr algn="ctr" fontAlgn="ctr"/>
                      <a:r>
                        <a:rPr lang="fr-FR" sz="1100" b="1" i="0" u="none" strike="noStrike">
                          <a:solidFill>
                            <a:srgbClr val="000000"/>
                          </a:solidFill>
                          <a:effectLst/>
                          <a:latin typeface="Calibri" panose="020F0502020204030204" pitchFamily="34" charset="0"/>
                        </a:rPr>
                        <a:t> </a:t>
                      </a:r>
                    </a:p>
                  </a:txBody>
                  <a:tcPr marL="0" marR="0" marT="0" marB="0" anchor="ctr">
                    <a:lnL w="12700" cap="flat" cmpd="sng" algn="ctr">
                      <a:solidFill>
                        <a:srgbClr val="ED7D31"/>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fr-FR" sz="1100" b="1" i="0" u="none" strike="noStrike">
                        <a:solidFill>
                          <a:srgbClr val="000000"/>
                        </a:solidFill>
                        <a:effectLst/>
                        <a:latin typeface="Calibri" panose="020F0502020204030204" pitchFamily="34" charset="0"/>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fr-FR" sz="1100" b="1" i="0" u="none" strike="noStrike">
                        <a:solidFill>
                          <a:srgbClr val="000000"/>
                        </a:solidFill>
                        <a:effectLst/>
                        <a:latin typeface="Calibri" panose="020F0502020204030204" pitchFamily="34" charset="0"/>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fr-FR" sz="1100" b="1" i="0" u="none" strike="noStrike">
                        <a:solidFill>
                          <a:srgbClr val="000000"/>
                        </a:solidFill>
                        <a:effectLst/>
                        <a:latin typeface="Calibri" panose="020F0502020204030204" pitchFamily="34" charset="0"/>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fr-FR" sz="1100" b="1" i="0" u="none" strike="noStrike">
                        <a:solidFill>
                          <a:srgbClr val="000000"/>
                        </a:solidFill>
                        <a:effectLst/>
                        <a:latin typeface="Calibri" panose="020F0502020204030204" pitchFamily="34" charset="0"/>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100" b="1" i="0" u="none" strike="noStrike" dirty="0">
                          <a:solidFill>
                            <a:srgbClr val="000000"/>
                          </a:solidFill>
                          <a:effectLst/>
                          <a:latin typeface="Calibri" panose="020F0502020204030204" pitchFamily="34" charset="0"/>
                        </a:rPr>
                        <a:t> </a:t>
                      </a:r>
                    </a:p>
                  </a:txBody>
                  <a:tcPr marL="0" marR="0" marT="0" marB="0" anchor="ctr">
                    <a:lnL>
                      <a:noFill/>
                    </a:lnL>
                    <a:lnR w="12700" cap="flat" cmpd="sng" algn="ctr">
                      <a:solidFill>
                        <a:srgbClr val="ED7D3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76462273"/>
                  </a:ext>
                </a:extLst>
              </a:tr>
              <a:tr h="169870">
                <a:tc rowSpan="15">
                  <a:txBody>
                    <a:bodyPr/>
                    <a:lstStyle/>
                    <a:p>
                      <a:pPr algn="ctr" fontAlgn="ctr"/>
                      <a:r>
                        <a:rPr lang="fr-FR" sz="1100" b="0" i="0" u="none" strike="noStrike">
                          <a:solidFill>
                            <a:srgbClr val="FFFFFF"/>
                          </a:solidFill>
                          <a:effectLst/>
                          <a:latin typeface="Calibri" panose="020F0502020204030204" pitchFamily="34" charset="0"/>
                        </a:rPr>
                        <a:t>B</a:t>
                      </a:r>
                    </a:p>
                  </a:txBody>
                  <a:tcPr marL="0" marR="0" marT="0" marB="0" anchor="ctr">
                    <a:lnL w="12700" cap="flat" cmpd="sng" algn="ctr">
                      <a:solidFill>
                        <a:srgbClr val="ED7D31"/>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rowSpan="3">
                  <a:txBody>
                    <a:bodyPr/>
                    <a:lstStyle/>
                    <a:p>
                      <a:pPr algn="ctr" fontAlgn="ctr"/>
                      <a:r>
                        <a:rPr lang="fr-FR" sz="1100" b="0" i="0" u="none" strike="noStrike">
                          <a:solidFill>
                            <a:srgbClr val="000000"/>
                          </a:solidFill>
                          <a:effectLst/>
                          <a:latin typeface="Calibri" panose="020F0502020204030204" pitchFamily="34" charset="0"/>
                        </a:rPr>
                        <a:t>Accueil et surveillance du public</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D9E1F2"/>
                    </a:solidFill>
                  </a:tcPr>
                </a:tc>
                <a:tc rowSpan="3">
                  <a:txBody>
                    <a:bodyPr/>
                    <a:lstStyle/>
                    <a:p>
                      <a:pPr algn="ctr" fontAlgn="ctr"/>
                      <a:r>
                        <a:rPr lang="fr-FR" sz="1100" b="0" i="0" u="none" strike="noStrike">
                          <a:solidFill>
                            <a:srgbClr val="000000"/>
                          </a:solidFill>
                          <a:effectLst/>
                          <a:latin typeface="Calibri" panose="020F0502020204030204" pitchFamily="34" charset="0"/>
                        </a:rPr>
                        <a:t>TSCBF</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D9E1F2"/>
                      </a:solidFill>
                      <a:prstDash val="solid"/>
                      <a:round/>
                      <a:headEnd type="none" w="med" len="med"/>
                      <a:tailEnd type="none" w="med" len="med"/>
                    </a:lnB>
                  </a:tcPr>
                </a:tc>
                <a:tc>
                  <a:txBody>
                    <a:bodyPr/>
                    <a:lstStyle/>
                    <a:p>
                      <a:pPr algn="ctr" fontAlgn="ctr"/>
                      <a:r>
                        <a:rPr lang="fr-FR" sz="1100" b="0" i="0" u="none" strike="noStrike">
                          <a:solidFill>
                            <a:srgbClr val="000000"/>
                          </a:solidFill>
                          <a:effectLst/>
                          <a:latin typeface="Calibri" panose="020F0502020204030204" pitchFamily="34" charset="0"/>
                        </a:rPr>
                        <a:t>3</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D9E1F2"/>
                    </a:solidFill>
                  </a:tcPr>
                </a:tc>
                <a:tc>
                  <a:txBody>
                    <a:bodyPr/>
                    <a:lstStyle/>
                    <a:p>
                      <a:pPr algn="ctr" fontAlgn="ctr"/>
                      <a:r>
                        <a:rPr lang="fr-FR" sz="1100" b="0" i="0" u="none" strike="noStrike">
                          <a:solidFill>
                            <a:srgbClr val="000000"/>
                          </a:solidFill>
                          <a:effectLst/>
                          <a:latin typeface="Calibri" panose="020F0502020204030204" pitchFamily="34" charset="0"/>
                        </a:rPr>
                        <a:t>2 800 €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BFBFBF"/>
                    </a:solidFill>
                  </a:tcPr>
                </a:tc>
                <a:tc>
                  <a:txBody>
                    <a:bodyPr/>
                    <a:lstStyle/>
                    <a:p>
                      <a:pPr algn="ctr" fontAlgn="ctr"/>
                      <a:r>
                        <a:rPr lang="fr-FR" sz="1100" b="0" i="0" u="none" strike="noStrike" dirty="0">
                          <a:solidFill>
                            <a:srgbClr val="000000"/>
                          </a:solidFill>
                          <a:effectLst/>
                          <a:latin typeface="Calibri" panose="020F0502020204030204" pitchFamily="34" charset="0"/>
                        </a:rPr>
                        <a:t>5 000 €</a:t>
                      </a:r>
                    </a:p>
                  </a:txBody>
                  <a:tcPr marL="0" marR="0" marT="0" marB="0" anchor="ctr">
                    <a:lnL>
                      <a:noFill/>
                    </a:lnL>
                    <a:lnR w="12700" cap="flat" cmpd="sng" algn="ctr">
                      <a:solidFill>
                        <a:srgbClr val="ED7D31"/>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375671517"/>
                  </a:ext>
                </a:extLst>
              </a:tr>
              <a:tr h="169870">
                <a:tc vMerge="1">
                  <a:txBody>
                    <a:bodyPr/>
                    <a:lstStyle/>
                    <a:p>
                      <a:endParaRPr lang="fr-FR"/>
                    </a:p>
                  </a:txBody>
                  <a:tcPr/>
                </a:tc>
                <a:tc vMerge="1">
                  <a:txBody>
                    <a:bodyPr/>
                    <a:lstStyle/>
                    <a:p>
                      <a:endParaRPr lang="fr-FR"/>
                    </a:p>
                  </a:txBody>
                  <a:tcPr/>
                </a:tc>
                <a:tc vMerge="1">
                  <a:txBody>
                    <a:bodyPr/>
                    <a:lstStyle/>
                    <a:p>
                      <a:endParaRPr lang="fr-FR"/>
                    </a:p>
                  </a:txBody>
                  <a:tcPr/>
                </a:tc>
                <a:tc>
                  <a:txBody>
                    <a:bodyPr/>
                    <a:lstStyle/>
                    <a:p>
                      <a:pPr algn="ctr" fontAlgn="ctr"/>
                      <a:r>
                        <a:rPr lang="fr-FR" sz="1100" b="0" i="0" u="none" strike="noStrike">
                          <a:solidFill>
                            <a:srgbClr val="000000"/>
                          </a:solidFill>
                          <a:effectLst/>
                          <a:latin typeface="Calibri" panose="020F0502020204030204" pitchFamily="34" charset="0"/>
                        </a:rPr>
                        <a:t>2</a:t>
                      </a:r>
                    </a:p>
                  </a:txBody>
                  <a:tcPr marL="0" marR="0" marT="0" marB="0" anchor="ctr">
                    <a:lnL>
                      <a:noFill/>
                    </a:lnL>
                    <a:lnR>
                      <a:noFill/>
                    </a:lnR>
                    <a:lnT>
                      <a:noFill/>
                    </a:lnT>
                    <a:lnB>
                      <a:noFill/>
                    </a:lnB>
                    <a:solidFill>
                      <a:srgbClr val="D9E1F2"/>
                    </a:solidFill>
                  </a:tcPr>
                </a:tc>
                <a:tc>
                  <a:txBody>
                    <a:bodyPr/>
                    <a:lstStyle/>
                    <a:p>
                      <a:pPr algn="ctr" fontAlgn="ctr"/>
                      <a:r>
                        <a:rPr lang="fr-FR" sz="1100" b="0" i="0" u="none" strike="noStrike">
                          <a:solidFill>
                            <a:srgbClr val="000000"/>
                          </a:solidFill>
                          <a:effectLst/>
                          <a:latin typeface="Calibri" panose="020F0502020204030204" pitchFamily="34" charset="0"/>
                        </a:rPr>
                        <a:t>3 000 €</a:t>
                      </a:r>
                    </a:p>
                  </a:txBody>
                  <a:tcPr marL="0" marR="0" marT="0" marB="0" anchor="ctr">
                    <a:lnL>
                      <a:noFill/>
                    </a:lnL>
                    <a:lnR>
                      <a:noFill/>
                    </a:lnR>
                    <a:lnT>
                      <a:noFill/>
                    </a:lnT>
                    <a:lnB>
                      <a:noFill/>
                    </a:lnB>
                    <a:solidFill>
                      <a:srgbClr val="BFBFBF"/>
                    </a:solidFill>
                  </a:tcPr>
                </a:tc>
                <a:tc>
                  <a:txBody>
                    <a:bodyPr/>
                    <a:lstStyle/>
                    <a:p>
                      <a:pPr algn="ctr" fontAlgn="ctr"/>
                      <a:r>
                        <a:rPr lang="fr-FR" sz="1100" b="0" i="0" u="none" strike="noStrike" dirty="0">
                          <a:solidFill>
                            <a:srgbClr val="000000"/>
                          </a:solidFill>
                          <a:effectLst/>
                          <a:latin typeface="Calibri" panose="020F0502020204030204" pitchFamily="34" charset="0"/>
                        </a:rPr>
                        <a:t>5 500 €</a:t>
                      </a:r>
                    </a:p>
                  </a:txBody>
                  <a:tcPr marL="0" marR="0" marT="0" marB="0" anchor="ctr">
                    <a:lnL>
                      <a:noFill/>
                    </a:lnL>
                    <a:lnR w="12700" cap="flat" cmpd="sng" algn="ctr">
                      <a:solidFill>
                        <a:srgbClr val="ED7D31"/>
                      </a:solidFill>
                      <a:prstDash val="solid"/>
                      <a:round/>
                      <a:headEnd type="none" w="med" len="med"/>
                      <a:tailEnd type="none" w="med" len="med"/>
                    </a:lnR>
                    <a:lnT>
                      <a:noFill/>
                    </a:lnT>
                    <a:lnB>
                      <a:noFill/>
                    </a:lnB>
                  </a:tcPr>
                </a:tc>
                <a:extLst>
                  <a:ext uri="{0D108BD9-81ED-4DB2-BD59-A6C34878D82A}">
                    <a16:rowId xmlns:a16="http://schemas.microsoft.com/office/drawing/2014/main" val="551427512"/>
                  </a:ext>
                </a:extLst>
              </a:tr>
              <a:tr h="169870">
                <a:tc vMerge="1">
                  <a:txBody>
                    <a:bodyPr/>
                    <a:lstStyle/>
                    <a:p>
                      <a:endParaRPr lang="fr-FR"/>
                    </a:p>
                  </a:txBody>
                  <a:tcPr/>
                </a:tc>
                <a:tc vMerge="1">
                  <a:txBody>
                    <a:bodyPr/>
                    <a:lstStyle/>
                    <a:p>
                      <a:endParaRPr lang="fr-FR"/>
                    </a:p>
                  </a:txBody>
                  <a:tcPr/>
                </a:tc>
                <a:tc vMerge="1">
                  <a:txBody>
                    <a:bodyPr/>
                    <a:lstStyle/>
                    <a:p>
                      <a:endParaRPr lang="fr-FR"/>
                    </a:p>
                  </a:txBody>
                  <a:tcPr/>
                </a:tc>
                <a:tc>
                  <a:txBody>
                    <a:bodyPr/>
                    <a:lstStyle/>
                    <a:p>
                      <a:pPr algn="ctr" fontAlgn="ctr"/>
                      <a:r>
                        <a:rPr lang="fr-FR" sz="1100" b="0" i="0" u="none" strike="noStrike">
                          <a:solidFill>
                            <a:srgbClr val="000000"/>
                          </a:solidFill>
                          <a:effectLst/>
                          <a:latin typeface="Calibri" panose="020F0502020204030204" pitchFamily="34" charset="0"/>
                        </a:rPr>
                        <a:t>1</a:t>
                      </a:r>
                    </a:p>
                  </a:txBody>
                  <a:tcPr marL="0" marR="0" marT="0" marB="0" anchor="ctr">
                    <a:lnL>
                      <a:noFill/>
                    </a:lnL>
                    <a:lnR>
                      <a:noFill/>
                    </a:lnR>
                    <a:lnT>
                      <a:noFill/>
                    </a:lnT>
                    <a:lnB>
                      <a:noFill/>
                    </a:lnB>
                    <a:solidFill>
                      <a:srgbClr val="D9E1F2"/>
                    </a:solidFill>
                  </a:tcPr>
                </a:tc>
                <a:tc>
                  <a:txBody>
                    <a:bodyPr/>
                    <a:lstStyle/>
                    <a:p>
                      <a:pPr algn="ctr" fontAlgn="ctr"/>
                      <a:r>
                        <a:rPr lang="fr-FR" sz="1100" b="0" i="0" u="none" strike="noStrike">
                          <a:solidFill>
                            <a:srgbClr val="000000"/>
                          </a:solidFill>
                          <a:effectLst/>
                          <a:latin typeface="Calibri" panose="020F0502020204030204" pitchFamily="34" charset="0"/>
                        </a:rPr>
                        <a:t>3 200 €</a:t>
                      </a:r>
                    </a:p>
                  </a:txBody>
                  <a:tcPr marL="0" marR="0" marT="0" marB="0" anchor="ctr">
                    <a:lnL>
                      <a:noFill/>
                    </a:lnL>
                    <a:lnR>
                      <a:noFill/>
                    </a:lnR>
                    <a:lnT>
                      <a:noFill/>
                    </a:lnT>
                    <a:lnB>
                      <a:noFill/>
                    </a:lnB>
                    <a:solidFill>
                      <a:srgbClr val="BFBFBF"/>
                    </a:solidFill>
                  </a:tcPr>
                </a:tc>
                <a:tc>
                  <a:txBody>
                    <a:bodyPr/>
                    <a:lstStyle/>
                    <a:p>
                      <a:pPr algn="ctr" fontAlgn="ctr"/>
                      <a:r>
                        <a:rPr lang="fr-FR" sz="1100" b="0" i="0" u="none" strike="noStrike" dirty="0">
                          <a:solidFill>
                            <a:srgbClr val="000000"/>
                          </a:solidFill>
                          <a:effectLst/>
                          <a:latin typeface="Calibri" panose="020F0502020204030204" pitchFamily="34" charset="0"/>
                        </a:rPr>
                        <a:t>6 000 €</a:t>
                      </a:r>
                    </a:p>
                  </a:txBody>
                  <a:tcPr marL="0" marR="0" marT="0" marB="0" anchor="ctr">
                    <a:lnL>
                      <a:noFill/>
                    </a:lnL>
                    <a:lnR w="12700" cap="flat" cmpd="sng" algn="ctr">
                      <a:solidFill>
                        <a:srgbClr val="ED7D31"/>
                      </a:solidFill>
                      <a:prstDash val="solid"/>
                      <a:round/>
                      <a:headEnd type="none" w="med" len="med"/>
                      <a:tailEnd type="none" w="med" len="med"/>
                    </a:lnR>
                    <a:lnT>
                      <a:noFill/>
                    </a:lnT>
                    <a:lnB>
                      <a:noFill/>
                    </a:lnB>
                  </a:tcPr>
                </a:tc>
                <a:extLst>
                  <a:ext uri="{0D108BD9-81ED-4DB2-BD59-A6C34878D82A}">
                    <a16:rowId xmlns:a16="http://schemas.microsoft.com/office/drawing/2014/main" val="3877172448"/>
                  </a:ext>
                </a:extLst>
              </a:tr>
              <a:tr h="169870">
                <a:tc vMerge="1">
                  <a:txBody>
                    <a:bodyPr/>
                    <a:lstStyle/>
                    <a:p>
                      <a:endParaRPr lang="fr-FR"/>
                    </a:p>
                  </a:txBody>
                  <a:tcPr/>
                </a:tc>
                <a:tc rowSpan="3">
                  <a:txBody>
                    <a:bodyPr/>
                    <a:lstStyle/>
                    <a:p>
                      <a:pPr algn="ctr" fontAlgn="ctr"/>
                      <a:r>
                        <a:rPr lang="fr-FR" sz="1100" b="0" i="0" u="none" strike="noStrike">
                          <a:solidFill>
                            <a:srgbClr val="000000"/>
                          </a:solidFill>
                          <a:effectLst/>
                          <a:latin typeface="Calibri" panose="020F0502020204030204" pitchFamily="34" charset="0"/>
                        </a:rPr>
                        <a:t>Administrative</a:t>
                      </a:r>
                    </a:p>
                  </a:txBody>
                  <a:tcPr marL="0" marR="0" marT="0" marB="0" anchor="ctr">
                    <a:lnL>
                      <a:noFill/>
                    </a:lnL>
                    <a:lnR>
                      <a:noFill/>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D9E1F2"/>
                    </a:solidFill>
                  </a:tcPr>
                </a:tc>
                <a:tc rowSpan="3">
                  <a:txBody>
                    <a:bodyPr/>
                    <a:lstStyle/>
                    <a:p>
                      <a:pPr algn="ctr" fontAlgn="ctr"/>
                      <a:r>
                        <a:rPr lang="fr-FR" sz="1100" b="0" i="0" u="none" strike="noStrike">
                          <a:solidFill>
                            <a:srgbClr val="000000"/>
                          </a:solidFill>
                          <a:effectLst/>
                          <a:latin typeface="Calibri" panose="020F0502020204030204" pitchFamily="34" charset="0"/>
                        </a:rPr>
                        <a:t>SA</a:t>
                      </a:r>
                    </a:p>
                  </a:txBody>
                  <a:tcPr marL="0" marR="0" marT="0" marB="0" anchor="ctr">
                    <a:lnL>
                      <a:noFill/>
                    </a:lnL>
                    <a:lnR>
                      <a:noFill/>
                    </a:lnR>
                    <a:lnT w="6350" cap="flat" cmpd="sng" algn="ctr">
                      <a:solidFill>
                        <a:srgbClr val="D9E1F2"/>
                      </a:solidFill>
                      <a:prstDash val="solid"/>
                      <a:round/>
                      <a:headEnd type="none" w="med" len="med"/>
                      <a:tailEnd type="none" w="med" len="med"/>
                    </a:lnT>
                    <a:lnB w="6350" cap="flat" cmpd="sng" algn="ctr">
                      <a:solidFill>
                        <a:srgbClr val="D9E1F2"/>
                      </a:solidFill>
                      <a:prstDash val="solid"/>
                      <a:round/>
                      <a:headEnd type="none" w="med" len="med"/>
                      <a:tailEnd type="none" w="med" len="med"/>
                    </a:lnB>
                  </a:tcPr>
                </a:tc>
                <a:tc>
                  <a:txBody>
                    <a:bodyPr/>
                    <a:lstStyle/>
                    <a:p>
                      <a:pPr algn="ctr" fontAlgn="ctr"/>
                      <a:r>
                        <a:rPr lang="fr-FR" sz="1100" b="0" i="0" u="none" strike="noStrike">
                          <a:solidFill>
                            <a:srgbClr val="000000"/>
                          </a:solidFill>
                          <a:effectLst/>
                          <a:latin typeface="Calibri" panose="020F0502020204030204" pitchFamily="34" charset="0"/>
                        </a:rPr>
                        <a:t>3</a:t>
                      </a:r>
                    </a:p>
                  </a:txBody>
                  <a:tcPr marL="0" marR="0" marT="0" marB="0" anchor="ctr">
                    <a:lnL>
                      <a:noFill/>
                    </a:lnL>
                    <a:lnR>
                      <a:noFill/>
                    </a:lnR>
                    <a:lnT>
                      <a:noFill/>
                    </a:lnT>
                    <a:lnB>
                      <a:noFill/>
                    </a:lnB>
                    <a:solidFill>
                      <a:srgbClr val="D9E1F2"/>
                    </a:solidFill>
                  </a:tcPr>
                </a:tc>
                <a:tc>
                  <a:txBody>
                    <a:bodyPr/>
                    <a:lstStyle/>
                    <a:p>
                      <a:pPr algn="ctr" fontAlgn="ctr"/>
                      <a:r>
                        <a:rPr lang="fr-FR" sz="1100" b="0" i="0" u="none" strike="noStrike">
                          <a:solidFill>
                            <a:srgbClr val="000000"/>
                          </a:solidFill>
                          <a:effectLst/>
                          <a:latin typeface="Calibri" panose="020F0502020204030204" pitchFamily="34" charset="0"/>
                        </a:rPr>
                        <a:t>3 600 €</a:t>
                      </a:r>
                    </a:p>
                  </a:txBody>
                  <a:tcPr marL="0" marR="0" marT="0" marB="0" anchor="ctr">
                    <a:lnL>
                      <a:noFill/>
                    </a:lnL>
                    <a:lnR>
                      <a:noFill/>
                    </a:lnR>
                    <a:lnT>
                      <a:noFill/>
                    </a:lnT>
                    <a:lnB>
                      <a:noFill/>
                    </a:lnB>
                    <a:solidFill>
                      <a:srgbClr val="BFBFBF"/>
                    </a:solidFill>
                  </a:tcPr>
                </a:tc>
                <a:tc>
                  <a:txBody>
                    <a:bodyPr/>
                    <a:lstStyle/>
                    <a:p>
                      <a:pPr algn="ctr" fontAlgn="ctr"/>
                      <a:r>
                        <a:rPr lang="fr-FR" sz="1100" b="0" i="0" u="none" strike="noStrike" dirty="0">
                          <a:solidFill>
                            <a:srgbClr val="000000"/>
                          </a:solidFill>
                          <a:effectLst/>
                          <a:latin typeface="Calibri" panose="020F0502020204030204" pitchFamily="34" charset="0"/>
                        </a:rPr>
                        <a:t>5 000 €</a:t>
                      </a:r>
                    </a:p>
                  </a:txBody>
                  <a:tcPr marL="0" marR="0" marT="0" marB="0" anchor="ctr">
                    <a:lnL>
                      <a:noFill/>
                    </a:lnL>
                    <a:lnR w="12700" cap="flat" cmpd="sng" algn="ctr">
                      <a:solidFill>
                        <a:srgbClr val="ED7D31"/>
                      </a:solidFill>
                      <a:prstDash val="solid"/>
                      <a:round/>
                      <a:headEnd type="none" w="med" len="med"/>
                      <a:tailEnd type="none" w="med" len="med"/>
                    </a:lnR>
                    <a:lnT>
                      <a:noFill/>
                    </a:lnT>
                    <a:lnB>
                      <a:noFill/>
                    </a:lnB>
                  </a:tcPr>
                </a:tc>
                <a:extLst>
                  <a:ext uri="{0D108BD9-81ED-4DB2-BD59-A6C34878D82A}">
                    <a16:rowId xmlns:a16="http://schemas.microsoft.com/office/drawing/2014/main" val="1137506387"/>
                  </a:ext>
                </a:extLst>
              </a:tr>
              <a:tr h="169870">
                <a:tc vMerge="1">
                  <a:txBody>
                    <a:bodyPr/>
                    <a:lstStyle/>
                    <a:p>
                      <a:endParaRPr lang="fr-FR"/>
                    </a:p>
                  </a:txBody>
                  <a:tcPr/>
                </a:tc>
                <a:tc vMerge="1">
                  <a:txBody>
                    <a:bodyPr/>
                    <a:lstStyle/>
                    <a:p>
                      <a:endParaRPr lang="fr-FR"/>
                    </a:p>
                  </a:txBody>
                  <a:tcPr/>
                </a:tc>
                <a:tc vMerge="1">
                  <a:txBody>
                    <a:bodyPr/>
                    <a:lstStyle/>
                    <a:p>
                      <a:endParaRPr lang="fr-FR"/>
                    </a:p>
                  </a:txBody>
                  <a:tcPr/>
                </a:tc>
                <a:tc>
                  <a:txBody>
                    <a:bodyPr/>
                    <a:lstStyle/>
                    <a:p>
                      <a:pPr algn="ctr" fontAlgn="ctr"/>
                      <a:r>
                        <a:rPr lang="fr-FR" sz="1100" b="0" i="0" u="none" strike="noStrike">
                          <a:solidFill>
                            <a:srgbClr val="000000"/>
                          </a:solidFill>
                          <a:effectLst/>
                          <a:latin typeface="Calibri" panose="020F0502020204030204" pitchFamily="34" charset="0"/>
                        </a:rPr>
                        <a:t>2</a:t>
                      </a:r>
                    </a:p>
                  </a:txBody>
                  <a:tcPr marL="0" marR="0" marT="0" marB="0" anchor="ctr">
                    <a:lnL>
                      <a:noFill/>
                    </a:lnL>
                    <a:lnR>
                      <a:noFill/>
                    </a:lnR>
                    <a:lnT>
                      <a:noFill/>
                    </a:lnT>
                    <a:lnB>
                      <a:noFill/>
                    </a:lnB>
                    <a:solidFill>
                      <a:srgbClr val="D9E1F2"/>
                    </a:solidFill>
                  </a:tcPr>
                </a:tc>
                <a:tc>
                  <a:txBody>
                    <a:bodyPr/>
                    <a:lstStyle/>
                    <a:p>
                      <a:pPr algn="ctr" fontAlgn="ctr"/>
                      <a:r>
                        <a:rPr lang="fr-FR" sz="1100" b="0" i="0" u="none" strike="noStrike">
                          <a:solidFill>
                            <a:srgbClr val="000000"/>
                          </a:solidFill>
                          <a:effectLst/>
                          <a:latin typeface="Calibri" panose="020F0502020204030204" pitchFamily="34" charset="0"/>
                        </a:rPr>
                        <a:t>4 000 €</a:t>
                      </a:r>
                    </a:p>
                  </a:txBody>
                  <a:tcPr marL="0" marR="0" marT="0" marB="0" anchor="ctr">
                    <a:lnL>
                      <a:noFill/>
                    </a:lnL>
                    <a:lnR>
                      <a:noFill/>
                    </a:lnR>
                    <a:lnT>
                      <a:noFill/>
                    </a:lnT>
                    <a:lnB>
                      <a:noFill/>
                    </a:lnB>
                    <a:solidFill>
                      <a:srgbClr val="BFBFBF"/>
                    </a:solidFill>
                  </a:tcPr>
                </a:tc>
                <a:tc>
                  <a:txBody>
                    <a:bodyPr/>
                    <a:lstStyle/>
                    <a:p>
                      <a:pPr algn="ctr" fontAlgn="ctr"/>
                      <a:r>
                        <a:rPr lang="fr-FR" sz="1100" b="0" i="0" u="none" strike="noStrike" dirty="0">
                          <a:solidFill>
                            <a:srgbClr val="000000"/>
                          </a:solidFill>
                          <a:effectLst/>
                          <a:latin typeface="Calibri" panose="020F0502020204030204" pitchFamily="34" charset="0"/>
                        </a:rPr>
                        <a:t>5 500 €</a:t>
                      </a:r>
                    </a:p>
                  </a:txBody>
                  <a:tcPr marL="0" marR="0" marT="0" marB="0" anchor="ctr">
                    <a:lnL>
                      <a:noFill/>
                    </a:lnL>
                    <a:lnR w="12700" cap="flat" cmpd="sng" algn="ctr">
                      <a:solidFill>
                        <a:srgbClr val="ED7D31"/>
                      </a:solidFill>
                      <a:prstDash val="solid"/>
                      <a:round/>
                      <a:headEnd type="none" w="med" len="med"/>
                      <a:tailEnd type="none" w="med" len="med"/>
                    </a:lnR>
                    <a:lnT>
                      <a:noFill/>
                    </a:lnT>
                    <a:lnB>
                      <a:noFill/>
                    </a:lnB>
                  </a:tcPr>
                </a:tc>
                <a:extLst>
                  <a:ext uri="{0D108BD9-81ED-4DB2-BD59-A6C34878D82A}">
                    <a16:rowId xmlns:a16="http://schemas.microsoft.com/office/drawing/2014/main" val="525726070"/>
                  </a:ext>
                </a:extLst>
              </a:tr>
              <a:tr h="169870">
                <a:tc vMerge="1">
                  <a:txBody>
                    <a:bodyPr/>
                    <a:lstStyle/>
                    <a:p>
                      <a:endParaRPr lang="fr-FR"/>
                    </a:p>
                  </a:txBody>
                  <a:tcPr/>
                </a:tc>
                <a:tc vMerge="1">
                  <a:txBody>
                    <a:bodyPr/>
                    <a:lstStyle/>
                    <a:p>
                      <a:endParaRPr lang="fr-FR"/>
                    </a:p>
                  </a:txBody>
                  <a:tcPr/>
                </a:tc>
                <a:tc vMerge="1">
                  <a:txBody>
                    <a:bodyPr/>
                    <a:lstStyle/>
                    <a:p>
                      <a:endParaRPr lang="fr-FR"/>
                    </a:p>
                  </a:txBody>
                  <a:tcPr/>
                </a:tc>
                <a:tc>
                  <a:txBody>
                    <a:bodyPr/>
                    <a:lstStyle/>
                    <a:p>
                      <a:pPr algn="ctr" fontAlgn="ctr"/>
                      <a:r>
                        <a:rPr lang="fr-FR" sz="1100" b="0" i="0" u="none" strike="noStrike">
                          <a:solidFill>
                            <a:srgbClr val="000000"/>
                          </a:solidFill>
                          <a:effectLst/>
                          <a:latin typeface="Calibri" panose="020F0502020204030204" pitchFamily="34" charset="0"/>
                        </a:rPr>
                        <a:t>1</a:t>
                      </a:r>
                    </a:p>
                  </a:txBody>
                  <a:tcPr marL="0" marR="0" marT="0" marB="0" anchor="ctr">
                    <a:lnL>
                      <a:noFill/>
                    </a:lnL>
                    <a:lnR>
                      <a:noFill/>
                    </a:lnR>
                    <a:lnT>
                      <a:noFill/>
                    </a:lnT>
                    <a:lnB>
                      <a:noFill/>
                    </a:lnB>
                    <a:solidFill>
                      <a:srgbClr val="D9E1F2"/>
                    </a:solidFill>
                  </a:tcPr>
                </a:tc>
                <a:tc>
                  <a:txBody>
                    <a:bodyPr/>
                    <a:lstStyle/>
                    <a:p>
                      <a:pPr algn="ctr" fontAlgn="ctr"/>
                      <a:r>
                        <a:rPr lang="fr-FR" sz="1100" b="0" i="0" u="none" strike="noStrike">
                          <a:solidFill>
                            <a:srgbClr val="000000"/>
                          </a:solidFill>
                          <a:effectLst/>
                          <a:latin typeface="Calibri" panose="020F0502020204030204" pitchFamily="34" charset="0"/>
                        </a:rPr>
                        <a:t>4 500 €</a:t>
                      </a:r>
                    </a:p>
                  </a:txBody>
                  <a:tcPr marL="0" marR="0" marT="0" marB="0" anchor="ctr">
                    <a:lnL>
                      <a:noFill/>
                    </a:lnL>
                    <a:lnR>
                      <a:noFill/>
                    </a:lnR>
                    <a:lnT>
                      <a:noFill/>
                    </a:lnT>
                    <a:lnB>
                      <a:noFill/>
                    </a:lnB>
                    <a:solidFill>
                      <a:srgbClr val="BFBFBF"/>
                    </a:solidFill>
                  </a:tcPr>
                </a:tc>
                <a:tc>
                  <a:txBody>
                    <a:bodyPr/>
                    <a:lstStyle/>
                    <a:p>
                      <a:pPr algn="ctr" fontAlgn="ctr"/>
                      <a:r>
                        <a:rPr lang="fr-FR" sz="1100" b="0" i="0" u="none" strike="noStrike" dirty="0">
                          <a:solidFill>
                            <a:srgbClr val="000000"/>
                          </a:solidFill>
                          <a:effectLst/>
                          <a:latin typeface="Calibri" panose="020F0502020204030204" pitchFamily="34" charset="0"/>
                        </a:rPr>
                        <a:t>6 000 €</a:t>
                      </a:r>
                    </a:p>
                  </a:txBody>
                  <a:tcPr marL="0" marR="0" marT="0" marB="0" anchor="ctr">
                    <a:lnL>
                      <a:noFill/>
                    </a:lnL>
                    <a:lnR w="12700" cap="flat" cmpd="sng" algn="ctr">
                      <a:solidFill>
                        <a:srgbClr val="ED7D31"/>
                      </a:solidFill>
                      <a:prstDash val="solid"/>
                      <a:round/>
                      <a:headEnd type="none" w="med" len="med"/>
                      <a:tailEnd type="none" w="med" len="med"/>
                    </a:lnR>
                    <a:lnT>
                      <a:noFill/>
                    </a:lnT>
                    <a:lnB>
                      <a:noFill/>
                    </a:lnB>
                  </a:tcPr>
                </a:tc>
                <a:extLst>
                  <a:ext uri="{0D108BD9-81ED-4DB2-BD59-A6C34878D82A}">
                    <a16:rowId xmlns:a16="http://schemas.microsoft.com/office/drawing/2014/main" val="4250762840"/>
                  </a:ext>
                </a:extLst>
              </a:tr>
              <a:tr h="169870">
                <a:tc vMerge="1">
                  <a:txBody>
                    <a:bodyPr/>
                    <a:lstStyle/>
                    <a:p>
                      <a:endParaRPr lang="fr-FR"/>
                    </a:p>
                  </a:txBody>
                  <a:tcPr/>
                </a:tc>
                <a:tc rowSpan="3">
                  <a:txBody>
                    <a:bodyPr/>
                    <a:lstStyle/>
                    <a:p>
                      <a:pPr algn="ctr" fontAlgn="ctr"/>
                      <a:r>
                        <a:rPr lang="fr-FR" sz="1100" b="0" i="0" u="none" strike="noStrike">
                          <a:solidFill>
                            <a:srgbClr val="000000"/>
                          </a:solidFill>
                          <a:effectLst/>
                          <a:latin typeface="Calibri" panose="020F0502020204030204" pitchFamily="34" charset="0"/>
                        </a:rPr>
                        <a:t>Métiers d'Art</a:t>
                      </a:r>
                    </a:p>
                  </a:txBody>
                  <a:tcPr marL="0" marR="0" marT="0" marB="0" anchor="ctr">
                    <a:lnL>
                      <a:noFill/>
                    </a:lnL>
                    <a:lnR>
                      <a:noFill/>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D9E1F2"/>
                    </a:solidFill>
                  </a:tcPr>
                </a:tc>
                <a:tc rowSpan="3">
                  <a:txBody>
                    <a:bodyPr/>
                    <a:lstStyle/>
                    <a:p>
                      <a:pPr algn="ctr" fontAlgn="ctr"/>
                      <a:r>
                        <a:rPr lang="fr-FR" sz="1100" b="0" i="0" u="none" strike="noStrike">
                          <a:solidFill>
                            <a:srgbClr val="000000"/>
                          </a:solidFill>
                          <a:effectLst/>
                          <a:latin typeface="Calibri" panose="020F0502020204030204" pitchFamily="34" charset="0"/>
                        </a:rPr>
                        <a:t>TA</a:t>
                      </a:r>
                    </a:p>
                  </a:txBody>
                  <a:tcPr marL="0" marR="0" marT="0" marB="0" anchor="ctr">
                    <a:lnL>
                      <a:noFill/>
                    </a:lnL>
                    <a:lnR>
                      <a:noFill/>
                    </a:lnR>
                    <a:lnT w="6350" cap="flat" cmpd="sng" algn="ctr">
                      <a:solidFill>
                        <a:srgbClr val="D9E1F2"/>
                      </a:solidFill>
                      <a:prstDash val="solid"/>
                      <a:round/>
                      <a:headEnd type="none" w="med" len="med"/>
                      <a:tailEnd type="none" w="med" len="med"/>
                    </a:lnT>
                    <a:lnB w="6350" cap="flat" cmpd="sng" algn="ctr">
                      <a:solidFill>
                        <a:srgbClr val="D9E1F2"/>
                      </a:solidFill>
                      <a:prstDash val="solid"/>
                      <a:round/>
                      <a:headEnd type="none" w="med" len="med"/>
                      <a:tailEnd type="none" w="med" len="med"/>
                    </a:lnB>
                  </a:tcPr>
                </a:tc>
                <a:tc>
                  <a:txBody>
                    <a:bodyPr/>
                    <a:lstStyle/>
                    <a:p>
                      <a:pPr algn="ctr" fontAlgn="ctr"/>
                      <a:r>
                        <a:rPr lang="fr-FR" sz="1100" b="0" i="0" u="none" strike="noStrike">
                          <a:solidFill>
                            <a:srgbClr val="000000"/>
                          </a:solidFill>
                          <a:effectLst/>
                          <a:latin typeface="Calibri" panose="020F0502020204030204" pitchFamily="34" charset="0"/>
                        </a:rPr>
                        <a:t>3</a:t>
                      </a:r>
                    </a:p>
                  </a:txBody>
                  <a:tcPr marL="0" marR="0" marT="0" marB="0" anchor="ctr">
                    <a:lnL>
                      <a:noFill/>
                    </a:lnL>
                    <a:lnR>
                      <a:noFill/>
                    </a:lnR>
                    <a:lnT>
                      <a:noFill/>
                    </a:lnT>
                    <a:lnB>
                      <a:noFill/>
                    </a:lnB>
                    <a:solidFill>
                      <a:srgbClr val="D9E1F2"/>
                    </a:solidFill>
                  </a:tcPr>
                </a:tc>
                <a:tc>
                  <a:txBody>
                    <a:bodyPr/>
                    <a:lstStyle/>
                    <a:p>
                      <a:pPr algn="ctr" fontAlgn="ctr"/>
                      <a:r>
                        <a:rPr lang="fr-FR" sz="1100" b="0" i="0" u="none" strike="noStrike">
                          <a:solidFill>
                            <a:srgbClr val="000000"/>
                          </a:solidFill>
                          <a:effectLst/>
                          <a:latin typeface="Calibri" panose="020F0502020204030204" pitchFamily="34" charset="0"/>
                        </a:rPr>
                        <a:t>4 100 €</a:t>
                      </a:r>
                    </a:p>
                  </a:txBody>
                  <a:tcPr marL="0" marR="0" marT="0" marB="0" anchor="ctr">
                    <a:lnL>
                      <a:noFill/>
                    </a:lnL>
                    <a:lnR>
                      <a:noFill/>
                    </a:lnR>
                    <a:lnT>
                      <a:noFill/>
                    </a:lnT>
                    <a:lnB>
                      <a:noFill/>
                    </a:lnB>
                    <a:solidFill>
                      <a:srgbClr val="BFBFBF"/>
                    </a:solidFill>
                  </a:tcPr>
                </a:tc>
                <a:tc>
                  <a:txBody>
                    <a:bodyPr/>
                    <a:lstStyle/>
                    <a:p>
                      <a:pPr algn="ctr" fontAlgn="ctr"/>
                      <a:r>
                        <a:rPr lang="fr-FR" sz="1100" b="0" i="0" u="none" strike="noStrike" dirty="0">
                          <a:solidFill>
                            <a:srgbClr val="000000"/>
                          </a:solidFill>
                          <a:effectLst/>
                          <a:latin typeface="Calibri" panose="020F0502020204030204" pitchFamily="34" charset="0"/>
                        </a:rPr>
                        <a:t>5 000 €</a:t>
                      </a:r>
                    </a:p>
                  </a:txBody>
                  <a:tcPr marL="0" marR="0" marT="0" marB="0" anchor="ctr">
                    <a:lnL>
                      <a:noFill/>
                    </a:lnL>
                    <a:lnR w="12700" cap="flat" cmpd="sng" algn="ctr">
                      <a:solidFill>
                        <a:srgbClr val="ED7D31"/>
                      </a:solidFill>
                      <a:prstDash val="solid"/>
                      <a:round/>
                      <a:headEnd type="none" w="med" len="med"/>
                      <a:tailEnd type="none" w="med" len="med"/>
                    </a:lnR>
                    <a:lnT>
                      <a:noFill/>
                    </a:lnT>
                    <a:lnB>
                      <a:noFill/>
                    </a:lnB>
                  </a:tcPr>
                </a:tc>
                <a:extLst>
                  <a:ext uri="{0D108BD9-81ED-4DB2-BD59-A6C34878D82A}">
                    <a16:rowId xmlns:a16="http://schemas.microsoft.com/office/drawing/2014/main" val="2471566626"/>
                  </a:ext>
                </a:extLst>
              </a:tr>
              <a:tr h="169870">
                <a:tc vMerge="1">
                  <a:txBody>
                    <a:bodyPr/>
                    <a:lstStyle/>
                    <a:p>
                      <a:endParaRPr lang="fr-FR"/>
                    </a:p>
                  </a:txBody>
                  <a:tcPr/>
                </a:tc>
                <a:tc vMerge="1">
                  <a:txBody>
                    <a:bodyPr/>
                    <a:lstStyle/>
                    <a:p>
                      <a:endParaRPr lang="fr-FR"/>
                    </a:p>
                  </a:txBody>
                  <a:tcPr/>
                </a:tc>
                <a:tc vMerge="1">
                  <a:txBody>
                    <a:bodyPr/>
                    <a:lstStyle/>
                    <a:p>
                      <a:endParaRPr lang="fr-FR"/>
                    </a:p>
                  </a:txBody>
                  <a:tcPr/>
                </a:tc>
                <a:tc>
                  <a:txBody>
                    <a:bodyPr/>
                    <a:lstStyle/>
                    <a:p>
                      <a:pPr algn="ctr" fontAlgn="ctr"/>
                      <a:r>
                        <a:rPr lang="fr-FR" sz="1100" b="0" i="0" u="none" strike="noStrike">
                          <a:solidFill>
                            <a:srgbClr val="000000"/>
                          </a:solidFill>
                          <a:effectLst/>
                          <a:latin typeface="Calibri" panose="020F0502020204030204" pitchFamily="34" charset="0"/>
                        </a:rPr>
                        <a:t>2</a:t>
                      </a:r>
                    </a:p>
                  </a:txBody>
                  <a:tcPr marL="0" marR="0" marT="0" marB="0" anchor="ctr">
                    <a:lnL>
                      <a:noFill/>
                    </a:lnL>
                    <a:lnR>
                      <a:noFill/>
                    </a:lnR>
                    <a:lnT>
                      <a:noFill/>
                    </a:lnT>
                    <a:lnB>
                      <a:noFill/>
                    </a:lnB>
                    <a:solidFill>
                      <a:srgbClr val="D9E1F2"/>
                    </a:solidFill>
                  </a:tcPr>
                </a:tc>
                <a:tc>
                  <a:txBody>
                    <a:bodyPr/>
                    <a:lstStyle/>
                    <a:p>
                      <a:pPr algn="ctr" fontAlgn="ctr"/>
                      <a:r>
                        <a:rPr lang="fr-FR" sz="1100" b="0" i="0" u="none" strike="noStrike">
                          <a:solidFill>
                            <a:srgbClr val="000000"/>
                          </a:solidFill>
                          <a:effectLst/>
                          <a:latin typeface="Calibri" panose="020F0502020204030204" pitchFamily="34" charset="0"/>
                        </a:rPr>
                        <a:t>4 300 €</a:t>
                      </a:r>
                    </a:p>
                  </a:txBody>
                  <a:tcPr marL="0" marR="0" marT="0" marB="0" anchor="ctr">
                    <a:lnL>
                      <a:noFill/>
                    </a:lnL>
                    <a:lnR>
                      <a:noFill/>
                    </a:lnR>
                    <a:lnT>
                      <a:noFill/>
                    </a:lnT>
                    <a:lnB>
                      <a:noFill/>
                    </a:lnB>
                    <a:solidFill>
                      <a:srgbClr val="BFBFBF"/>
                    </a:solidFill>
                  </a:tcPr>
                </a:tc>
                <a:tc>
                  <a:txBody>
                    <a:bodyPr/>
                    <a:lstStyle/>
                    <a:p>
                      <a:pPr algn="ctr" fontAlgn="ctr"/>
                      <a:r>
                        <a:rPr lang="fr-FR" sz="1100" b="0" i="0" u="none" strike="noStrike" dirty="0">
                          <a:solidFill>
                            <a:srgbClr val="000000"/>
                          </a:solidFill>
                          <a:effectLst/>
                          <a:latin typeface="Calibri" panose="020F0502020204030204" pitchFamily="34" charset="0"/>
                        </a:rPr>
                        <a:t>5 500 €</a:t>
                      </a:r>
                    </a:p>
                  </a:txBody>
                  <a:tcPr marL="0" marR="0" marT="0" marB="0" anchor="ctr">
                    <a:lnL>
                      <a:noFill/>
                    </a:lnL>
                    <a:lnR w="12700" cap="flat" cmpd="sng" algn="ctr">
                      <a:solidFill>
                        <a:srgbClr val="ED7D31"/>
                      </a:solidFill>
                      <a:prstDash val="solid"/>
                      <a:round/>
                      <a:headEnd type="none" w="med" len="med"/>
                      <a:tailEnd type="none" w="med" len="med"/>
                    </a:lnR>
                    <a:lnT>
                      <a:noFill/>
                    </a:lnT>
                    <a:lnB>
                      <a:noFill/>
                    </a:lnB>
                  </a:tcPr>
                </a:tc>
                <a:extLst>
                  <a:ext uri="{0D108BD9-81ED-4DB2-BD59-A6C34878D82A}">
                    <a16:rowId xmlns:a16="http://schemas.microsoft.com/office/drawing/2014/main" val="311166324"/>
                  </a:ext>
                </a:extLst>
              </a:tr>
              <a:tr h="169870">
                <a:tc vMerge="1">
                  <a:txBody>
                    <a:bodyPr/>
                    <a:lstStyle/>
                    <a:p>
                      <a:endParaRPr lang="fr-FR"/>
                    </a:p>
                  </a:txBody>
                  <a:tcPr/>
                </a:tc>
                <a:tc vMerge="1">
                  <a:txBody>
                    <a:bodyPr/>
                    <a:lstStyle/>
                    <a:p>
                      <a:endParaRPr lang="fr-FR"/>
                    </a:p>
                  </a:txBody>
                  <a:tcPr/>
                </a:tc>
                <a:tc vMerge="1">
                  <a:txBody>
                    <a:bodyPr/>
                    <a:lstStyle/>
                    <a:p>
                      <a:endParaRPr lang="fr-FR"/>
                    </a:p>
                  </a:txBody>
                  <a:tcPr/>
                </a:tc>
                <a:tc>
                  <a:txBody>
                    <a:bodyPr/>
                    <a:lstStyle/>
                    <a:p>
                      <a:pPr algn="ctr" fontAlgn="ctr"/>
                      <a:r>
                        <a:rPr lang="fr-FR" sz="1100" b="0" i="0" u="none" strike="noStrike">
                          <a:solidFill>
                            <a:srgbClr val="000000"/>
                          </a:solidFill>
                          <a:effectLst/>
                          <a:latin typeface="Calibri" panose="020F0502020204030204" pitchFamily="34" charset="0"/>
                        </a:rPr>
                        <a:t>1</a:t>
                      </a:r>
                    </a:p>
                  </a:txBody>
                  <a:tcPr marL="0" marR="0" marT="0" marB="0" anchor="ctr">
                    <a:lnL>
                      <a:noFill/>
                    </a:lnL>
                    <a:lnR>
                      <a:noFill/>
                    </a:lnR>
                    <a:lnT>
                      <a:noFill/>
                    </a:lnT>
                    <a:lnB>
                      <a:noFill/>
                    </a:lnB>
                    <a:solidFill>
                      <a:srgbClr val="D9E1F2"/>
                    </a:solidFill>
                  </a:tcPr>
                </a:tc>
                <a:tc>
                  <a:txBody>
                    <a:bodyPr/>
                    <a:lstStyle/>
                    <a:p>
                      <a:pPr algn="ctr" fontAlgn="ctr"/>
                      <a:r>
                        <a:rPr lang="fr-FR" sz="1100" b="0" i="0" u="none" strike="noStrike">
                          <a:solidFill>
                            <a:srgbClr val="000000"/>
                          </a:solidFill>
                          <a:effectLst/>
                          <a:latin typeface="Calibri" panose="020F0502020204030204" pitchFamily="34" charset="0"/>
                        </a:rPr>
                        <a:t>4 500 €</a:t>
                      </a:r>
                    </a:p>
                  </a:txBody>
                  <a:tcPr marL="0" marR="0" marT="0" marB="0" anchor="ctr">
                    <a:lnL>
                      <a:noFill/>
                    </a:lnL>
                    <a:lnR>
                      <a:noFill/>
                    </a:lnR>
                    <a:lnT>
                      <a:noFill/>
                    </a:lnT>
                    <a:lnB>
                      <a:noFill/>
                    </a:lnB>
                    <a:solidFill>
                      <a:srgbClr val="BFBFBF"/>
                    </a:solidFill>
                  </a:tcPr>
                </a:tc>
                <a:tc>
                  <a:txBody>
                    <a:bodyPr/>
                    <a:lstStyle/>
                    <a:p>
                      <a:pPr algn="ctr" fontAlgn="ctr"/>
                      <a:r>
                        <a:rPr lang="fr-FR" sz="1100" b="0" i="0" u="none" strike="noStrike" dirty="0">
                          <a:solidFill>
                            <a:srgbClr val="000000"/>
                          </a:solidFill>
                          <a:effectLst/>
                          <a:latin typeface="Calibri" panose="020F0502020204030204" pitchFamily="34" charset="0"/>
                        </a:rPr>
                        <a:t>6 000 €</a:t>
                      </a:r>
                    </a:p>
                  </a:txBody>
                  <a:tcPr marL="0" marR="0" marT="0" marB="0" anchor="ctr">
                    <a:lnL>
                      <a:noFill/>
                    </a:lnL>
                    <a:lnR w="12700" cap="flat" cmpd="sng" algn="ctr">
                      <a:solidFill>
                        <a:srgbClr val="ED7D31"/>
                      </a:solidFill>
                      <a:prstDash val="solid"/>
                      <a:round/>
                      <a:headEnd type="none" w="med" len="med"/>
                      <a:tailEnd type="none" w="med" len="med"/>
                    </a:lnR>
                    <a:lnT>
                      <a:noFill/>
                    </a:lnT>
                    <a:lnB>
                      <a:noFill/>
                    </a:lnB>
                  </a:tcPr>
                </a:tc>
                <a:extLst>
                  <a:ext uri="{0D108BD9-81ED-4DB2-BD59-A6C34878D82A}">
                    <a16:rowId xmlns:a16="http://schemas.microsoft.com/office/drawing/2014/main" val="2801844869"/>
                  </a:ext>
                </a:extLst>
              </a:tr>
              <a:tr h="169870">
                <a:tc vMerge="1">
                  <a:txBody>
                    <a:bodyPr/>
                    <a:lstStyle/>
                    <a:p>
                      <a:endParaRPr lang="fr-FR"/>
                    </a:p>
                  </a:txBody>
                  <a:tcPr/>
                </a:tc>
                <a:tc rowSpan="6">
                  <a:txBody>
                    <a:bodyPr/>
                    <a:lstStyle/>
                    <a:p>
                      <a:pPr algn="ctr" fontAlgn="ctr"/>
                      <a:r>
                        <a:rPr lang="fr-FR" sz="1100" b="0" i="0" u="none" strike="noStrike">
                          <a:solidFill>
                            <a:srgbClr val="000000"/>
                          </a:solidFill>
                          <a:effectLst/>
                          <a:latin typeface="Calibri" panose="020F0502020204030204" pitchFamily="34" charset="0"/>
                        </a:rPr>
                        <a:t>Scientifique</a:t>
                      </a:r>
                    </a:p>
                  </a:txBody>
                  <a:tcPr marL="0" marR="0" marT="0" marB="0" anchor="ctr">
                    <a:lnL>
                      <a:noFill/>
                    </a:lnL>
                    <a:lnR>
                      <a:noFill/>
                    </a:lnR>
                    <a:lnT w="6350" cap="flat" cmpd="sng" algn="ctr">
                      <a:solidFill>
                        <a:srgbClr val="4472C4"/>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rowSpan="2">
                  <a:txBody>
                    <a:bodyPr/>
                    <a:lstStyle/>
                    <a:p>
                      <a:pPr algn="ctr" fontAlgn="ctr"/>
                      <a:r>
                        <a:rPr lang="fr-FR" sz="1100" b="0" i="0" u="none" strike="noStrike">
                          <a:solidFill>
                            <a:srgbClr val="000000"/>
                          </a:solidFill>
                          <a:effectLst/>
                          <a:latin typeface="Calibri" panose="020F0502020204030204" pitchFamily="34" charset="0"/>
                        </a:rPr>
                        <a:t>BIBASS</a:t>
                      </a:r>
                    </a:p>
                  </a:txBody>
                  <a:tcPr marL="0" marR="0" marT="0" marB="0" anchor="ctr">
                    <a:lnL>
                      <a:noFill/>
                    </a:lnL>
                    <a:lnR>
                      <a:noFill/>
                    </a:lnR>
                    <a:lnT w="6350" cap="flat" cmpd="sng" algn="ctr">
                      <a:solidFill>
                        <a:srgbClr val="D9E1F2"/>
                      </a:solidFill>
                      <a:prstDash val="solid"/>
                      <a:round/>
                      <a:headEnd type="none" w="med" len="med"/>
                      <a:tailEnd type="none" w="med" len="med"/>
                    </a:lnT>
                    <a:lnB w="6350" cap="flat" cmpd="sng" algn="ctr">
                      <a:solidFill>
                        <a:srgbClr val="D9E1F2"/>
                      </a:solidFill>
                      <a:prstDash val="solid"/>
                      <a:round/>
                      <a:headEnd type="none" w="med" len="med"/>
                      <a:tailEnd type="none" w="med" len="med"/>
                    </a:lnB>
                  </a:tcPr>
                </a:tc>
                <a:tc>
                  <a:txBody>
                    <a:bodyPr/>
                    <a:lstStyle/>
                    <a:p>
                      <a:pPr algn="ctr" fontAlgn="ctr"/>
                      <a:r>
                        <a:rPr lang="fr-FR" sz="1100" b="0" i="0" u="none" strike="noStrike">
                          <a:solidFill>
                            <a:srgbClr val="000000"/>
                          </a:solidFill>
                          <a:effectLst/>
                          <a:latin typeface="Calibri" panose="020F0502020204030204" pitchFamily="34" charset="0"/>
                        </a:rPr>
                        <a:t>2</a:t>
                      </a:r>
                    </a:p>
                  </a:txBody>
                  <a:tcPr marL="0" marR="0" marT="0" marB="0" anchor="ctr">
                    <a:lnL>
                      <a:noFill/>
                    </a:lnL>
                    <a:lnR>
                      <a:noFill/>
                    </a:lnR>
                    <a:lnT>
                      <a:noFill/>
                    </a:lnT>
                    <a:lnB>
                      <a:noFill/>
                    </a:lnB>
                    <a:solidFill>
                      <a:srgbClr val="D9E1F2"/>
                    </a:solidFill>
                  </a:tcPr>
                </a:tc>
                <a:tc>
                  <a:txBody>
                    <a:bodyPr/>
                    <a:lstStyle/>
                    <a:p>
                      <a:pPr algn="ctr" fontAlgn="ctr"/>
                      <a:r>
                        <a:rPr lang="fr-FR" sz="1100" b="0" i="0" u="none" strike="noStrike">
                          <a:solidFill>
                            <a:srgbClr val="000000"/>
                          </a:solidFill>
                          <a:effectLst/>
                          <a:latin typeface="Calibri" panose="020F0502020204030204" pitchFamily="34" charset="0"/>
                        </a:rPr>
                        <a:t>3 200 €</a:t>
                      </a:r>
                    </a:p>
                  </a:txBody>
                  <a:tcPr marL="0" marR="0" marT="0" marB="0" anchor="ctr">
                    <a:lnL>
                      <a:noFill/>
                    </a:lnL>
                    <a:lnR>
                      <a:noFill/>
                    </a:lnR>
                    <a:lnT>
                      <a:noFill/>
                    </a:lnT>
                    <a:lnB>
                      <a:noFill/>
                    </a:lnB>
                    <a:solidFill>
                      <a:srgbClr val="BFBFBF"/>
                    </a:solidFill>
                  </a:tcPr>
                </a:tc>
                <a:tc>
                  <a:txBody>
                    <a:bodyPr/>
                    <a:lstStyle/>
                    <a:p>
                      <a:pPr algn="ctr" fontAlgn="ctr"/>
                      <a:r>
                        <a:rPr lang="fr-FR" sz="1100" b="0" i="0" u="none" strike="noStrike" dirty="0">
                          <a:solidFill>
                            <a:srgbClr val="000000"/>
                          </a:solidFill>
                          <a:effectLst/>
                          <a:latin typeface="Calibri" panose="020F0502020204030204" pitchFamily="34" charset="0"/>
                        </a:rPr>
                        <a:t>5 500 €</a:t>
                      </a:r>
                    </a:p>
                  </a:txBody>
                  <a:tcPr marL="0" marR="0" marT="0" marB="0" anchor="ctr">
                    <a:lnL>
                      <a:noFill/>
                    </a:lnL>
                    <a:lnR w="12700" cap="flat" cmpd="sng" algn="ctr">
                      <a:solidFill>
                        <a:srgbClr val="ED7D31"/>
                      </a:solidFill>
                      <a:prstDash val="solid"/>
                      <a:round/>
                      <a:headEnd type="none" w="med" len="med"/>
                      <a:tailEnd type="none" w="med" len="med"/>
                    </a:lnR>
                    <a:lnT>
                      <a:noFill/>
                    </a:lnT>
                    <a:lnB>
                      <a:noFill/>
                    </a:lnB>
                  </a:tcPr>
                </a:tc>
                <a:extLst>
                  <a:ext uri="{0D108BD9-81ED-4DB2-BD59-A6C34878D82A}">
                    <a16:rowId xmlns:a16="http://schemas.microsoft.com/office/drawing/2014/main" val="2276630219"/>
                  </a:ext>
                </a:extLst>
              </a:tr>
              <a:tr h="169870">
                <a:tc vMerge="1">
                  <a:txBody>
                    <a:bodyPr/>
                    <a:lstStyle/>
                    <a:p>
                      <a:endParaRPr lang="fr-FR"/>
                    </a:p>
                  </a:txBody>
                  <a:tcPr/>
                </a:tc>
                <a:tc vMerge="1">
                  <a:txBody>
                    <a:bodyPr/>
                    <a:lstStyle/>
                    <a:p>
                      <a:endParaRPr lang="fr-FR"/>
                    </a:p>
                  </a:txBody>
                  <a:tcPr/>
                </a:tc>
                <a:tc vMerge="1">
                  <a:txBody>
                    <a:bodyPr/>
                    <a:lstStyle/>
                    <a:p>
                      <a:endParaRPr lang="fr-FR"/>
                    </a:p>
                  </a:txBody>
                  <a:tcPr/>
                </a:tc>
                <a:tc>
                  <a:txBody>
                    <a:bodyPr/>
                    <a:lstStyle/>
                    <a:p>
                      <a:pPr algn="ctr" fontAlgn="ctr"/>
                      <a:r>
                        <a:rPr lang="fr-FR" sz="1100" b="0" i="0" u="none" strike="noStrike">
                          <a:solidFill>
                            <a:srgbClr val="000000"/>
                          </a:solidFill>
                          <a:effectLst/>
                          <a:latin typeface="Calibri" panose="020F0502020204030204" pitchFamily="34" charset="0"/>
                        </a:rPr>
                        <a:t>1</a:t>
                      </a:r>
                    </a:p>
                  </a:txBody>
                  <a:tcPr marL="0" marR="0" marT="0" marB="0" anchor="ctr">
                    <a:lnL>
                      <a:noFill/>
                    </a:lnL>
                    <a:lnR>
                      <a:noFill/>
                    </a:lnR>
                    <a:lnT>
                      <a:noFill/>
                    </a:lnT>
                    <a:lnB>
                      <a:noFill/>
                    </a:lnB>
                    <a:solidFill>
                      <a:srgbClr val="D9E1F2"/>
                    </a:solidFill>
                  </a:tcPr>
                </a:tc>
                <a:tc>
                  <a:txBody>
                    <a:bodyPr/>
                    <a:lstStyle/>
                    <a:p>
                      <a:pPr algn="ctr" fontAlgn="ctr"/>
                      <a:r>
                        <a:rPr lang="fr-FR" sz="1100" b="0" i="0" u="none" strike="noStrike">
                          <a:solidFill>
                            <a:srgbClr val="000000"/>
                          </a:solidFill>
                          <a:effectLst/>
                          <a:latin typeface="Calibri" panose="020F0502020204030204" pitchFamily="34" charset="0"/>
                        </a:rPr>
                        <a:t>3 320 €</a:t>
                      </a:r>
                    </a:p>
                  </a:txBody>
                  <a:tcPr marL="0" marR="0" marT="0" marB="0" anchor="ctr">
                    <a:lnL>
                      <a:noFill/>
                    </a:lnL>
                    <a:lnR>
                      <a:noFill/>
                    </a:lnR>
                    <a:lnT>
                      <a:noFill/>
                    </a:lnT>
                    <a:lnB>
                      <a:noFill/>
                    </a:lnB>
                    <a:solidFill>
                      <a:srgbClr val="BFBFBF"/>
                    </a:solidFill>
                  </a:tcPr>
                </a:tc>
                <a:tc>
                  <a:txBody>
                    <a:bodyPr/>
                    <a:lstStyle/>
                    <a:p>
                      <a:pPr algn="ctr" fontAlgn="ctr"/>
                      <a:r>
                        <a:rPr lang="fr-FR" sz="1100" b="0" i="0" u="none" strike="noStrike" dirty="0">
                          <a:solidFill>
                            <a:srgbClr val="000000"/>
                          </a:solidFill>
                          <a:effectLst/>
                          <a:latin typeface="Calibri" panose="020F0502020204030204" pitchFamily="34" charset="0"/>
                        </a:rPr>
                        <a:t>6 000 €</a:t>
                      </a:r>
                    </a:p>
                  </a:txBody>
                  <a:tcPr marL="0" marR="0" marT="0" marB="0" anchor="ctr">
                    <a:lnL>
                      <a:noFill/>
                    </a:lnL>
                    <a:lnR w="12700" cap="flat" cmpd="sng" algn="ctr">
                      <a:solidFill>
                        <a:srgbClr val="ED7D31"/>
                      </a:solidFill>
                      <a:prstDash val="solid"/>
                      <a:round/>
                      <a:headEnd type="none" w="med" len="med"/>
                      <a:tailEnd type="none" w="med" len="med"/>
                    </a:lnR>
                    <a:lnT>
                      <a:noFill/>
                    </a:lnT>
                    <a:lnB>
                      <a:noFill/>
                    </a:lnB>
                  </a:tcPr>
                </a:tc>
                <a:extLst>
                  <a:ext uri="{0D108BD9-81ED-4DB2-BD59-A6C34878D82A}">
                    <a16:rowId xmlns:a16="http://schemas.microsoft.com/office/drawing/2014/main" val="2475816091"/>
                  </a:ext>
                </a:extLst>
              </a:tr>
              <a:tr h="169870">
                <a:tc vMerge="1">
                  <a:txBody>
                    <a:bodyPr/>
                    <a:lstStyle/>
                    <a:p>
                      <a:endParaRPr lang="fr-FR"/>
                    </a:p>
                  </a:txBody>
                  <a:tcPr/>
                </a:tc>
                <a:tc vMerge="1">
                  <a:txBody>
                    <a:bodyPr/>
                    <a:lstStyle/>
                    <a:p>
                      <a:endParaRPr lang="fr-FR"/>
                    </a:p>
                  </a:txBody>
                  <a:tcPr/>
                </a:tc>
                <a:tc rowSpan="2">
                  <a:txBody>
                    <a:bodyPr/>
                    <a:lstStyle/>
                    <a:p>
                      <a:pPr algn="ctr" fontAlgn="ctr"/>
                      <a:r>
                        <a:rPr lang="fr-FR" sz="1100" b="0" i="0" u="none" strike="noStrike">
                          <a:solidFill>
                            <a:srgbClr val="000000"/>
                          </a:solidFill>
                          <a:effectLst/>
                          <a:latin typeface="Calibri" panose="020F0502020204030204" pitchFamily="34" charset="0"/>
                        </a:rPr>
                        <a:t>SEC DOC</a:t>
                      </a:r>
                    </a:p>
                  </a:txBody>
                  <a:tcPr marL="0" marR="0" marT="0" marB="0" anchor="ctr">
                    <a:lnL>
                      <a:noFill/>
                    </a:lnL>
                    <a:lnR>
                      <a:noFill/>
                    </a:lnR>
                    <a:lnT w="6350" cap="flat" cmpd="sng" algn="ctr">
                      <a:solidFill>
                        <a:srgbClr val="D9E1F2"/>
                      </a:solidFill>
                      <a:prstDash val="solid"/>
                      <a:round/>
                      <a:headEnd type="none" w="med" len="med"/>
                      <a:tailEnd type="none" w="med" len="med"/>
                    </a:lnT>
                    <a:lnB w="6350" cap="flat" cmpd="sng" algn="ctr">
                      <a:solidFill>
                        <a:srgbClr val="D9E1F2"/>
                      </a:solidFill>
                      <a:prstDash val="solid"/>
                      <a:round/>
                      <a:headEnd type="none" w="med" len="med"/>
                      <a:tailEnd type="none" w="med" len="med"/>
                    </a:lnB>
                  </a:tcPr>
                </a:tc>
                <a:tc>
                  <a:txBody>
                    <a:bodyPr/>
                    <a:lstStyle/>
                    <a:p>
                      <a:pPr algn="ctr" fontAlgn="ctr"/>
                      <a:r>
                        <a:rPr lang="fr-FR" sz="1100" b="0" i="0" u="none" strike="noStrike">
                          <a:solidFill>
                            <a:srgbClr val="000000"/>
                          </a:solidFill>
                          <a:effectLst/>
                          <a:latin typeface="Calibri" panose="020F0502020204030204" pitchFamily="34" charset="0"/>
                        </a:rPr>
                        <a:t>2</a:t>
                      </a:r>
                    </a:p>
                  </a:txBody>
                  <a:tcPr marL="0" marR="0" marT="0" marB="0" anchor="ctr">
                    <a:lnL>
                      <a:noFill/>
                    </a:lnL>
                    <a:lnR>
                      <a:noFill/>
                    </a:lnR>
                    <a:lnT>
                      <a:noFill/>
                    </a:lnT>
                    <a:lnB>
                      <a:noFill/>
                    </a:lnB>
                    <a:solidFill>
                      <a:srgbClr val="D9E1F2"/>
                    </a:solidFill>
                  </a:tcPr>
                </a:tc>
                <a:tc>
                  <a:txBody>
                    <a:bodyPr/>
                    <a:lstStyle/>
                    <a:p>
                      <a:pPr algn="ctr" fontAlgn="ctr"/>
                      <a:r>
                        <a:rPr lang="fr-FR" sz="1100" b="0" i="0" u="none" strike="noStrike">
                          <a:solidFill>
                            <a:srgbClr val="000000"/>
                          </a:solidFill>
                          <a:effectLst/>
                          <a:latin typeface="Calibri" panose="020F0502020204030204" pitchFamily="34" charset="0"/>
                        </a:rPr>
                        <a:t>4 000 €</a:t>
                      </a:r>
                    </a:p>
                  </a:txBody>
                  <a:tcPr marL="0" marR="0" marT="0" marB="0" anchor="ctr">
                    <a:lnL>
                      <a:noFill/>
                    </a:lnL>
                    <a:lnR>
                      <a:noFill/>
                    </a:lnR>
                    <a:lnT>
                      <a:noFill/>
                    </a:lnT>
                    <a:lnB>
                      <a:noFill/>
                    </a:lnB>
                    <a:solidFill>
                      <a:srgbClr val="BFBFBF"/>
                    </a:solidFill>
                  </a:tcPr>
                </a:tc>
                <a:tc>
                  <a:txBody>
                    <a:bodyPr/>
                    <a:lstStyle/>
                    <a:p>
                      <a:pPr algn="ctr" fontAlgn="ctr"/>
                      <a:r>
                        <a:rPr lang="fr-FR" sz="1100" b="0" i="0" u="none" strike="noStrike" dirty="0">
                          <a:solidFill>
                            <a:srgbClr val="000000"/>
                          </a:solidFill>
                          <a:effectLst/>
                          <a:latin typeface="Calibri" panose="020F0502020204030204" pitchFamily="34" charset="0"/>
                        </a:rPr>
                        <a:t>5 500 €</a:t>
                      </a:r>
                    </a:p>
                  </a:txBody>
                  <a:tcPr marL="0" marR="0" marT="0" marB="0" anchor="ctr">
                    <a:lnL>
                      <a:noFill/>
                    </a:lnL>
                    <a:lnR w="12700" cap="flat" cmpd="sng" algn="ctr">
                      <a:solidFill>
                        <a:srgbClr val="ED7D31"/>
                      </a:solidFill>
                      <a:prstDash val="solid"/>
                      <a:round/>
                      <a:headEnd type="none" w="med" len="med"/>
                      <a:tailEnd type="none" w="med" len="med"/>
                    </a:lnR>
                    <a:lnT>
                      <a:noFill/>
                    </a:lnT>
                    <a:lnB>
                      <a:noFill/>
                    </a:lnB>
                  </a:tcPr>
                </a:tc>
                <a:extLst>
                  <a:ext uri="{0D108BD9-81ED-4DB2-BD59-A6C34878D82A}">
                    <a16:rowId xmlns:a16="http://schemas.microsoft.com/office/drawing/2014/main" val="334017390"/>
                  </a:ext>
                </a:extLst>
              </a:tr>
              <a:tr h="185250">
                <a:tc vMerge="1">
                  <a:txBody>
                    <a:bodyPr/>
                    <a:lstStyle/>
                    <a:p>
                      <a:endParaRPr lang="fr-FR"/>
                    </a:p>
                  </a:txBody>
                  <a:tcPr/>
                </a:tc>
                <a:tc vMerge="1">
                  <a:txBody>
                    <a:bodyPr/>
                    <a:lstStyle/>
                    <a:p>
                      <a:endParaRPr lang="fr-FR"/>
                    </a:p>
                  </a:txBody>
                  <a:tcPr/>
                </a:tc>
                <a:tc vMerge="1">
                  <a:txBody>
                    <a:bodyPr/>
                    <a:lstStyle/>
                    <a:p>
                      <a:endParaRPr lang="fr-FR"/>
                    </a:p>
                  </a:txBody>
                  <a:tcPr/>
                </a:tc>
                <a:tc>
                  <a:txBody>
                    <a:bodyPr/>
                    <a:lstStyle/>
                    <a:p>
                      <a:pPr algn="ctr" fontAlgn="ctr"/>
                      <a:r>
                        <a:rPr lang="fr-FR" sz="1100" b="0" i="0" u="none" strike="noStrike">
                          <a:solidFill>
                            <a:srgbClr val="000000"/>
                          </a:solidFill>
                          <a:effectLst/>
                          <a:latin typeface="Calibri" panose="020F0502020204030204" pitchFamily="34" charset="0"/>
                        </a:rPr>
                        <a:t>1</a:t>
                      </a:r>
                    </a:p>
                  </a:txBody>
                  <a:tcPr marL="0" marR="0" marT="0" marB="0" anchor="ctr">
                    <a:lnL>
                      <a:noFill/>
                    </a:lnL>
                    <a:lnR>
                      <a:noFill/>
                    </a:lnR>
                    <a:lnT>
                      <a:noFill/>
                    </a:lnT>
                    <a:lnB>
                      <a:noFill/>
                    </a:lnB>
                    <a:solidFill>
                      <a:srgbClr val="D9E1F2"/>
                    </a:solidFill>
                  </a:tcPr>
                </a:tc>
                <a:tc>
                  <a:txBody>
                    <a:bodyPr/>
                    <a:lstStyle/>
                    <a:p>
                      <a:pPr algn="ctr" fontAlgn="ctr"/>
                      <a:r>
                        <a:rPr lang="fr-FR" sz="1100" b="0" i="0" u="none" strike="noStrike">
                          <a:solidFill>
                            <a:srgbClr val="000000"/>
                          </a:solidFill>
                          <a:effectLst/>
                          <a:latin typeface="Calibri" panose="020F0502020204030204" pitchFamily="34" charset="0"/>
                        </a:rPr>
                        <a:t>4 500 €</a:t>
                      </a:r>
                    </a:p>
                  </a:txBody>
                  <a:tcPr marL="0" marR="0" marT="0" marB="0" anchor="ctr">
                    <a:lnL>
                      <a:noFill/>
                    </a:lnL>
                    <a:lnR>
                      <a:noFill/>
                    </a:lnR>
                    <a:lnT>
                      <a:noFill/>
                    </a:lnT>
                    <a:lnB>
                      <a:noFill/>
                    </a:lnB>
                    <a:solidFill>
                      <a:srgbClr val="BFBFBF"/>
                    </a:solidFill>
                  </a:tcPr>
                </a:tc>
                <a:tc>
                  <a:txBody>
                    <a:bodyPr/>
                    <a:lstStyle/>
                    <a:p>
                      <a:pPr algn="ctr" fontAlgn="ctr"/>
                      <a:r>
                        <a:rPr lang="fr-FR" sz="1100" b="0" i="0" u="none" strike="noStrike" dirty="0">
                          <a:solidFill>
                            <a:srgbClr val="000000"/>
                          </a:solidFill>
                          <a:effectLst/>
                          <a:latin typeface="Calibri" panose="020F0502020204030204" pitchFamily="34" charset="0"/>
                        </a:rPr>
                        <a:t>6 000 €</a:t>
                      </a:r>
                    </a:p>
                  </a:txBody>
                  <a:tcPr marL="0" marR="0" marT="0" marB="0" anchor="ctr">
                    <a:lnL>
                      <a:noFill/>
                    </a:lnL>
                    <a:lnR w="12700" cap="flat" cmpd="sng" algn="ctr">
                      <a:solidFill>
                        <a:srgbClr val="ED7D31"/>
                      </a:solidFill>
                      <a:prstDash val="solid"/>
                      <a:round/>
                      <a:headEnd type="none" w="med" len="med"/>
                      <a:tailEnd type="none" w="med" len="med"/>
                    </a:lnR>
                    <a:lnT>
                      <a:noFill/>
                    </a:lnT>
                    <a:lnB>
                      <a:noFill/>
                    </a:lnB>
                  </a:tcPr>
                </a:tc>
                <a:extLst>
                  <a:ext uri="{0D108BD9-81ED-4DB2-BD59-A6C34878D82A}">
                    <a16:rowId xmlns:a16="http://schemas.microsoft.com/office/drawing/2014/main" val="1725764782"/>
                  </a:ext>
                </a:extLst>
              </a:tr>
              <a:tr h="185250">
                <a:tc vMerge="1">
                  <a:txBody>
                    <a:bodyPr/>
                    <a:lstStyle/>
                    <a:p>
                      <a:endParaRPr lang="fr-FR"/>
                    </a:p>
                  </a:txBody>
                  <a:tcPr/>
                </a:tc>
                <a:tc vMerge="1">
                  <a:txBody>
                    <a:bodyPr/>
                    <a:lstStyle/>
                    <a:p>
                      <a:endParaRPr lang="fr-FR"/>
                    </a:p>
                  </a:txBody>
                  <a:tcPr/>
                </a:tc>
                <a:tc rowSpan="2">
                  <a:txBody>
                    <a:bodyPr/>
                    <a:lstStyle/>
                    <a:p>
                      <a:pPr algn="ctr" fontAlgn="ctr"/>
                      <a:r>
                        <a:rPr lang="fr-FR" sz="1100" b="0" i="0" u="none" strike="noStrike">
                          <a:solidFill>
                            <a:srgbClr val="000000"/>
                          </a:solidFill>
                          <a:effectLst/>
                          <a:latin typeface="Calibri" panose="020F0502020204030204" pitchFamily="34" charset="0"/>
                        </a:rPr>
                        <a:t>TR</a:t>
                      </a:r>
                    </a:p>
                  </a:txBody>
                  <a:tcPr marL="0" marR="0" marT="0" marB="0" anchor="ctr">
                    <a:lnL>
                      <a:noFill/>
                    </a:lnL>
                    <a:lnR>
                      <a:noFill/>
                    </a:lnR>
                    <a:lnT w="6350" cap="flat" cmpd="sng" algn="ctr">
                      <a:solidFill>
                        <a:srgbClr val="D9E1F2"/>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100" b="0" i="0" u="none" strike="noStrike">
                          <a:solidFill>
                            <a:srgbClr val="000000"/>
                          </a:solidFill>
                          <a:effectLst/>
                          <a:latin typeface="Calibri" panose="020F0502020204030204" pitchFamily="34" charset="0"/>
                        </a:rPr>
                        <a:t>2</a:t>
                      </a:r>
                    </a:p>
                  </a:txBody>
                  <a:tcPr marL="0" marR="0" marT="0" marB="0" anchor="ctr">
                    <a:lnL>
                      <a:noFill/>
                    </a:lnL>
                    <a:lnR>
                      <a:noFill/>
                    </a:lnR>
                    <a:lnT>
                      <a:noFill/>
                    </a:lnT>
                    <a:lnB>
                      <a:noFill/>
                    </a:lnB>
                    <a:solidFill>
                      <a:srgbClr val="D9E1F2"/>
                    </a:solidFill>
                  </a:tcPr>
                </a:tc>
                <a:tc>
                  <a:txBody>
                    <a:bodyPr/>
                    <a:lstStyle/>
                    <a:p>
                      <a:pPr algn="ctr" fontAlgn="ctr"/>
                      <a:r>
                        <a:rPr lang="fr-FR" sz="1100" b="0" i="0" u="none" strike="noStrike">
                          <a:solidFill>
                            <a:srgbClr val="000000"/>
                          </a:solidFill>
                          <a:effectLst/>
                          <a:latin typeface="Calibri" panose="020F0502020204030204" pitchFamily="34" charset="0"/>
                        </a:rPr>
                        <a:t>4 000 €</a:t>
                      </a:r>
                    </a:p>
                  </a:txBody>
                  <a:tcPr marL="0" marR="0" marT="0" marB="0" anchor="ctr">
                    <a:lnL>
                      <a:noFill/>
                    </a:lnL>
                    <a:lnR>
                      <a:noFill/>
                    </a:lnR>
                    <a:lnT>
                      <a:noFill/>
                    </a:lnT>
                    <a:lnB>
                      <a:noFill/>
                    </a:lnB>
                    <a:solidFill>
                      <a:srgbClr val="BFBFBF"/>
                    </a:solidFill>
                  </a:tcPr>
                </a:tc>
                <a:tc>
                  <a:txBody>
                    <a:bodyPr/>
                    <a:lstStyle/>
                    <a:p>
                      <a:pPr algn="ctr" fontAlgn="ctr"/>
                      <a:r>
                        <a:rPr lang="fr-FR" sz="1100" b="0" i="0" u="none" strike="noStrike" dirty="0">
                          <a:solidFill>
                            <a:srgbClr val="000000"/>
                          </a:solidFill>
                          <a:effectLst/>
                          <a:latin typeface="Calibri" panose="020F0502020204030204" pitchFamily="34" charset="0"/>
                        </a:rPr>
                        <a:t>5 500 €</a:t>
                      </a:r>
                    </a:p>
                  </a:txBody>
                  <a:tcPr marL="0" marR="0" marT="0" marB="0" anchor="ctr">
                    <a:lnL>
                      <a:noFill/>
                    </a:lnL>
                    <a:lnR w="12700" cap="flat" cmpd="sng" algn="ctr">
                      <a:solidFill>
                        <a:srgbClr val="ED7D31"/>
                      </a:solidFill>
                      <a:prstDash val="solid"/>
                      <a:round/>
                      <a:headEnd type="none" w="med" len="med"/>
                      <a:tailEnd type="none" w="med" len="med"/>
                    </a:lnR>
                    <a:lnT>
                      <a:noFill/>
                    </a:lnT>
                    <a:lnB>
                      <a:noFill/>
                    </a:lnB>
                  </a:tcPr>
                </a:tc>
                <a:extLst>
                  <a:ext uri="{0D108BD9-81ED-4DB2-BD59-A6C34878D82A}">
                    <a16:rowId xmlns:a16="http://schemas.microsoft.com/office/drawing/2014/main" val="3728426912"/>
                  </a:ext>
                </a:extLst>
              </a:tr>
              <a:tr h="185250">
                <a:tc vMerge="1">
                  <a:txBody>
                    <a:bodyPr/>
                    <a:lstStyle/>
                    <a:p>
                      <a:endParaRPr lang="fr-FR"/>
                    </a:p>
                  </a:txBody>
                  <a:tcPr/>
                </a:tc>
                <a:tc vMerge="1">
                  <a:txBody>
                    <a:bodyPr/>
                    <a:lstStyle/>
                    <a:p>
                      <a:endParaRPr lang="fr-FR"/>
                    </a:p>
                  </a:txBody>
                  <a:tcPr/>
                </a:tc>
                <a:tc vMerge="1">
                  <a:txBody>
                    <a:bodyPr/>
                    <a:lstStyle/>
                    <a:p>
                      <a:endParaRPr lang="fr-FR"/>
                    </a:p>
                  </a:txBody>
                  <a:tcPr/>
                </a:tc>
                <a:tc>
                  <a:txBody>
                    <a:bodyPr/>
                    <a:lstStyle/>
                    <a:p>
                      <a:pPr algn="ctr" fontAlgn="ctr"/>
                      <a:r>
                        <a:rPr lang="fr-FR" sz="1100" b="0" i="0" u="none" strike="noStrike">
                          <a:solidFill>
                            <a:srgbClr val="000000"/>
                          </a:solidFill>
                          <a:effectLst/>
                          <a:latin typeface="Calibri" panose="020F0502020204030204" pitchFamily="34" charset="0"/>
                        </a:rPr>
                        <a:t>1</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fr-FR" sz="1100" b="0" i="0" u="none" strike="noStrike">
                          <a:solidFill>
                            <a:srgbClr val="000000"/>
                          </a:solidFill>
                          <a:effectLst/>
                          <a:latin typeface="Calibri" panose="020F0502020204030204" pitchFamily="34" charset="0"/>
                        </a:rPr>
                        <a:t>4 500 €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fr-FR" sz="1100" b="0" i="0" u="none" strike="noStrike" dirty="0">
                          <a:solidFill>
                            <a:srgbClr val="000000"/>
                          </a:solidFill>
                          <a:effectLst/>
                          <a:latin typeface="Calibri" panose="020F0502020204030204" pitchFamily="34" charset="0"/>
                        </a:rPr>
                        <a:t>6 000 €</a:t>
                      </a:r>
                    </a:p>
                  </a:txBody>
                  <a:tcPr marL="0" marR="0" marT="0" marB="0" anchor="ctr">
                    <a:lnL>
                      <a:noFill/>
                    </a:lnL>
                    <a:lnR w="12700" cap="flat" cmpd="sng" algn="ctr">
                      <a:solidFill>
                        <a:srgbClr val="ED7D31"/>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45905485"/>
                  </a:ext>
                </a:extLst>
              </a:tr>
              <a:tr h="169870">
                <a:tc>
                  <a:txBody>
                    <a:bodyPr/>
                    <a:lstStyle/>
                    <a:p>
                      <a:pPr algn="ctr" fontAlgn="ctr"/>
                      <a:r>
                        <a:rPr lang="fr-FR" sz="1100" b="1" i="0" u="none" strike="noStrike">
                          <a:solidFill>
                            <a:srgbClr val="000000"/>
                          </a:solidFill>
                          <a:effectLst/>
                          <a:latin typeface="Calibri" panose="020F0502020204030204" pitchFamily="34" charset="0"/>
                        </a:rPr>
                        <a:t> </a:t>
                      </a:r>
                    </a:p>
                  </a:txBody>
                  <a:tcPr marL="0" marR="0" marT="0" marB="0" anchor="ctr">
                    <a:lnL w="12700" cap="flat" cmpd="sng" algn="ctr">
                      <a:solidFill>
                        <a:srgbClr val="ED7D31"/>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305496"/>
                      </a:solidFill>
                      <a:prstDash val="solid"/>
                      <a:round/>
                      <a:headEnd type="none" w="med" len="med"/>
                      <a:tailEnd type="none" w="med" len="med"/>
                    </a:lnB>
                  </a:tcPr>
                </a:tc>
                <a:tc>
                  <a:txBody>
                    <a:bodyPr/>
                    <a:lstStyle/>
                    <a:p>
                      <a:pPr algn="ctr" fontAlgn="ctr"/>
                      <a:endParaRPr lang="fr-FR" sz="1100" b="1" i="0" u="none" strike="noStrike">
                        <a:solidFill>
                          <a:srgbClr val="000000"/>
                        </a:solidFill>
                        <a:effectLst/>
                        <a:latin typeface="Calibri" panose="020F0502020204030204" pitchFamily="34" charset="0"/>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fr-FR" sz="1100" b="1" i="0" u="none" strike="noStrike">
                        <a:solidFill>
                          <a:srgbClr val="000000"/>
                        </a:solidFill>
                        <a:effectLst/>
                        <a:latin typeface="Calibri" panose="020F0502020204030204" pitchFamily="34" charset="0"/>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fr-FR" sz="1100" b="1" i="0" u="none" strike="noStrike">
                        <a:solidFill>
                          <a:srgbClr val="000000"/>
                        </a:solidFill>
                        <a:effectLst/>
                        <a:latin typeface="Calibri" panose="020F0502020204030204" pitchFamily="34" charset="0"/>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fr-FR" sz="1100" b="1" i="0" u="none" strike="noStrike">
                        <a:solidFill>
                          <a:srgbClr val="000000"/>
                        </a:solidFill>
                        <a:effectLst/>
                        <a:latin typeface="Calibri" panose="020F0502020204030204" pitchFamily="34" charset="0"/>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100" b="1" i="0" u="none" strike="noStrike" dirty="0">
                          <a:solidFill>
                            <a:srgbClr val="000000"/>
                          </a:solidFill>
                          <a:effectLst/>
                          <a:latin typeface="Calibri" panose="020F0502020204030204" pitchFamily="34" charset="0"/>
                        </a:rPr>
                        <a:t> </a:t>
                      </a:r>
                    </a:p>
                  </a:txBody>
                  <a:tcPr marL="0" marR="0" marT="0" marB="0" anchor="ctr">
                    <a:lnL>
                      <a:noFill/>
                    </a:lnL>
                    <a:lnR w="12700" cap="flat" cmpd="sng" algn="ctr">
                      <a:solidFill>
                        <a:srgbClr val="ED7D3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22303613"/>
                  </a:ext>
                </a:extLst>
              </a:tr>
              <a:tr h="185250">
                <a:tc rowSpan="7">
                  <a:txBody>
                    <a:bodyPr/>
                    <a:lstStyle/>
                    <a:p>
                      <a:pPr algn="ctr" fontAlgn="ctr"/>
                      <a:r>
                        <a:rPr lang="fr-FR" sz="1100" b="0" i="0" u="none" strike="noStrike">
                          <a:solidFill>
                            <a:srgbClr val="FFFFFF"/>
                          </a:solidFill>
                          <a:effectLst/>
                          <a:latin typeface="Calibri" panose="020F0502020204030204" pitchFamily="34" charset="0"/>
                        </a:rPr>
                        <a:t>C</a:t>
                      </a:r>
                    </a:p>
                  </a:txBody>
                  <a:tcPr marL="0" marR="0" marT="0" marB="0" anchor="ctr">
                    <a:lnL w="12700" cap="flat" cmpd="sng" algn="ctr">
                      <a:solidFill>
                        <a:srgbClr val="ED7D3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05496"/>
                      </a:solidFill>
                      <a:prstDash val="solid"/>
                      <a:round/>
                      <a:headEnd type="none" w="med" len="med"/>
                      <a:tailEnd type="none" w="med" len="med"/>
                    </a:lnT>
                    <a:lnB w="12700" cap="flat" cmpd="sng" algn="ctr">
                      <a:solidFill>
                        <a:srgbClr val="ED7D31"/>
                      </a:solidFill>
                      <a:prstDash val="solid"/>
                      <a:round/>
                      <a:headEnd type="none" w="med" len="med"/>
                      <a:tailEnd type="none" w="med" len="med"/>
                    </a:lnB>
                    <a:solidFill>
                      <a:srgbClr val="8EA9DB"/>
                    </a:solidFill>
                  </a:tcPr>
                </a:tc>
                <a:tc rowSpan="2">
                  <a:txBody>
                    <a:bodyPr/>
                    <a:lstStyle/>
                    <a:p>
                      <a:pPr algn="ctr" fontAlgn="ctr"/>
                      <a:r>
                        <a:rPr lang="fr-FR" sz="1100" b="0" i="0" u="none" strike="noStrike">
                          <a:solidFill>
                            <a:srgbClr val="000000"/>
                          </a:solidFill>
                          <a:effectLst/>
                          <a:latin typeface="Calibri" panose="020F0502020204030204" pitchFamily="34" charset="0"/>
                        </a:rPr>
                        <a:t>Accueil et surveillance du public</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D9E1F2"/>
                      </a:solidFill>
                      <a:prstDash val="solid"/>
                      <a:round/>
                      <a:headEnd type="none" w="med" len="med"/>
                      <a:tailEnd type="none" w="med" len="med"/>
                    </a:lnB>
                    <a:solidFill>
                      <a:srgbClr val="D9E1F2"/>
                    </a:solidFill>
                  </a:tcPr>
                </a:tc>
                <a:tc rowSpan="2">
                  <a:txBody>
                    <a:bodyPr/>
                    <a:lstStyle/>
                    <a:p>
                      <a:pPr algn="ctr" fontAlgn="ctr"/>
                      <a:r>
                        <a:rPr lang="fr-FR" sz="1100" b="0" i="0" u="none" strike="noStrike">
                          <a:solidFill>
                            <a:srgbClr val="000000"/>
                          </a:solidFill>
                          <a:effectLst/>
                          <a:latin typeface="Calibri" panose="020F0502020204030204" pitchFamily="34" charset="0"/>
                        </a:rPr>
                        <a:t>AASM</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D9E1F2"/>
                      </a:solidFill>
                      <a:prstDash val="solid"/>
                      <a:round/>
                      <a:headEnd type="none" w="med" len="med"/>
                      <a:tailEnd type="none" w="med" len="med"/>
                    </a:lnB>
                  </a:tcPr>
                </a:tc>
                <a:tc>
                  <a:txBody>
                    <a:bodyPr/>
                    <a:lstStyle/>
                    <a:p>
                      <a:pPr algn="ctr" fontAlgn="ctr"/>
                      <a:r>
                        <a:rPr lang="fr-FR" sz="1100" b="0" i="0" u="none" strike="noStrike">
                          <a:solidFill>
                            <a:srgbClr val="000000"/>
                          </a:solidFill>
                          <a:effectLst/>
                          <a:latin typeface="Calibri" panose="020F0502020204030204" pitchFamily="34" charset="0"/>
                        </a:rPr>
                        <a:t>2</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D9E1F2"/>
                    </a:solidFill>
                  </a:tcPr>
                </a:tc>
                <a:tc>
                  <a:txBody>
                    <a:bodyPr/>
                    <a:lstStyle/>
                    <a:p>
                      <a:pPr algn="ctr" fontAlgn="ctr"/>
                      <a:r>
                        <a:rPr lang="fr-FR" sz="1100" b="0" i="0" u="none" strike="noStrike">
                          <a:solidFill>
                            <a:srgbClr val="000000"/>
                          </a:solidFill>
                          <a:effectLst/>
                          <a:latin typeface="Calibri" panose="020F0502020204030204" pitchFamily="34" charset="0"/>
                        </a:rPr>
                        <a:t>3 000 €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BFBFBF"/>
                    </a:solidFill>
                  </a:tcPr>
                </a:tc>
                <a:tc>
                  <a:txBody>
                    <a:bodyPr/>
                    <a:lstStyle/>
                    <a:p>
                      <a:pPr algn="ctr" fontAlgn="ctr"/>
                      <a:r>
                        <a:rPr lang="fr-FR" sz="1100" b="0" i="0" u="none" strike="noStrike" dirty="0">
                          <a:solidFill>
                            <a:srgbClr val="000000"/>
                          </a:solidFill>
                          <a:effectLst/>
                          <a:latin typeface="Calibri" panose="020F0502020204030204" pitchFamily="34" charset="0"/>
                        </a:rPr>
                        <a:t>3 600 €</a:t>
                      </a:r>
                    </a:p>
                  </a:txBody>
                  <a:tcPr marL="0" marR="0" marT="0" marB="0" anchor="ctr">
                    <a:lnL>
                      <a:noFill/>
                    </a:lnL>
                    <a:lnR w="12700" cap="flat" cmpd="sng" algn="ctr">
                      <a:solidFill>
                        <a:srgbClr val="ED7D31"/>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959699052"/>
                  </a:ext>
                </a:extLst>
              </a:tr>
              <a:tr h="185250">
                <a:tc vMerge="1">
                  <a:txBody>
                    <a:bodyPr/>
                    <a:lstStyle/>
                    <a:p>
                      <a:endParaRPr lang="fr-FR"/>
                    </a:p>
                  </a:txBody>
                  <a:tcPr/>
                </a:tc>
                <a:tc vMerge="1">
                  <a:txBody>
                    <a:bodyPr/>
                    <a:lstStyle/>
                    <a:p>
                      <a:endParaRPr lang="fr-FR"/>
                    </a:p>
                  </a:txBody>
                  <a:tcPr/>
                </a:tc>
                <a:tc vMerge="1">
                  <a:txBody>
                    <a:bodyPr/>
                    <a:lstStyle/>
                    <a:p>
                      <a:endParaRPr lang="fr-FR"/>
                    </a:p>
                  </a:txBody>
                  <a:tcPr/>
                </a:tc>
                <a:tc>
                  <a:txBody>
                    <a:bodyPr/>
                    <a:lstStyle/>
                    <a:p>
                      <a:pPr algn="ctr" fontAlgn="ctr"/>
                      <a:r>
                        <a:rPr lang="fr-FR" sz="1100" b="0" i="0" u="none" strike="noStrike">
                          <a:solidFill>
                            <a:srgbClr val="000000"/>
                          </a:solidFill>
                          <a:effectLst/>
                          <a:latin typeface="Calibri" panose="020F0502020204030204" pitchFamily="34" charset="0"/>
                        </a:rPr>
                        <a:t>1</a:t>
                      </a:r>
                    </a:p>
                  </a:txBody>
                  <a:tcPr marL="0" marR="0" marT="0" marB="0" anchor="ctr">
                    <a:lnL>
                      <a:noFill/>
                    </a:lnL>
                    <a:lnR>
                      <a:noFill/>
                    </a:lnR>
                    <a:lnT>
                      <a:noFill/>
                    </a:lnT>
                    <a:lnB>
                      <a:noFill/>
                    </a:lnB>
                    <a:solidFill>
                      <a:srgbClr val="D9E1F2"/>
                    </a:solidFill>
                  </a:tcPr>
                </a:tc>
                <a:tc>
                  <a:txBody>
                    <a:bodyPr/>
                    <a:lstStyle/>
                    <a:p>
                      <a:pPr algn="ctr" fontAlgn="ctr"/>
                      <a:r>
                        <a:rPr lang="fr-FR" sz="1100" b="0" i="0" u="none" strike="noStrike">
                          <a:solidFill>
                            <a:srgbClr val="000000"/>
                          </a:solidFill>
                          <a:effectLst/>
                          <a:latin typeface="Calibri" panose="020F0502020204030204" pitchFamily="34" charset="0"/>
                        </a:rPr>
                        <a:t>3 200 €</a:t>
                      </a:r>
                    </a:p>
                  </a:txBody>
                  <a:tcPr marL="0" marR="0" marT="0" marB="0" anchor="ctr">
                    <a:lnL>
                      <a:noFill/>
                    </a:lnL>
                    <a:lnR>
                      <a:noFill/>
                    </a:lnR>
                    <a:lnT>
                      <a:noFill/>
                    </a:lnT>
                    <a:lnB>
                      <a:noFill/>
                    </a:lnB>
                    <a:solidFill>
                      <a:srgbClr val="BFBFBF"/>
                    </a:solidFill>
                  </a:tcPr>
                </a:tc>
                <a:tc>
                  <a:txBody>
                    <a:bodyPr/>
                    <a:lstStyle/>
                    <a:p>
                      <a:pPr algn="ctr" fontAlgn="ctr"/>
                      <a:r>
                        <a:rPr lang="fr-FR" sz="1100" b="0" i="0" u="none" strike="noStrike" dirty="0">
                          <a:solidFill>
                            <a:srgbClr val="000000"/>
                          </a:solidFill>
                          <a:effectLst/>
                          <a:latin typeface="Calibri" panose="020F0502020204030204" pitchFamily="34" charset="0"/>
                        </a:rPr>
                        <a:t>3 900 €</a:t>
                      </a:r>
                    </a:p>
                  </a:txBody>
                  <a:tcPr marL="0" marR="0" marT="0" marB="0" anchor="ctr">
                    <a:lnL>
                      <a:noFill/>
                    </a:lnL>
                    <a:lnR w="12700" cap="flat" cmpd="sng" algn="ctr">
                      <a:solidFill>
                        <a:srgbClr val="ED7D31"/>
                      </a:solidFill>
                      <a:prstDash val="solid"/>
                      <a:round/>
                      <a:headEnd type="none" w="med" len="med"/>
                      <a:tailEnd type="none" w="med" len="med"/>
                    </a:lnR>
                    <a:lnT>
                      <a:noFill/>
                    </a:lnT>
                    <a:lnB>
                      <a:noFill/>
                    </a:lnB>
                  </a:tcPr>
                </a:tc>
                <a:extLst>
                  <a:ext uri="{0D108BD9-81ED-4DB2-BD59-A6C34878D82A}">
                    <a16:rowId xmlns:a16="http://schemas.microsoft.com/office/drawing/2014/main" val="102835181"/>
                  </a:ext>
                </a:extLst>
              </a:tr>
              <a:tr h="185250">
                <a:tc vMerge="1">
                  <a:txBody>
                    <a:bodyPr/>
                    <a:lstStyle/>
                    <a:p>
                      <a:endParaRPr lang="fr-FR"/>
                    </a:p>
                  </a:txBody>
                  <a:tcPr/>
                </a:tc>
                <a:tc>
                  <a:txBody>
                    <a:bodyPr/>
                    <a:lstStyle/>
                    <a:p>
                      <a:pPr algn="ctr" fontAlgn="ctr"/>
                      <a:r>
                        <a:rPr lang="fr-FR" sz="1100" b="0" i="0" u="none" strike="noStrike">
                          <a:solidFill>
                            <a:srgbClr val="000000"/>
                          </a:solidFill>
                          <a:effectLst/>
                          <a:latin typeface="Calibri" panose="020F0502020204030204" pitchFamily="34" charset="0"/>
                        </a:rPr>
                        <a:t>Administrative</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D9E1F2"/>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D9E1F2"/>
                    </a:solidFill>
                  </a:tcPr>
                </a:tc>
                <a:tc>
                  <a:txBody>
                    <a:bodyPr/>
                    <a:lstStyle/>
                    <a:p>
                      <a:pPr algn="ctr" fontAlgn="ctr"/>
                      <a:r>
                        <a:rPr lang="fr-FR" sz="1100" b="0" i="0" u="none" strike="noStrike">
                          <a:solidFill>
                            <a:srgbClr val="000000"/>
                          </a:solidFill>
                          <a:effectLst/>
                          <a:latin typeface="Calibri" panose="020F0502020204030204" pitchFamily="34" charset="0"/>
                        </a:rPr>
                        <a:t>AAMC</a:t>
                      </a:r>
                    </a:p>
                  </a:txBody>
                  <a:tcPr marL="0" marR="0" marT="0" marB="0" anchor="ctr">
                    <a:lnL>
                      <a:noFill/>
                    </a:lnL>
                    <a:lnR>
                      <a:noFill/>
                    </a:lnR>
                    <a:lnT w="6350" cap="flat" cmpd="sng" algn="ctr">
                      <a:solidFill>
                        <a:srgbClr val="D9E1F2"/>
                      </a:solidFill>
                      <a:prstDash val="solid"/>
                      <a:round/>
                      <a:headEnd type="none" w="med" len="med"/>
                      <a:tailEnd type="none" w="med" len="med"/>
                    </a:lnT>
                    <a:lnB w="6350" cap="flat" cmpd="sng" algn="ctr">
                      <a:solidFill>
                        <a:srgbClr val="D9E1F2"/>
                      </a:solidFill>
                      <a:prstDash val="solid"/>
                      <a:round/>
                      <a:headEnd type="none" w="med" len="med"/>
                      <a:tailEnd type="none" w="med" len="med"/>
                    </a:lnB>
                  </a:tcPr>
                </a:tc>
                <a:tc>
                  <a:txBody>
                    <a:bodyPr/>
                    <a:lstStyle/>
                    <a:p>
                      <a:pPr algn="ctr" fontAlgn="ctr"/>
                      <a:r>
                        <a:rPr lang="fr-FR" sz="1100" b="0" i="0" u="none" strike="noStrike">
                          <a:solidFill>
                            <a:srgbClr val="000000"/>
                          </a:solidFill>
                          <a:effectLst/>
                          <a:latin typeface="Calibri" panose="020F0502020204030204" pitchFamily="34" charset="0"/>
                        </a:rPr>
                        <a:t>2</a:t>
                      </a:r>
                    </a:p>
                  </a:txBody>
                  <a:tcPr marL="0" marR="0" marT="0" marB="0" anchor="ctr">
                    <a:lnL>
                      <a:noFill/>
                    </a:lnL>
                    <a:lnR>
                      <a:noFill/>
                    </a:lnR>
                    <a:lnT>
                      <a:noFill/>
                    </a:lnT>
                    <a:lnB>
                      <a:noFill/>
                    </a:lnB>
                    <a:solidFill>
                      <a:srgbClr val="D9E1F2"/>
                    </a:solidFill>
                  </a:tcPr>
                </a:tc>
                <a:tc>
                  <a:txBody>
                    <a:bodyPr/>
                    <a:lstStyle/>
                    <a:p>
                      <a:pPr algn="ctr" fontAlgn="ctr"/>
                      <a:r>
                        <a:rPr lang="fr-FR" sz="1100" b="0" i="0" u="none" strike="noStrike">
                          <a:solidFill>
                            <a:srgbClr val="000000"/>
                          </a:solidFill>
                          <a:effectLst/>
                          <a:latin typeface="Calibri" panose="020F0502020204030204" pitchFamily="34" charset="0"/>
                        </a:rPr>
                        <a:t>3 000 €</a:t>
                      </a:r>
                    </a:p>
                  </a:txBody>
                  <a:tcPr marL="0" marR="0" marT="0" marB="0" anchor="ctr">
                    <a:lnL>
                      <a:noFill/>
                    </a:lnL>
                    <a:lnR>
                      <a:noFill/>
                    </a:lnR>
                    <a:lnT>
                      <a:noFill/>
                    </a:lnT>
                    <a:lnB>
                      <a:noFill/>
                    </a:lnB>
                    <a:solidFill>
                      <a:srgbClr val="BFBFBF"/>
                    </a:solidFill>
                  </a:tcPr>
                </a:tc>
                <a:tc>
                  <a:txBody>
                    <a:bodyPr/>
                    <a:lstStyle/>
                    <a:p>
                      <a:pPr algn="ctr" fontAlgn="ctr"/>
                      <a:r>
                        <a:rPr lang="fr-FR" sz="1100" b="0" i="0" u="none" strike="noStrike" dirty="0">
                          <a:solidFill>
                            <a:srgbClr val="000000"/>
                          </a:solidFill>
                          <a:effectLst/>
                          <a:latin typeface="Calibri" panose="020F0502020204030204" pitchFamily="34" charset="0"/>
                        </a:rPr>
                        <a:t>3 600 €</a:t>
                      </a:r>
                    </a:p>
                  </a:txBody>
                  <a:tcPr marL="0" marR="0" marT="0" marB="0" anchor="ctr">
                    <a:lnL>
                      <a:noFill/>
                    </a:lnL>
                    <a:lnR w="12700" cap="flat" cmpd="sng" algn="ctr">
                      <a:solidFill>
                        <a:srgbClr val="ED7D31"/>
                      </a:solidFill>
                      <a:prstDash val="solid"/>
                      <a:round/>
                      <a:headEnd type="none" w="med" len="med"/>
                      <a:tailEnd type="none" w="med" len="med"/>
                    </a:lnR>
                    <a:lnT>
                      <a:noFill/>
                    </a:lnT>
                    <a:lnB>
                      <a:noFill/>
                    </a:lnB>
                  </a:tcPr>
                </a:tc>
                <a:extLst>
                  <a:ext uri="{0D108BD9-81ED-4DB2-BD59-A6C34878D82A}">
                    <a16:rowId xmlns:a16="http://schemas.microsoft.com/office/drawing/2014/main" val="3465766988"/>
                  </a:ext>
                </a:extLst>
              </a:tr>
              <a:tr h="185250">
                <a:tc vMerge="1">
                  <a:txBody>
                    <a:bodyPr/>
                    <a:lstStyle/>
                    <a:p>
                      <a:endParaRPr lang="fr-FR"/>
                    </a:p>
                  </a:txBody>
                  <a:tcPr/>
                </a:tc>
                <a:tc rowSpan="2">
                  <a:txBody>
                    <a:bodyPr/>
                    <a:lstStyle/>
                    <a:p>
                      <a:pPr algn="ctr" fontAlgn="ctr"/>
                      <a:r>
                        <a:rPr lang="fr-FR" sz="1100" b="0" i="0" u="none" strike="noStrike">
                          <a:solidFill>
                            <a:srgbClr val="000000"/>
                          </a:solidFill>
                          <a:effectLst/>
                          <a:latin typeface="Calibri" panose="020F0502020204030204" pitchFamily="34" charset="0"/>
                        </a:rPr>
                        <a:t>Métiers d'Art</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D9E1F2"/>
                    </a:solidFill>
                  </a:tcPr>
                </a:tc>
                <a:tc rowSpan="2">
                  <a:txBody>
                    <a:bodyPr/>
                    <a:lstStyle/>
                    <a:p>
                      <a:pPr algn="ctr" fontAlgn="ctr"/>
                      <a:r>
                        <a:rPr lang="fr-FR" sz="1100" b="0" i="0" u="none" strike="noStrike">
                          <a:solidFill>
                            <a:srgbClr val="000000"/>
                          </a:solidFill>
                          <a:effectLst/>
                          <a:latin typeface="Calibri" panose="020F0502020204030204" pitchFamily="34" charset="0"/>
                        </a:rPr>
                        <a:t>ATMC</a:t>
                      </a:r>
                    </a:p>
                  </a:txBody>
                  <a:tcPr marL="0" marR="0" marT="0" marB="0" anchor="ctr">
                    <a:lnL>
                      <a:noFill/>
                    </a:lnL>
                    <a:lnR>
                      <a:noFill/>
                    </a:lnR>
                    <a:lnT w="6350" cap="flat" cmpd="sng" algn="ctr">
                      <a:solidFill>
                        <a:srgbClr val="D9E1F2"/>
                      </a:solidFill>
                      <a:prstDash val="solid"/>
                      <a:round/>
                      <a:headEnd type="none" w="med" len="med"/>
                      <a:tailEnd type="none" w="med" len="med"/>
                    </a:lnT>
                    <a:lnB w="6350" cap="flat" cmpd="sng" algn="ctr">
                      <a:solidFill>
                        <a:srgbClr val="D9E1F2"/>
                      </a:solidFill>
                      <a:prstDash val="solid"/>
                      <a:round/>
                      <a:headEnd type="none" w="med" len="med"/>
                      <a:tailEnd type="none" w="med" len="med"/>
                    </a:lnB>
                  </a:tcPr>
                </a:tc>
                <a:tc>
                  <a:txBody>
                    <a:bodyPr/>
                    <a:lstStyle/>
                    <a:p>
                      <a:pPr algn="ctr" fontAlgn="ctr"/>
                      <a:r>
                        <a:rPr lang="fr-FR" sz="1100" b="0" i="0" u="none" strike="noStrike">
                          <a:solidFill>
                            <a:srgbClr val="000000"/>
                          </a:solidFill>
                          <a:effectLst/>
                          <a:latin typeface="Calibri" panose="020F0502020204030204" pitchFamily="34" charset="0"/>
                        </a:rPr>
                        <a:t>2</a:t>
                      </a:r>
                    </a:p>
                  </a:txBody>
                  <a:tcPr marL="0" marR="0" marT="0" marB="0" anchor="ctr">
                    <a:lnL>
                      <a:noFill/>
                    </a:lnL>
                    <a:lnR>
                      <a:noFill/>
                    </a:lnR>
                    <a:lnT>
                      <a:noFill/>
                    </a:lnT>
                    <a:lnB>
                      <a:noFill/>
                    </a:lnB>
                    <a:solidFill>
                      <a:srgbClr val="D9E1F2"/>
                    </a:solidFill>
                  </a:tcPr>
                </a:tc>
                <a:tc>
                  <a:txBody>
                    <a:bodyPr/>
                    <a:lstStyle/>
                    <a:p>
                      <a:pPr algn="ctr" fontAlgn="ctr"/>
                      <a:r>
                        <a:rPr lang="fr-FR" sz="1100" b="0" i="0" u="none" strike="noStrike">
                          <a:solidFill>
                            <a:srgbClr val="000000"/>
                          </a:solidFill>
                          <a:effectLst/>
                          <a:latin typeface="Calibri" panose="020F0502020204030204" pitchFamily="34" charset="0"/>
                        </a:rPr>
                        <a:t>3 000 €</a:t>
                      </a:r>
                    </a:p>
                  </a:txBody>
                  <a:tcPr marL="0" marR="0" marT="0" marB="0" anchor="ctr">
                    <a:lnL>
                      <a:noFill/>
                    </a:lnL>
                    <a:lnR>
                      <a:noFill/>
                    </a:lnR>
                    <a:lnT>
                      <a:noFill/>
                    </a:lnT>
                    <a:lnB>
                      <a:noFill/>
                    </a:lnB>
                    <a:solidFill>
                      <a:srgbClr val="BFBFBF"/>
                    </a:solidFill>
                  </a:tcPr>
                </a:tc>
                <a:tc>
                  <a:txBody>
                    <a:bodyPr/>
                    <a:lstStyle/>
                    <a:p>
                      <a:pPr algn="ctr" fontAlgn="ctr"/>
                      <a:r>
                        <a:rPr lang="fr-FR" sz="1100" b="0" i="0" u="none" strike="noStrike" dirty="0">
                          <a:solidFill>
                            <a:srgbClr val="000000"/>
                          </a:solidFill>
                          <a:effectLst/>
                          <a:latin typeface="Calibri" panose="020F0502020204030204" pitchFamily="34" charset="0"/>
                        </a:rPr>
                        <a:t>3 600 €</a:t>
                      </a:r>
                    </a:p>
                  </a:txBody>
                  <a:tcPr marL="0" marR="0" marT="0" marB="0" anchor="ctr">
                    <a:lnL>
                      <a:noFill/>
                    </a:lnL>
                    <a:lnR w="12700" cap="flat" cmpd="sng" algn="ctr">
                      <a:solidFill>
                        <a:srgbClr val="ED7D31"/>
                      </a:solidFill>
                      <a:prstDash val="solid"/>
                      <a:round/>
                      <a:headEnd type="none" w="med" len="med"/>
                      <a:tailEnd type="none" w="med" len="med"/>
                    </a:lnR>
                    <a:lnT>
                      <a:noFill/>
                    </a:lnT>
                    <a:lnB>
                      <a:noFill/>
                    </a:lnB>
                  </a:tcPr>
                </a:tc>
                <a:extLst>
                  <a:ext uri="{0D108BD9-81ED-4DB2-BD59-A6C34878D82A}">
                    <a16:rowId xmlns:a16="http://schemas.microsoft.com/office/drawing/2014/main" val="4184720851"/>
                  </a:ext>
                </a:extLst>
              </a:tr>
              <a:tr h="185250">
                <a:tc vMerge="1">
                  <a:txBody>
                    <a:bodyPr/>
                    <a:lstStyle/>
                    <a:p>
                      <a:endParaRPr lang="fr-FR"/>
                    </a:p>
                  </a:txBody>
                  <a:tcPr/>
                </a:tc>
                <a:tc vMerge="1">
                  <a:txBody>
                    <a:bodyPr/>
                    <a:lstStyle/>
                    <a:p>
                      <a:endParaRPr lang="fr-FR"/>
                    </a:p>
                  </a:txBody>
                  <a:tcPr/>
                </a:tc>
                <a:tc vMerge="1">
                  <a:txBody>
                    <a:bodyPr/>
                    <a:lstStyle/>
                    <a:p>
                      <a:endParaRPr lang="fr-FR"/>
                    </a:p>
                  </a:txBody>
                  <a:tcPr/>
                </a:tc>
                <a:tc>
                  <a:txBody>
                    <a:bodyPr/>
                    <a:lstStyle/>
                    <a:p>
                      <a:pPr algn="ctr" fontAlgn="ctr"/>
                      <a:r>
                        <a:rPr lang="fr-FR" sz="1100" b="0" i="0" u="none" strike="noStrike">
                          <a:solidFill>
                            <a:srgbClr val="000000"/>
                          </a:solidFill>
                          <a:effectLst/>
                          <a:latin typeface="Calibri" panose="020F0502020204030204" pitchFamily="34" charset="0"/>
                        </a:rPr>
                        <a:t>1</a:t>
                      </a:r>
                    </a:p>
                  </a:txBody>
                  <a:tcPr marL="0" marR="0" marT="0" marB="0" anchor="ctr">
                    <a:lnL>
                      <a:noFill/>
                    </a:lnL>
                    <a:lnR>
                      <a:noFill/>
                    </a:lnR>
                    <a:lnT>
                      <a:noFill/>
                    </a:lnT>
                    <a:lnB>
                      <a:noFill/>
                    </a:lnB>
                    <a:solidFill>
                      <a:srgbClr val="D9E1F2"/>
                    </a:solidFill>
                  </a:tcPr>
                </a:tc>
                <a:tc>
                  <a:txBody>
                    <a:bodyPr/>
                    <a:lstStyle/>
                    <a:p>
                      <a:pPr algn="ctr" fontAlgn="ctr"/>
                      <a:r>
                        <a:rPr lang="fr-FR" sz="1100" b="0" i="0" u="none" strike="noStrike">
                          <a:solidFill>
                            <a:srgbClr val="000000"/>
                          </a:solidFill>
                          <a:effectLst/>
                          <a:latin typeface="Calibri" panose="020F0502020204030204" pitchFamily="34" charset="0"/>
                        </a:rPr>
                        <a:t>3 800 €</a:t>
                      </a:r>
                    </a:p>
                  </a:txBody>
                  <a:tcPr marL="0" marR="0" marT="0" marB="0" anchor="ctr">
                    <a:lnL>
                      <a:noFill/>
                    </a:lnL>
                    <a:lnR>
                      <a:noFill/>
                    </a:lnR>
                    <a:lnT>
                      <a:noFill/>
                    </a:lnT>
                    <a:lnB>
                      <a:noFill/>
                    </a:lnB>
                    <a:solidFill>
                      <a:srgbClr val="BFBFBF"/>
                    </a:solidFill>
                  </a:tcPr>
                </a:tc>
                <a:tc>
                  <a:txBody>
                    <a:bodyPr/>
                    <a:lstStyle/>
                    <a:p>
                      <a:pPr algn="ctr" fontAlgn="ctr"/>
                      <a:r>
                        <a:rPr lang="fr-FR" sz="1100" b="0" i="0" u="none" strike="noStrike" dirty="0">
                          <a:solidFill>
                            <a:srgbClr val="000000"/>
                          </a:solidFill>
                          <a:effectLst/>
                          <a:latin typeface="Calibri" panose="020F0502020204030204" pitchFamily="34" charset="0"/>
                        </a:rPr>
                        <a:t>3 900 €</a:t>
                      </a:r>
                    </a:p>
                  </a:txBody>
                  <a:tcPr marL="0" marR="0" marT="0" marB="0" anchor="ctr">
                    <a:lnL>
                      <a:noFill/>
                    </a:lnL>
                    <a:lnR w="12700" cap="flat" cmpd="sng" algn="ctr">
                      <a:solidFill>
                        <a:srgbClr val="ED7D31"/>
                      </a:solidFill>
                      <a:prstDash val="solid"/>
                      <a:round/>
                      <a:headEnd type="none" w="med" len="med"/>
                      <a:tailEnd type="none" w="med" len="med"/>
                    </a:lnR>
                    <a:lnT>
                      <a:noFill/>
                    </a:lnT>
                    <a:lnB>
                      <a:noFill/>
                    </a:lnB>
                  </a:tcPr>
                </a:tc>
                <a:extLst>
                  <a:ext uri="{0D108BD9-81ED-4DB2-BD59-A6C34878D82A}">
                    <a16:rowId xmlns:a16="http://schemas.microsoft.com/office/drawing/2014/main" val="2607695197"/>
                  </a:ext>
                </a:extLst>
              </a:tr>
              <a:tr h="185250">
                <a:tc vMerge="1">
                  <a:txBody>
                    <a:bodyPr/>
                    <a:lstStyle/>
                    <a:p>
                      <a:endParaRPr lang="fr-FR"/>
                    </a:p>
                  </a:txBody>
                  <a:tcPr/>
                </a:tc>
                <a:tc rowSpan="2">
                  <a:txBody>
                    <a:bodyPr/>
                    <a:lstStyle/>
                    <a:p>
                      <a:pPr algn="ctr" fontAlgn="ctr"/>
                      <a:r>
                        <a:rPr lang="fr-FR" sz="1100" b="0" i="0" u="none" strike="noStrike">
                          <a:solidFill>
                            <a:srgbClr val="000000"/>
                          </a:solidFill>
                          <a:effectLst/>
                          <a:latin typeface="Calibri" panose="020F0502020204030204" pitchFamily="34" charset="0"/>
                        </a:rPr>
                        <a:t>Scientifique</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4472C4"/>
                      </a:solidFill>
                      <a:prstDash val="solid"/>
                      <a:round/>
                      <a:headEnd type="none" w="med" len="med"/>
                      <a:tailEnd type="none" w="med" len="med"/>
                    </a:lnT>
                    <a:lnB w="12700" cap="flat" cmpd="sng" algn="ctr">
                      <a:solidFill>
                        <a:srgbClr val="ED7D31"/>
                      </a:solidFill>
                      <a:prstDash val="solid"/>
                      <a:round/>
                      <a:headEnd type="none" w="med" len="med"/>
                      <a:tailEnd type="none" w="med" len="med"/>
                    </a:lnB>
                    <a:solidFill>
                      <a:srgbClr val="D9E1F2"/>
                    </a:solidFill>
                  </a:tcPr>
                </a:tc>
                <a:tc rowSpan="2">
                  <a:txBody>
                    <a:bodyPr/>
                    <a:lstStyle/>
                    <a:p>
                      <a:pPr algn="ctr" fontAlgn="ctr"/>
                      <a:r>
                        <a:rPr lang="fr-FR" sz="1100" b="0" i="0" u="none" strike="noStrike">
                          <a:solidFill>
                            <a:srgbClr val="000000"/>
                          </a:solidFill>
                          <a:effectLst/>
                          <a:latin typeface="Calibri" panose="020F0502020204030204" pitchFamily="34" charset="0"/>
                        </a:rPr>
                        <a:t>MABI</a:t>
                      </a:r>
                    </a:p>
                  </a:txBody>
                  <a:tcPr marL="0" marR="0" marT="0" marB="0" anchor="ctr">
                    <a:lnL>
                      <a:noFill/>
                    </a:lnL>
                    <a:lnR>
                      <a:noFill/>
                    </a:lnR>
                    <a:lnT w="6350" cap="flat" cmpd="sng" algn="ctr">
                      <a:solidFill>
                        <a:srgbClr val="D9E1F2"/>
                      </a:solidFill>
                      <a:prstDash val="solid"/>
                      <a:round/>
                      <a:headEnd type="none" w="med" len="med"/>
                      <a:tailEnd type="none" w="med" len="med"/>
                    </a:lnT>
                    <a:lnB w="12700" cap="flat" cmpd="sng" algn="ctr">
                      <a:solidFill>
                        <a:srgbClr val="ED7D31"/>
                      </a:solidFill>
                      <a:prstDash val="solid"/>
                      <a:round/>
                      <a:headEnd type="none" w="med" len="med"/>
                      <a:tailEnd type="none" w="med" len="med"/>
                    </a:lnB>
                  </a:tcPr>
                </a:tc>
                <a:tc>
                  <a:txBody>
                    <a:bodyPr/>
                    <a:lstStyle/>
                    <a:p>
                      <a:pPr algn="ctr" fontAlgn="ctr"/>
                      <a:r>
                        <a:rPr lang="fr-FR" sz="1100" b="0" i="0" u="none" strike="noStrike">
                          <a:solidFill>
                            <a:srgbClr val="000000"/>
                          </a:solidFill>
                          <a:effectLst/>
                          <a:latin typeface="Calibri" panose="020F0502020204030204" pitchFamily="34" charset="0"/>
                        </a:rPr>
                        <a:t>2</a:t>
                      </a:r>
                    </a:p>
                  </a:txBody>
                  <a:tcPr marL="0" marR="0" marT="0" marB="0" anchor="ctr">
                    <a:lnL>
                      <a:noFill/>
                    </a:lnL>
                    <a:lnR>
                      <a:noFill/>
                    </a:lnR>
                    <a:lnT>
                      <a:noFill/>
                    </a:lnT>
                    <a:lnB>
                      <a:noFill/>
                    </a:lnB>
                    <a:solidFill>
                      <a:srgbClr val="D9E1F2"/>
                    </a:solidFill>
                  </a:tcPr>
                </a:tc>
                <a:tc>
                  <a:txBody>
                    <a:bodyPr/>
                    <a:lstStyle/>
                    <a:p>
                      <a:pPr algn="ctr" fontAlgn="ctr"/>
                      <a:r>
                        <a:rPr lang="fr-FR" sz="1100" b="0" i="0" u="none" strike="noStrike">
                          <a:solidFill>
                            <a:srgbClr val="000000"/>
                          </a:solidFill>
                          <a:effectLst/>
                          <a:latin typeface="Calibri" panose="020F0502020204030204" pitchFamily="34" charset="0"/>
                        </a:rPr>
                        <a:t>3 000 €</a:t>
                      </a:r>
                    </a:p>
                  </a:txBody>
                  <a:tcPr marL="0" marR="0" marT="0" marB="0" anchor="ctr">
                    <a:lnL>
                      <a:noFill/>
                    </a:lnL>
                    <a:lnR>
                      <a:noFill/>
                    </a:lnR>
                    <a:lnT>
                      <a:noFill/>
                    </a:lnT>
                    <a:lnB>
                      <a:noFill/>
                    </a:lnB>
                    <a:solidFill>
                      <a:srgbClr val="BFBFBF"/>
                    </a:solidFill>
                  </a:tcPr>
                </a:tc>
                <a:tc>
                  <a:txBody>
                    <a:bodyPr/>
                    <a:lstStyle/>
                    <a:p>
                      <a:pPr algn="ctr" fontAlgn="ctr"/>
                      <a:r>
                        <a:rPr lang="fr-FR" sz="1100" b="0" i="0" u="none" strike="noStrike" dirty="0">
                          <a:solidFill>
                            <a:srgbClr val="000000"/>
                          </a:solidFill>
                          <a:effectLst/>
                          <a:latin typeface="Calibri" panose="020F0502020204030204" pitchFamily="34" charset="0"/>
                        </a:rPr>
                        <a:t>3 600 €</a:t>
                      </a:r>
                    </a:p>
                  </a:txBody>
                  <a:tcPr marL="0" marR="0" marT="0" marB="0" anchor="ctr">
                    <a:lnL>
                      <a:noFill/>
                    </a:lnL>
                    <a:lnR w="12700" cap="flat" cmpd="sng" algn="ctr">
                      <a:solidFill>
                        <a:srgbClr val="ED7D31"/>
                      </a:solidFill>
                      <a:prstDash val="solid"/>
                      <a:round/>
                      <a:headEnd type="none" w="med" len="med"/>
                      <a:tailEnd type="none" w="med" len="med"/>
                    </a:lnR>
                    <a:lnT>
                      <a:noFill/>
                    </a:lnT>
                    <a:lnB>
                      <a:noFill/>
                    </a:lnB>
                  </a:tcPr>
                </a:tc>
                <a:extLst>
                  <a:ext uri="{0D108BD9-81ED-4DB2-BD59-A6C34878D82A}">
                    <a16:rowId xmlns:a16="http://schemas.microsoft.com/office/drawing/2014/main" val="1389334567"/>
                  </a:ext>
                </a:extLst>
              </a:tr>
              <a:tr h="191866">
                <a:tc vMerge="1">
                  <a:txBody>
                    <a:bodyPr/>
                    <a:lstStyle/>
                    <a:p>
                      <a:endParaRPr lang="fr-FR"/>
                    </a:p>
                  </a:txBody>
                  <a:tcPr/>
                </a:tc>
                <a:tc vMerge="1">
                  <a:txBody>
                    <a:bodyPr/>
                    <a:lstStyle/>
                    <a:p>
                      <a:endParaRPr lang="fr-FR"/>
                    </a:p>
                  </a:txBody>
                  <a:tcPr/>
                </a:tc>
                <a:tc vMerge="1">
                  <a:txBody>
                    <a:bodyPr/>
                    <a:lstStyle/>
                    <a:p>
                      <a:endParaRPr lang="fr-FR"/>
                    </a:p>
                  </a:txBody>
                  <a:tcPr/>
                </a:tc>
                <a:tc>
                  <a:txBody>
                    <a:bodyPr/>
                    <a:lstStyle/>
                    <a:p>
                      <a:pPr algn="ctr" fontAlgn="ctr"/>
                      <a:r>
                        <a:rPr lang="fr-FR" sz="1100" b="0" i="0" u="none" strike="noStrike">
                          <a:solidFill>
                            <a:srgbClr val="000000"/>
                          </a:solidFill>
                          <a:effectLst/>
                          <a:latin typeface="Calibri" panose="020F0502020204030204" pitchFamily="34" charset="0"/>
                        </a:rPr>
                        <a:t>1</a:t>
                      </a:r>
                    </a:p>
                  </a:txBody>
                  <a:tcPr marL="0" marR="0" marT="0" marB="0" anchor="ctr">
                    <a:lnL>
                      <a:noFill/>
                    </a:lnL>
                    <a:lnR>
                      <a:noFill/>
                    </a:lnR>
                    <a:lnT>
                      <a:noFill/>
                    </a:lnT>
                    <a:lnB w="12700" cap="flat" cmpd="sng" algn="ctr">
                      <a:solidFill>
                        <a:srgbClr val="ED7D31"/>
                      </a:solidFill>
                      <a:prstDash val="solid"/>
                      <a:round/>
                      <a:headEnd type="none" w="med" len="med"/>
                      <a:tailEnd type="none" w="med" len="med"/>
                    </a:lnB>
                    <a:solidFill>
                      <a:srgbClr val="D9E1F2"/>
                    </a:solidFill>
                  </a:tcPr>
                </a:tc>
                <a:tc>
                  <a:txBody>
                    <a:bodyPr/>
                    <a:lstStyle/>
                    <a:p>
                      <a:pPr algn="ctr" fontAlgn="ctr"/>
                      <a:r>
                        <a:rPr lang="fr-FR" sz="1100" b="0" i="0" u="none" strike="noStrike">
                          <a:solidFill>
                            <a:srgbClr val="000000"/>
                          </a:solidFill>
                          <a:effectLst/>
                          <a:latin typeface="Calibri" panose="020F0502020204030204" pitchFamily="34" charset="0"/>
                        </a:rPr>
                        <a:t>3 200 €</a:t>
                      </a:r>
                    </a:p>
                  </a:txBody>
                  <a:tcPr marL="0" marR="0" marT="0" marB="0" anchor="ctr">
                    <a:lnL>
                      <a:noFill/>
                    </a:lnL>
                    <a:lnR>
                      <a:noFill/>
                    </a:lnR>
                    <a:lnT>
                      <a:noFill/>
                    </a:lnT>
                    <a:lnB w="12700" cap="flat" cmpd="sng" algn="ctr">
                      <a:solidFill>
                        <a:srgbClr val="ED7D31"/>
                      </a:solidFill>
                      <a:prstDash val="solid"/>
                      <a:round/>
                      <a:headEnd type="none" w="med" len="med"/>
                      <a:tailEnd type="none" w="med" len="med"/>
                    </a:lnB>
                    <a:solidFill>
                      <a:srgbClr val="BFBFBF"/>
                    </a:solidFill>
                  </a:tcPr>
                </a:tc>
                <a:tc>
                  <a:txBody>
                    <a:bodyPr/>
                    <a:lstStyle/>
                    <a:p>
                      <a:pPr algn="ctr" fontAlgn="ctr"/>
                      <a:r>
                        <a:rPr lang="fr-FR" sz="1100" b="0" i="0" u="none" strike="noStrike" dirty="0">
                          <a:solidFill>
                            <a:srgbClr val="000000"/>
                          </a:solidFill>
                          <a:effectLst/>
                          <a:latin typeface="Calibri" panose="020F0502020204030204" pitchFamily="34" charset="0"/>
                        </a:rPr>
                        <a:t>3 900 €</a:t>
                      </a:r>
                    </a:p>
                  </a:txBody>
                  <a:tcPr marL="0" marR="0" marT="0" marB="0" anchor="ctr">
                    <a:lnL>
                      <a:noFill/>
                    </a:lnL>
                    <a:lnR w="12700" cap="flat" cmpd="sng" algn="ctr">
                      <a:solidFill>
                        <a:srgbClr val="ED7D31"/>
                      </a:solidFill>
                      <a:prstDash val="solid"/>
                      <a:round/>
                      <a:headEnd type="none" w="med" len="med"/>
                      <a:tailEnd type="none" w="med" len="med"/>
                    </a:lnR>
                    <a:lnT>
                      <a:noFill/>
                    </a:lnT>
                    <a:lnB w="12700" cap="flat" cmpd="sng" algn="ctr">
                      <a:solidFill>
                        <a:srgbClr val="ED7D31"/>
                      </a:solidFill>
                      <a:prstDash val="solid"/>
                      <a:round/>
                      <a:headEnd type="none" w="med" len="med"/>
                      <a:tailEnd type="none" w="med" len="med"/>
                    </a:lnB>
                  </a:tcPr>
                </a:tc>
                <a:extLst>
                  <a:ext uri="{0D108BD9-81ED-4DB2-BD59-A6C34878D82A}">
                    <a16:rowId xmlns:a16="http://schemas.microsoft.com/office/drawing/2014/main" val="1287548079"/>
                  </a:ext>
                </a:extLst>
              </a:tr>
            </a:tbl>
          </a:graphicData>
        </a:graphic>
      </p:graphicFrame>
    </p:spTree>
    <p:extLst>
      <p:ext uri="{BB962C8B-B14F-4D97-AF65-F5344CB8AC3E}">
        <p14:creationId xmlns:p14="http://schemas.microsoft.com/office/powerpoint/2010/main" val="238901685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40678" y="956441"/>
            <a:ext cx="8411252" cy="5630918"/>
          </a:xfrm>
        </p:spPr>
        <p:txBody>
          <a:bodyPr>
            <a:normAutofit/>
          </a:bodyPr>
          <a:lstStyle/>
          <a:p>
            <a:pPr marL="57150" indent="0">
              <a:buNone/>
            </a:pPr>
            <a:r>
              <a:rPr lang="fr-FR" b="1" dirty="0">
                <a:latin typeface="Calibri" panose="020F0502020204030204" pitchFamily="34" charset="0"/>
                <a:cs typeface="Calibri" panose="020F0502020204030204" pitchFamily="34" charset="0"/>
              </a:rPr>
              <a:t>Axe 2: Accompagnement de la politique RH du MC (hors transfert EP): 1,2 M€</a:t>
            </a:r>
            <a:endParaRPr lang="fr-FR" i="1" dirty="0">
              <a:latin typeface="Calibri" panose="020F0502020204030204" pitchFamily="34" charset="0"/>
              <a:ea typeface="Calibri" panose="020F0502020204030204" pitchFamily="34" charset="0"/>
              <a:cs typeface="Calibri" panose="020F0502020204030204" pitchFamily="34" charset="0"/>
            </a:endParaRPr>
          </a:p>
          <a:p>
            <a:pPr marL="0" indent="0" algn="just">
              <a:lnSpc>
                <a:spcPct val="107000"/>
              </a:lnSpc>
              <a:spcAft>
                <a:spcPts val="0"/>
              </a:spcAft>
              <a:buNone/>
            </a:pPr>
            <a:r>
              <a:rPr lang="fr-FR" i="1" dirty="0">
                <a:latin typeface="Calibri" panose="020F0502020204030204" pitchFamily="34" charset="0"/>
                <a:cs typeface="Calibri" panose="020F0502020204030204" pitchFamily="34" charset="0"/>
              </a:rPr>
              <a:t>3 mesures </a:t>
            </a:r>
            <a:r>
              <a:rPr lang="fr-FR" i="1" dirty="0" smtClean="0">
                <a:latin typeface="Calibri" panose="020F0502020204030204" pitchFamily="34" charset="0"/>
                <a:cs typeface="Calibri" panose="020F0502020204030204" pitchFamily="34" charset="0"/>
              </a:rPr>
              <a:t>ayant pour objectif d’</a:t>
            </a:r>
            <a:r>
              <a:rPr lang="fr-FR" i="1" dirty="0" smtClean="0">
                <a:latin typeface="Calibri" panose="020F0502020204030204" pitchFamily="34" charset="0"/>
                <a:ea typeface="Calibri" panose="020F0502020204030204" pitchFamily="34" charset="0"/>
                <a:cs typeface="Calibri" panose="020F0502020204030204" pitchFamily="34" charset="0"/>
              </a:rPr>
              <a:t>accompagner </a:t>
            </a:r>
            <a:r>
              <a:rPr lang="fr-FR" i="1" dirty="0">
                <a:latin typeface="Calibri" panose="020F0502020204030204" pitchFamily="34" charset="0"/>
                <a:ea typeface="Calibri" panose="020F0502020204030204" pitchFamily="34" charset="0"/>
                <a:cs typeface="Calibri" panose="020F0502020204030204" pitchFamily="34" charset="0"/>
              </a:rPr>
              <a:t>des politiques spécifiques et </a:t>
            </a:r>
            <a:r>
              <a:rPr lang="fr-FR" i="1" dirty="0" smtClean="0">
                <a:latin typeface="Calibri" panose="020F0502020204030204" pitchFamily="34" charset="0"/>
                <a:ea typeface="Calibri" panose="020F0502020204030204" pitchFamily="34" charset="0"/>
                <a:cs typeface="Calibri" panose="020F0502020204030204" pitchFamily="34" charset="0"/>
              </a:rPr>
              <a:t>de permettre </a:t>
            </a:r>
            <a:r>
              <a:rPr lang="fr-FR" i="1" dirty="0">
                <a:latin typeface="Calibri" panose="020F0502020204030204" pitchFamily="34" charset="0"/>
                <a:ea typeface="Calibri" panose="020F0502020204030204" pitchFamily="34" charset="0"/>
                <a:cs typeface="Calibri" panose="020F0502020204030204" pitchFamily="34" charset="0"/>
              </a:rPr>
              <a:t>la concrétisation des orientations fixées par le gouvernement dans la loi de transformation de la Fonction publique</a:t>
            </a:r>
            <a:r>
              <a:rPr lang="fr-FR" i="1" dirty="0" smtClean="0">
                <a:latin typeface="Calibri" panose="020F0502020204030204" pitchFamily="34" charset="0"/>
                <a:ea typeface="Calibri" panose="020F0502020204030204" pitchFamily="34" charset="0"/>
                <a:cs typeface="Calibri" panose="020F0502020204030204" pitchFamily="34" charset="0"/>
              </a:rPr>
              <a:t>.</a:t>
            </a:r>
            <a:endParaRPr lang="fr-FR" i="1" dirty="0">
              <a:latin typeface="Calibri" panose="020F0502020204030204" pitchFamily="34" charset="0"/>
              <a:ea typeface="Calibri" panose="020F0502020204030204" pitchFamily="34" charset="0"/>
              <a:cs typeface="Calibri" panose="020F0502020204030204" pitchFamily="34" charset="0"/>
            </a:endParaRPr>
          </a:p>
        </p:txBody>
      </p:sp>
      <p:sp>
        <p:nvSpPr>
          <p:cNvPr id="4" name="Titre 1">
            <a:extLst>
              <a:ext uri="{FF2B5EF4-FFF2-40B4-BE49-F238E27FC236}">
                <a16:creationId xmlns:a16="http://schemas.microsoft.com/office/drawing/2014/main" id="{928E3B6D-9411-47A4-918C-7E42627A961B}"/>
              </a:ext>
            </a:extLst>
          </p:cNvPr>
          <p:cNvSpPr>
            <a:spLocks noGrp="1"/>
          </p:cNvSpPr>
          <p:nvPr>
            <p:ph type="title"/>
          </p:nvPr>
        </p:nvSpPr>
        <p:spPr>
          <a:xfrm>
            <a:off x="632388" y="103000"/>
            <a:ext cx="8227833" cy="853441"/>
          </a:xfrm>
        </p:spPr>
        <p:txBody>
          <a:bodyPr anchor="ctr"/>
          <a:lstStyle/>
          <a:p>
            <a:pPr>
              <a:lnSpc>
                <a:spcPct val="100000"/>
              </a:lnSpc>
              <a:spcBef>
                <a:spcPts val="0"/>
              </a:spcBef>
              <a:spcAft>
                <a:spcPts val="1200"/>
              </a:spcAft>
            </a:pPr>
            <a:r>
              <a:rPr lang="fr-FR" dirty="0"/>
              <a:t/>
            </a:r>
            <a:br>
              <a:rPr lang="fr-FR" dirty="0"/>
            </a:br>
            <a:r>
              <a:rPr lang="fr-FR" sz="2800" dirty="0">
                <a:latin typeface="Calibri" panose="020F0502020204030204" pitchFamily="34" charset="0"/>
                <a:cs typeface="Calibri" panose="020F0502020204030204" pitchFamily="34" charset="0"/>
              </a:rPr>
              <a:t>Perspectives 2020 : poursuite du plan de rattrapage indemnitaire ministériel </a:t>
            </a:r>
            <a:r>
              <a:rPr lang="fr-FR" sz="2000" dirty="0"/>
              <a:t/>
            </a:r>
            <a:br>
              <a:rPr lang="fr-FR" sz="2000" dirty="0"/>
            </a:br>
            <a:r>
              <a:rPr lang="fr-FR" sz="2000" dirty="0"/>
              <a:t/>
            </a:r>
            <a:br>
              <a:rPr lang="fr-FR" sz="2000" dirty="0"/>
            </a:br>
            <a:endParaRPr lang="fr-FR" sz="2000" dirty="0"/>
          </a:p>
        </p:txBody>
      </p:sp>
      <p:sp>
        <p:nvSpPr>
          <p:cNvPr id="6" name="Rectangle 5"/>
          <p:cNvSpPr/>
          <p:nvPr/>
        </p:nvSpPr>
        <p:spPr>
          <a:xfrm>
            <a:off x="632388" y="2943922"/>
            <a:ext cx="4113916" cy="3122344"/>
          </a:xfrm>
          <a:prstGeom prst="rect">
            <a:avLst/>
          </a:prstGeom>
          <a:ln>
            <a:solidFill>
              <a:srgbClr val="E36C09"/>
            </a:solidFill>
          </a:ln>
        </p:spPr>
        <p:style>
          <a:lnRef idx="2">
            <a:schemeClr val="accent6"/>
          </a:lnRef>
          <a:fillRef idx="1">
            <a:schemeClr val="lt1"/>
          </a:fillRef>
          <a:effectRef idx="0">
            <a:schemeClr val="accent6"/>
          </a:effectRef>
          <a:fontRef idx="minor">
            <a:schemeClr val="dk1"/>
          </a:fontRef>
        </p:style>
        <p:txBody>
          <a:bodyPr rtlCol="0" anchor="ctr"/>
          <a:lstStyle/>
          <a:p>
            <a:pPr marL="342900" lvl="0" indent="-342900" algn="just">
              <a:spcBef>
                <a:spcPct val="20000"/>
              </a:spcBef>
              <a:buClr>
                <a:srgbClr val="002060"/>
              </a:buClr>
              <a:buSzPct val="125000"/>
              <a:buFont typeface="Wingdings" panose="05000000000000000000" pitchFamily="2" charset="2"/>
              <a:buChar char="§"/>
            </a:pPr>
            <a:r>
              <a:rPr lang="fr-FR" sz="1600" b="1" dirty="0">
                <a:solidFill>
                  <a:srgbClr val="002060"/>
                </a:solidFill>
                <a:latin typeface="Calibri" panose="020F0502020204030204" pitchFamily="34" charset="0"/>
                <a:ea typeface="MS PGothic" panose="020B0600070205080204" pitchFamily="34" charset="-128"/>
                <a:cs typeface="Calibri" panose="020F0502020204030204" pitchFamily="34" charset="0"/>
              </a:rPr>
              <a:t>Réduction des écarts de rémunération entre les femmes et les hommes (0,3 M€) </a:t>
            </a:r>
            <a:endParaRPr lang="fr-FR" sz="1600" b="1" dirty="0" smtClean="0">
              <a:solidFill>
                <a:srgbClr val="002060"/>
              </a:solidFill>
              <a:latin typeface="Calibri" panose="020F0502020204030204" pitchFamily="34" charset="0"/>
              <a:ea typeface="MS PGothic" panose="020B0600070205080204" pitchFamily="34" charset="-128"/>
              <a:cs typeface="Calibri" panose="020F0502020204030204" pitchFamily="34" charset="0"/>
            </a:endParaRPr>
          </a:p>
          <a:p>
            <a:pPr marL="342900" lvl="0" indent="-342900" algn="just">
              <a:spcBef>
                <a:spcPct val="20000"/>
              </a:spcBef>
              <a:buClr>
                <a:srgbClr val="002060"/>
              </a:buClr>
              <a:buSzPct val="125000"/>
              <a:buFont typeface="Wingdings" panose="05000000000000000000" pitchFamily="2" charset="2"/>
              <a:buChar char="§"/>
            </a:pPr>
            <a:endParaRPr lang="fr-FR" sz="1600" b="1" dirty="0">
              <a:solidFill>
                <a:srgbClr val="002060"/>
              </a:solidFill>
              <a:latin typeface="Calibri" panose="020F0502020204030204" pitchFamily="34" charset="0"/>
              <a:ea typeface="MS PGothic" panose="020B0600070205080204" pitchFamily="34" charset="-128"/>
              <a:cs typeface="Calibri" panose="020F0502020204030204" pitchFamily="34" charset="0"/>
            </a:endParaRPr>
          </a:p>
          <a:p>
            <a:pPr marL="342900" lvl="0" indent="-342900" algn="just">
              <a:spcBef>
                <a:spcPct val="20000"/>
              </a:spcBef>
              <a:buClr>
                <a:srgbClr val="002060"/>
              </a:buClr>
              <a:buSzPct val="125000"/>
              <a:buFont typeface="Wingdings" panose="05000000000000000000" pitchFamily="2" charset="2"/>
              <a:buChar char="§"/>
            </a:pPr>
            <a:r>
              <a:rPr lang="fr-FR" sz="1600" b="1" dirty="0" smtClean="0">
                <a:solidFill>
                  <a:srgbClr val="002060"/>
                </a:solidFill>
                <a:latin typeface="Calibri" panose="020F0502020204030204" pitchFamily="34" charset="0"/>
                <a:ea typeface="MS PGothic" panose="020B0600070205080204" pitchFamily="34" charset="-128"/>
                <a:cs typeface="Calibri" panose="020F0502020204030204" pitchFamily="34" charset="0"/>
              </a:rPr>
              <a:t>Revalorisation </a:t>
            </a:r>
            <a:r>
              <a:rPr lang="fr-FR" sz="1600" b="1" dirty="0">
                <a:solidFill>
                  <a:srgbClr val="002060"/>
                </a:solidFill>
                <a:latin typeface="Calibri" panose="020F0502020204030204" pitchFamily="34" charset="0"/>
                <a:ea typeface="MS PGothic" panose="020B0600070205080204" pitchFamily="34" charset="-128"/>
                <a:cs typeface="Calibri" panose="020F0502020204030204" pitchFamily="34" charset="0"/>
              </a:rPr>
              <a:t>des montants forfaitaires d'IFSE en cas de </a:t>
            </a:r>
            <a:r>
              <a:rPr lang="fr-FR" sz="1600" b="1" dirty="0" smtClean="0">
                <a:solidFill>
                  <a:srgbClr val="002060"/>
                </a:solidFill>
                <a:latin typeface="Calibri" panose="020F0502020204030204" pitchFamily="34" charset="0"/>
                <a:ea typeface="MS PGothic" panose="020B0600070205080204" pitchFamily="34" charset="-128"/>
                <a:cs typeface="Calibri" panose="020F0502020204030204" pitchFamily="34" charset="0"/>
              </a:rPr>
              <a:t>mobilité (</a:t>
            </a:r>
            <a:r>
              <a:rPr lang="fr-FR" sz="1600" b="1" dirty="0">
                <a:solidFill>
                  <a:srgbClr val="002060"/>
                </a:solidFill>
                <a:latin typeface="Calibri" panose="020F0502020204030204" pitchFamily="34" charset="0"/>
                <a:ea typeface="MS PGothic" panose="020B0600070205080204" pitchFamily="34" charset="-128"/>
                <a:cs typeface="Calibri" panose="020F0502020204030204" pitchFamily="34" charset="0"/>
              </a:rPr>
              <a:t>0,3 M€) </a:t>
            </a:r>
          </a:p>
          <a:p>
            <a:pPr marL="342900" lvl="0" indent="-342900" algn="just">
              <a:spcBef>
                <a:spcPct val="20000"/>
              </a:spcBef>
              <a:buClr>
                <a:srgbClr val="002060"/>
              </a:buClr>
              <a:buSzPct val="125000"/>
              <a:buFont typeface="Wingdings" panose="05000000000000000000" pitchFamily="2" charset="2"/>
              <a:buChar char="§"/>
            </a:pPr>
            <a:endParaRPr lang="fr-FR" sz="1600" b="1" dirty="0">
              <a:solidFill>
                <a:srgbClr val="002060"/>
              </a:solidFill>
              <a:latin typeface="Calibri" panose="020F0502020204030204" pitchFamily="34" charset="0"/>
              <a:ea typeface="MS PGothic" panose="020B0600070205080204" pitchFamily="34" charset="-128"/>
              <a:cs typeface="Calibri" panose="020F0502020204030204" pitchFamily="34" charset="0"/>
            </a:endParaRPr>
          </a:p>
          <a:p>
            <a:pPr marL="342900" lvl="0" indent="-342900" algn="just">
              <a:spcBef>
                <a:spcPct val="20000"/>
              </a:spcBef>
              <a:buClr>
                <a:srgbClr val="002060"/>
              </a:buClr>
              <a:buSzPct val="125000"/>
              <a:buFont typeface="Wingdings" panose="05000000000000000000" pitchFamily="2" charset="2"/>
              <a:buChar char="§"/>
            </a:pPr>
            <a:r>
              <a:rPr lang="fr-FR" sz="1600" b="1" dirty="0">
                <a:solidFill>
                  <a:srgbClr val="002060"/>
                </a:solidFill>
                <a:latin typeface="Calibri" panose="020F0502020204030204" pitchFamily="34" charset="0"/>
                <a:ea typeface="MS PGothic" panose="020B0600070205080204" pitchFamily="34" charset="-128"/>
                <a:cs typeface="Calibri" panose="020F0502020204030204" pitchFamily="34" charset="0"/>
              </a:rPr>
              <a:t>Dispositif de renforcement de l'attractivité des </a:t>
            </a:r>
            <a:r>
              <a:rPr lang="fr-FR" sz="1600" b="1" dirty="0" smtClean="0">
                <a:solidFill>
                  <a:srgbClr val="002060"/>
                </a:solidFill>
                <a:latin typeface="Calibri" panose="020F0502020204030204" pitchFamily="34" charset="0"/>
                <a:ea typeface="MS PGothic" panose="020B0600070205080204" pitchFamily="34" charset="-128"/>
                <a:cs typeface="Calibri" panose="020F0502020204030204" pitchFamily="34" charset="0"/>
              </a:rPr>
              <a:t>postes </a:t>
            </a:r>
            <a:r>
              <a:rPr lang="fr-FR" sz="1600" b="1" dirty="0">
                <a:solidFill>
                  <a:srgbClr val="002060"/>
                </a:solidFill>
                <a:latin typeface="Calibri" panose="020F0502020204030204" pitchFamily="34" charset="0"/>
                <a:ea typeface="MS PGothic" panose="020B0600070205080204" pitchFamily="34" charset="-128"/>
                <a:cs typeface="Calibri" panose="020F0502020204030204" pitchFamily="34" charset="0"/>
              </a:rPr>
              <a:t>(</a:t>
            </a:r>
            <a:r>
              <a:rPr lang="fr-FR" sz="1600" b="1" dirty="0" smtClean="0">
                <a:solidFill>
                  <a:srgbClr val="002060"/>
                </a:solidFill>
                <a:latin typeface="Calibri" panose="020F0502020204030204" pitchFamily="34" charset="0"/>
                <a:ea typeface="MS PGothic" panose="020B0600070205080204" pitchFamily="34" charset="-128"/>
                <a:cs typeface="Calibri" panose="020F0502020204030204" pitchFamily="34" charset="0"/>
              </a:rPr>
              <a:t>0,4 </a:t>
            </a:r>
            <a:r>
              <a:rPr lang="fr-FR" sz="1600" b="1" dirty="0">
                <a:solidFill>
                  <a:srgbClr val="002060"/>
                </a:solidFill>
                <a:latin typeface="Calibri" panose="020F0502020204030204" pitchFamily="34" charset="0"/>
                <a:ea typeface="MS PGothic" panose="020B0600070205080204" pitchFamily="34" charset="-128"/>
                <a:cs typeface="Calibri" panose="020F0502020204030204" pitchFamily="34" charset="0"/>
              </a:rPr>
              <a:t>M€) </a:t>
            </a:r>
            <a:endParaRPr lang="fr-FR" sz="1600" b="1" dirty="0" smtClean="0">
              <a:solidFill>
                <a:srgbClr val="002060"/>
              </a:solidFill>
              <a:latin typeface="Calibri" panose="020F0502020204030204" pitchFamily="34" charset="0"/>
              <a:ea typeface="MS PGothic" panose="020B0600070205080204" pitchFamily="34" charset="-128"/>
              <a:cs typeface="Calibri" panose="020F0502020204030204" pitchFamily="34" charset="0"/>
            </a:endParaRPr>
          </a:p>
          <a:p>
            <a:pPr marL="342900" lvl="0" indent="-342900" algn="just">
              <a:spcBef>
                <a:spcPct val="20000"/>
              </a:spcBef>
              <a:buClr>
                <a:srgbClr val="002060"/>
              </a:buClr>
              <a:buSzPct val="125000"/>
              <a:buFont typeface="Wingdings" panose="05000000000000000000" pitchFamily="2" charset="2"/>
              <a:buChar char="§"/>
            </a:pPr>
            <a:endParaRPr lang="fr-FR" sz="1600" b="1" dirty="0" smtClean="0">
              <a:solidFill>
                <a:srgbClr val="002060"/>
              </a:solidFill>
              <a:latin typeface="Calibri" panose="020F0502020204030204" pitchFamily="34" charset="0"/>
              <a:ea typeface="MS PGothic" panose="020B0600070205080204" pitchFamily="34" charset="-128"/>
              <a:cs typeface="Calibri" panose="020F0502020204030204" pitchFamily="34" charset="0"/>
            </a:endParaRPr>
          </a:p>
          <a:p>
            <a:pPr marL="342900" lvl="0" indent="-342900" algn="just">
              <a:spcBef>
                <a:spcPct val="20000"/>
              </a:spcBef>
              <a:buClr>
                <a:srgbClr val="002060"/>
              </a:buClr>
              <a:buSzPct val="125000"/>
              <a:buFont typeface="Wingdings" panose="05000000000000000000" pitchFamily="2" charset="2"/>
              <a:buChar char="§"/>
            </a:pPr>
            <a:r>
              <a:rPr lang="fr-FR" sz="1600" b="1" dirty="0" smtClean="0">
                <a:solidFill>
                  <a:srgbClr val="002060"/>
                </a:solidFill>
                <a:latin typeface="Calibri" panose="020F0502020204030204" pitchFamily="34" charset="0"/>
                <a:ea typeface="MS PGothic" panose="020B0600070205080204" pitchFamily="34" charset="-128"/>
                <a:cs typeface="Calibri" panose="020F0502020204030204" pitchFamily="34" charset="0"/>
              </a:rPr>
              <a:t>Autres mesures (0,2 M€)</a:t>
            </a:r>
            <a:endParaRPr lang="fr-FR" sz="1600" b="1" dirty="0">
              <a:solidFill>
                <a:srgbClr val="002060"/>
              </a:solidFill>
              <a:latin typeface="Calibri" panose="020F0502020204030204" pitchFamily="34" charset="0"/>
              <a:ea typeface="MS PGothic" panose="020B0600070205080204" pitchFamily="34" charset="-128"/>
              <a:cs typeface="Calibri" panose="020F0502020204030204" pitchFamily="34" charset="0"/>
            </a:endParaRPr>
          </a:p>
          <a:p>
            <a:pPr marL="342900" lvl="0" indent="-342900" algn="just">
              <a:spcBef>
                <a:spcPct val="20000"/>
              </a:spcBef>
              <a:buClr>
                <a:srgbClr val="002060"/>
              </a:buClr>
              <a:buSzPct val="125000"/>
              <a:buFont typeface="Wingdings" panose="05000000000000000000" pitchFamily="2" charset="2"/>
              <a:buChar char="§"/>
            </a:pPr>
            <a:endParaRPr lang="fr-FR" sz="2000" b="1" dirty="0">
              <a:solidFill>
                <a:srgbClr val="002060"/>
              </a:solidFill>
              <a:latin typeface="Calibri" panose="020F0502020204030204" pitchFamily="34" charset="0"/>
              <a:ea typeface="MS PGothic" panose="020B0600070205080204" pitchFamily="34" charset="-128"/>
              <a:cs typeface="Calibri" panose="020F0502020204030204" pitchFamily="34" charset="0"/>
            </a:endParaRPr>
          </a:p>
        </p:txBody>
      </p:sp>
      <p:graphicFrame>
        <p:nvGraphicFramePr>
          <p:cNvPr id="8" name="Graphique 7"/>
          <p:cNvGraphicFramePr>
            <a:graphicFrameLocks/>
          </p:cNvGraphicFramePr>
          <p:nvPr>
            <p:extLst>
              <p:ext uri="{D42A27DB-BD31-4B8C-83A1-F6EECF244321}">
                <p14:modId xmlns:p14="http://schemas.microsoft.com/office/powerpoint/2010/main" val="2706523810"/>
              </p:ext>
            </p:extLst>
          </p:nvPr>
        </p:nvGraphicFramePr>
        <p:xfrm>
          <a:off x="4904036" y="2943922"/>
          <a:ext cx="4047894" cy="312234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88568608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20875" y="1037062"/>
            <a:ext cx="8623125" cy="5503127"/>
          </a:xfrm>
        </p:spPr>
        <p:txBody>
          <a:bodyPr>
            <a:normAutofit/>
          </a:bodyPr>
          <a:lstStyle/>
          <a:p>
            <a:pPr marL="57150" indent="0">
              <a:buNone/>
            </a:pPr>
            <a:r>
              <a:rPr lang="fr-FR" b="1" dirty="0">
                <a:latin typeface="Calibri" panose="020F0502020204030204" pitchFamily="34" charset="0"/>
                <a:cs typeface="Calibri" panose="020F0502020204030204" pitchFamily="34" charset="0"/>
              </a:rPr>
              <a:t>Axe 2: Accompagnement de la politique RH du MC (hors transfert EP): 1,2 M€</a:t>
            </a:r>
            <a:endParaRPr lang="fr-FR" i="1" dirty="0">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fr-FR" dirty="0" smtClean="0">
              <a:latin typeface="Calibri" panose="020F0502020204030204" pitchFamily="34" charset="0"/>
              <a:cs typeface="Calibri" panose="020F0502020204030204" pitchFamily="34" charset="0"/>
            </a:endParaRPr>
          </a:p>
          <a:p>
            <a:pPr lvl="0" algn="just"/>
            <a:r>
              <a:rPr lang="fr-FR" sz="2400" b="1" dirty="0" smtClean="0">
                <a:latin typeface="Calibri" panose="020F0502020204030204" pitchFamily="34" charset="0"/>
                <a:cs typeface="Calibri" panose="020F0502020204030204" pitchFamily="34" charset="0"/>
              </a:rPr>
              <a:t>Réduction </a:t>
            </a:r>
            <a:r>
              <a:rPr lang="fr-FR" sz="2400" b="1" dirty="0">
                <a:latin typeface="Calibri" panose="020F0502020204030204" pitchFamily="34" charset="0"/>
                <a:cs typeface="Calibri" panose="020F0502020204030204" pitchFamily="34" charset="0"/>
              </a:rPr>
              <a:t>des écarts de rémunération entre les femmes et les hommes </a:t>
            </a:r>
            <a:r>
              <a:rPr lang="fr-FR" sz="2400" b="1" dirty="0" smtClean="0">
                <a:latin typeface="Calibri" panose="020F0502020204030204" pitchFamily="34" charset="0"/>
                <a:cs typeface="Calibri" panose="020F0502020204030204" pitchFamily="34" charset="0"/>
              </a:rPr>
              <a:t>0,3 </a:t>
            </a:r>
            <a:r>
              <a:rPr lang="fr-FR" sz="2400" b="1" dirty="0">
                <a:latin typeface="Calibri" panose="020F0502020204030204" pitchFamily="34" charset="0"/>
                <a:cs typeface="Calibri" panose="020F0502020204030204" pitchFamily="34" charset="0"/>
              </a:rPr>
              <a:t>M</a:t>
            </a:r>
            <a:r>
              <a:rPr lang="fr-FR" sz="2400" b="1" dirty="0" smtClean="0">
                <a:latin typeface="Calibri" panose="020F0502020204030204" pitchFamily="34" charset="0"/>
                <a:cs typeface="Calibri" panose="020F0502020204030204" pitchFamily="34" charset="0"/>
              </a:rPr>
              <a:t>€ :</a:t>
            </a:r>
            <a:r>
              <a:rPr lang="fr-FR" sz="2400" b="1" dirty="0">
                <a:latin typeface="Calibri" panose="020F0502020204030204" pitchFamily="34" charset="0"/>
                <a:cs typeface="Calibri" panose="020F0502020204030204" pitchFamily="34" charset="0"/>
              </a:rPr>
              <a:t> </a:t>
            </a:r>
            <a:endParaRPr lang="fr-FR" sz="2200" dirty="0" smtClean="0">
              <a:latin typeface="Calibri" panose="020F0502020204030204" pitchFamily="34" charset="0"/>
              <a:cs typeface="Calibri" panose="020F0502020204030204" pitchFamily="34" charset="0"/>
            </a:endParaRPr>
          </a:p>
          <a:p>
            <a:pPr marL="400050" lvl="1" indent="0">
              <a:buNone/>
            </a:pPr>
            <a:r>
              <a:rPr lang="fr-FR" sz="2200" dirty="0" smtClean="0">
                <a:latin typeface="Calibri" panose="020F0502020204030204" pitchFamily="34" charset="0"/>
                <a:cs typeface="Calibri" panose="020F0502020204030204" pitchFamily="34" charset="0"/>
              </a:rPr>
              <a:t>Premiers résultats de l’outil statistique de la DGAFP à analyser. Dans l’attente, réflexions engagée </a:t>
            </a:r>
            <a:r>
              <a:rPr lang="fr-FR" sz="2200" dirty="0">
                <a:latin typeface="Calibri" panose="020F0502020204030204" pitchFamily="34" charset="0"/>
                <a:cs typeface="Calibri" panose="020F0502020204030204" pitchFamily="34" charset="0"/>
              </a:rPr>
              <a:t>s</a:t>
            </a:r>
            <a:r>
              <a:rPr lang="fr-FR" sz="2200" dirty="0" smtClean="0">
                <a:latin typeface="Calibri" panose="020F0502020204030204" pitchFamily="34" charset="0"/>
                <a:cs typeface="Calibri" panose="020F0502020204030204" pitchFamily="34" charset="0"/>
              </a:rPr>
              <a:t>elon </a:t>
            </a:r>
            <a:r>
              <a:rPr lang="fr-FR" sz="2200" dirty="0">
                <a:latin typeface="Calibri" panose="020F0502020204030204" pitchFamily="34" charset="0"/>
                <a:cs typeface="Calibri" panose="020F0502020204030204" pitchFamily="34" charset="0"/>
              </a:rPr>
              <a:t>les axes </a:t>
            </a:r>
            <a:r>
              <a:rPr lang="fr-FR" sz="2200" dirty="0" smtClean="0">
                <a:latin typeface="Calibri" panose="020F0502020204030204" pitchFamily="34" charset="0"/>
                <a:cs typeface="Calibri" panose="020F0502020204030204" pitchFamily="34" charset="0"/>
              </a:rPr>
              <a:t>suivants:</a:t>
            </a:r>
          </a:p>
          <a:p>
            <a:pPr marL="400050" lvl="1" indent="0">
              <a:buNone/>
            </a:pPr>
            <a:endParaRPr lang="fr-FR" sz="2200" dirty="0">
              <a:latin typeface="Calibri" panose="020F0502020204030204" pitchFamily="34" charset="0"/>
              <a:cs typeface="Calibri" panose="020F0502020204030204" pitchFamily="34" charset="0"/>
            </a:endParaRPr>
          </a:p>
          <a:p>
            <a:pPr lvl="1">
              <a:spcBef>
                <a:spcPts val="600"/>
              </a:spcBef>
              <a:spcAft>
                <a:spcPts val="600"/>
              </a:spcAft>
            </a:pPr>
            <a:r>
              <a:rPr lang="fr-FR" sz="2200" dirty="0">
                <a:latin typeface="Calibri" panose="020F0502020204030204" pitchFamily="34" charset="0"/>
                <a:cs typeface="Calibri" panose="020F0502020204030204" pitchFamily="34" charset="0"/>
              </a:rPr>
              <a:t>Neutralisation de tout ou partie de l’impact des absences pour les congés de maternité, d’adoption et parental sur les rémunérations ;</a:t>
            </a:r>
          </a:p>
          <a:p>
            <a:pPr lvl="1">
              <a:spcBef>
                <a:spcPts val="600"/>
              </a:spcBef>
              <a:spcAft>
                <a:spcPts val="600"/>
              </a:spcAft>
            </a:pPr>
            <a:r>
              <a:rPr lang="fr-FR" sz="2200" dirty="0">
                <a:latin typeface="Calibri" panose="020F0502020204030204" pitchFamily="34" charset="0"/>
                <a:cs typeface="Calibri" panose="020F0502020204030204" pitchFamily="34" charset="0"/>
              </a:rPr>
              <a:t>Accompagnement des agents à temps partiel subi ;</a:t>
            </a:r>
          </a:p>
          <a:p>
            <a:pPr lvl="1">
              <a:spcBef>
                <a:spcPts val="600"/>
              </a:spcBef>
              <a:spcAft>
                <a:spcPts val="600"/>
              </a:spcAft>
            </a:pPr>
            <a:r>
              <a:rPr lang="fr-FR" sz="2200" dirty="0">
                <a:latin typeface="Calibri" panose="020F0502020204030204" pitchFamily="34" charset="0"/>
                <a:cs typeface="Calibri" panose="020F0502020204030204" pitchFamily="34" charset="0"/>
              </a:rPr>
              <a:t>Diminution des écarts creusés par le niveau de responsabilité.</a:t>
            </a:r>
          </a:p>
          <a:p>
            <a:pPr marL="57150" indent="0">
              <a:buNone/>
            </a:pPr>
            <a:endParaRPr lang="fr-FR" sz="2400" dirty="0"/>
          </a:p>
        </p:txBody>
      </p:sp>
      <p:sp>
        <p:nvSpPr>
          <p:cNvPr id="4" name="Titre 1">
            <a:extLst>
              <a:ext uri="{FF2B5EF4-FFF2-40B4-BE49-F238E27FC236}">
                <a16:creationId xmlns:a16="http://schemas.microsoft.com/office/drawing/2014/main" id="{928E3B6D-9411-47A4-918C-7E42627A961B}"/>
              </a:ext>
            </a:extLst>
          </p:cNvPr>
          <p:cNvSpPr>
            <a:spLocks noGrp="1"/>
          </p:cNvSpPr>
          <p:nvPr>
            <p:ph type="title"/>
          </p:nvPr>
        </p:nvSpPr>
        <p:spPr>
          <a:xfrm>
            <a:off x="632388" y="103000"/>
            <a:ext cx="8227833" cy="853441"/>
          </a:xfrm>
        </p:spPr>
        <p:txBody>
          <a:bodyPr anchor="ctr"/>
          <a:lstStyle/>
          <a:p>
            <a:pPr>
              <a:lnSpc>
                <a:spcPct val="100000"/>
              </a:lnSpc>
              <a:spcBef>
                <a:spcPts val="0"/>
              </a:spcBef>
              <a:spcAft>
                <a:spcPts val="1200"/>
              </a:spcAft>
            </a:pPr>
            <a:r>
              <a:rPr lang="fr-FR" dirty="0"/>
              <a:t/>
            </a:r>
            <a:br>
              <a:rPr lang="fr-FR" dirty="0"/>
            </a:br>
            <a:r>
              <a:rPr lang="fr-FR" sz="2800" dirty="0">
                <a:latin typeface="Calibri" panose="020F0502020204030204" pitchFamily="34" charset="0"/>
                <a:cs typeface="Calibri" panose="020F0502020204030204" pitchFamily="34" charset="0"/>
              </a:rPr>
              <a:t>Perspectives 2020 : poursuite du plan de rattrapage indemnitaire ministériel </a:t>
            </a:r>
            <a:r>
              <a:rPr lang="fr-FR" sz="2000" dirty="0"/>
              <a:t/>
            </a:r>
            <a:br>
              <a:rPr lang="fr-FR" sz="2000" dirty="0"/>
            </a:br>
            <a:r>
              <a:rPr lang="fr-FR" sz="2000" dirty="0"/>
              <a:t/>
            </a:r>
            <a:br>
              <a:rPr lang="fr-FR" sz="2000" dirty="0"/>
            </a:br>
            <a:endParaRPr lang="fr-FR" sz="2000" dirty="0"/>
          </a:p>
        </p:txBody>
      </p:sp>
    </p:spTree>
    <p:extLst>
      <p:ext uri="{BB962C8B-B14F-4D97-AF65-F5344CB8AC3E}">
        <p14:creationId xmlns:p14="http://schemas.microsoft.com/office/powerpoint/2010/main" val="326039834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33621" y="1223430"/>
            <a:ext cx="8425366" cy="5634570"/>
          </a:xfrm>
        </p:spPr>
        <p:txBody>
          <a:bodyPr>
            <a:normAutofit/>
          </a:bodyPr>
          <a:lstStyle/>
          <a:p>
            <a:pPr marL="57150" indent="0">
              <a:buNone/>
            </a:pPr>
            <a:r>
              <a:rPr lang="fr-FR" b="1" dirty="0">
                <a:latin typeface="Calibri" panose="020F0502020204030204" pitchFamily="34" charset="0"/>
                <a:cs typeface="Calibri" panose="020F0502020204030204" pitchFamily="34" charset="0"/>
              </a:rPr>
              <a:t>Axe 2: Accompagnement de la politique RH du MC (hors transfert EP): 1,2 M€</a:t>
            </a:r>
          </a:p>
          <a:p>
            <a:pPr marL="0" indent="0" algn="just">
              <a:lnSpc>
                <a:spcPct val="107000"/>
              </a:lnSpc>
              <a:spcAft>
                <a:spcPts val="0"/>
              </a:spcAft>
              <a:buNone/>
            </a:pPr>
            <a:endParaRPr lang="fr-FR" i="1" dirty="0">
              <a:latin typeface="Calibri" panose="020F0502020204030204" pitchFamily="34" charset="0"/>
              <a:ea typeface="Calibri" panose="020F0502020204030204" pitchFamily="34" charset="0"/>
              <a:cs typeface="Calibri" panose="020F0502020204030204" pitchFamily="34" charset="0"/>
            </a:endParaRPr>
          </a:p>
          <a:p>
            <a:pPr lvl="0"/>
            <a:r>
              <a:rPr lang="fr-FR" b="1" dirty="0">
                <a:latin typeface="Calibri" panose="020F0502020204030204" pitchFamily="34" charset="0"/>
                <a:cs typeface="Calibri" panose="020F0502020204030204" pitchFamily="34" charset="0"/>
              </a:rPr>
              <a:t>Revalorisation des montants forfaitaires d'IFSE en cas de </a:t>
            </a:r>
            <a:r>
              <a:rPr lang="fr-FR" b="1" dirty="0" smtClean="0">
                <a:latin typeface="Calibri" panose="020F0502020204030204" pitchFamily="34" charset="0"/>
                <a:cs typeface="Calibri" panose="020F0502020204030204" pitchFamily="34" charset="0"/>
              </a:rPr>
              <a:t>mobilité: 0,3 M€</a:t>
            </a:r>
            <a:endParaRPr lang="fr-FR" dirty="0">
              <a:latin typeface="Calibri" panose="020F0502020204030204" pitchFamily="34" charset="0"/>
              <a:cs typeface="Calibri" panose="020F0502020204030204" pitchFamily="34" charset="0"/>
            </a:endParaRPr>
          </a:p>
          <a:p>
            <a:pPr marL="0" indent="0">
              <a:buNone/>
            </a:pPr>
            <a:endParaRPr lang="fr-FR" dirty="0">
              <a:latin typeface="Calibri" panose="020F0502020204030204" pitchFamily="34" charset="0"/>
              <a:cs typeface="Calibri" panose="020F0502020204030204" pitchFamily="34" charset="0"/>
            </a:endParaRPr>
          </a:p>
          <a:p>
            <a:pPr lvl="1" algn="just">
              <a:spcBef>
                <a:spcPts val="600"/>
              </a:spcBef>
              <a:spcAft>
                <a:spcPts val="600"/>
              </a:spcAft>
            </a:pPr>
            <a:r>
              <a:rPr lang="fr-FR" sz="2200" dirty="0">
                <a:latin typeface="Calibri" panose="020F0502020204030204" pitchFamily="34" charset="0"/>
                <a:cs typeface="Calibri" panose="020F0502020204030204" pitchFamily="34" charset="0"/>
              </a:rPr>
              <a:t>Valorisation de la mobilité avec une réévaluation conséquente de la revalorisation de l’IFSE en cas de changement de poste </a:t>
            </a:r>
            <a:r>
              <a:rPr lang="fr-FR" sz="2200" dirty="0" smtClean="0">
                <a:latin typeface="Calibri" panose="020F0502020204030204" pitchFamily="34" charset="0"/>
                <a:cs typeface="Calibri" panose="020F0502020204030204" pitchFamily="34" charset="0"/>
              </a:rPr>
              <a:t>;</a:t>
            </a:r>
            <a:endParaRPr lang="fr-FR" sz="2200" dirty="0">
              <a:latin typeface="Calibri" panose="020F0502020204030204" pitchFamily="34" charset="0"/>
              <a:cs typeface="Calibri" panose="020F0502020204030204" pitchFamily="34" charset="0"/>
            </a:endParaRPr>
          </a:p>
          <a:p>
            <a:pPr lvl="1" algn="just">
              <a:spcBef>
                <a:spcPts val="600"/>
              </a:spcBef>
              <a:spcAft>
                <a:spcPts val="600"/>
              </a:spcAft>
            </a:pPr>
            <a:r>
              <a:rPr lang="fr-FR" sz="2200" dirty="0">
                <a:latin typeface="Calibri" panose="020F0502020204030204" pitchFamily="34" charset="0"/>
                <a:cs typeface="Calibri" panose="020F0502020204030204" pitchFamily="34" charset="0"/>
              </a:rPr>
              <a:t> La revalorisation de l’IFSE pour approfondissement de compétence </a:t>
            </a:r>
            <a:r>
              <a:rPr lang="fr-FR" sz="2200" dirty="0" smtClean="0">
                <a:latin typeface="Calibri" panose="020F0502020204030204" pitchFamily="34" charset="0"/>
                <a:cs typeface="Calibri" panose="020F0502020204030204" pitchFamily="34" charset="0"/>
              </a:rPr>
              <a:t>continuera de </a:t>
            </a:r>
            <a:r>
              <a:rPr lang="fr-FR" sz="2200" dirty="0">
                <a:latin typeface="Calibri" panose="020F0502020204030204" pitchFamily="34" charset="0"/>
                <a:cs typeface="Calibri" panose="020F0502020204030204" pitchFamily="34" charset="0"/>
              </a:rPr>
              <a:t>s’appliquer pour favoriser le juste équilibre entre la valorisation de la mobilité et le besoin de continuité du service et d’approfondissement de l’expertise. </a:t>
            </a:r>
          </a:p>
          <a:p>
            <a:pPr marL="57150" indent="0" algn="just">
              <a:buNone/>
            </a:pPr>
            <a:endParaRPr lang="fr-FR" sz="2400" dirty="0"/>
          </a:p>
        </p:txBody>
      </p:sp>
      <p:sp>
        <p:nvSpPr>
          <p:cNvPr id="4" name="Titre 1">
            <a:extLst>
              <a:ext uri="{FF2B5EF4-FFF2-40B4-BE49-F238E27FC236}">
                <a16:creationId xmlns:a16="http://schemas.microsoft.com/office/drawing/2014/main" id="{928E3B6D-9411-47A4-918C-7E42627A961B}"/>
              </a:ext>
            </a:extLst>
          </p:cNvPr>
          <p:cNvSpPr>
            <a:spLocks noGrp="1"/>
          </p:cNvSpPr>
          <p:nvPr>
            <p:ph type="title"/>
          </p:nvPr>
        </p:nvSpPr>
        <p:spPr>
          <a:xfrm>
            <a:off x="533621" y="145682"/>
            <a:ext cx="8227833" cy="853441"/>
          </a:xfrm>
        </p:spPr>
        <p:txBody>
          <a:bodyPr anchor="ctr"/>
          <a:lstStyle/>
          <a:p>
            <a:pPr>
              <a:lnSpc>
                <a:spcPct val="100000"/>
              </a:lnSpc>
              <a:spcBef>
                <a:spcPts val="0"/>
              </a:spcBef>
              <a:spcAft>
                <a:spcPts val="1200"/>
              </a:spcAft>
            </a:pPr>
            <a:r>
              <a:rPr lang="fr-FR" sz="2800" dirty="0">
                <a:latin typeface="Calibri" panose="020F0502020204030204" pitchFamily="34" charset="0"/>
                <a:cs typeface="Calibri" panose="020F0502020204030204" pitchFamily="34" charset="0"/>
              </a:rPr>
              <a:t/>
            </a:r>
            <a:br>
              <a:rPr lang="fr-FR" sz="2800" dirty="0">
                <a:latin typeface="Calibri" panose="020F0502020204030204" pitchFamily="34" charset="0"/>
                <a:cs typeface="Calibri" panose="020F0502020204030204" pitchFamily="34" charset="0"/>
              </a:rPr>
            </a:br>
            <a:r>
              <a:rPr lang="fr-FR" sz="2800" dirty="0">
                <a:latin typeface="Calibri" panose="020F0502020204030204" pitchFamily="34" charset="0"/>
                <a:cs typeface="Calibri" panose="020F0502020204030204" pitchFamily="34" charset="0"/>
              </a:rPr>
              <a:t>Perspectives 2020 : poursuite du plan de rattrapage indemnitaire ministériel </a:t>
            </a:r>
            <a:r>
              <a:rPr lang="fr-FR" sz="2000" dirty="0"/>
              <a:t/>
            </a:r>
            <a:br>
              <a:rPr lang="fr-FR" sz="2000" dirty="0"/>
            </a:br>
            <a:r>
              <a:rPr lang="fr-FR" sz="2000" dirty="0"/>
              <a:t/>
            </a:r>
            <a:br>
              <a:rPr lang="fr-FR" sz="2000" dirty="0"/>
            </a:br>
            <a:endParaRPr lang="fr-FR" sz="2000" dirty="0"/>
          </a:p>
        </p:txBody>
      </p:sp>
    </p:spTree>
    <p:extLst>
      <p:ext uri="{BB962C8B-B14F-4D97-AF65-F5344CB8AC3E}">
        <p14:creationId xmlns:p14="http://schemas.microsoft.com/office/powerpoint/2010/main" val="69839117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57047" y="602166"/>
            <a:ext cx="8425366" cy="5360275"/>
          </a:xfrm>
        </p:spPr>
        <p:txBody>
          <a:bodyPr>
            <a:normAutofit/>
          </a:bodyPr>
          <a:lstStyle/>
          <a:p>
            <a:pPr marL="57150" indent="0">
              <a:buNone/>
            </a:pPr>
            <a:r>
              <a:rPr lang="fr-FR" b="1" dirty="0" smtClean="0">
                <a:latin typeface="Calibri" panose="020F0502020204030204" pitchFamily="34" charset="0"/>
                <a:cs typeface="Calibri" panose="020F0502020204030204" pitchFamily="34" charset="0"/>
              </a:rPr>
              <a:t>Axe 2: Accompagnement de la politique RH du MC (hors transfert EP): 1,2 M€</a:t>
            </a:r>
          </a:p>
          <a:p>
            <a:pPr lvl="0"/>
            <a:r>
              <a:rPr lang="fr-FR" b="1" u="sng" dirty="0" smtClean="0">
                <a:latin typeface="Calibri" panose="020F0502020204030204" pitchFamily="34" charset="0"/>
                <a:cs typeface="Calibri" panose="020F0502020204030204" pitchFamily="34" charset="0"/>
              </a:rPr>
              <a:t>Revalorisation des montants forfaitaires d'IFSE en cas de mobilité – hypothèses de travail</a:t>
            </a:r>
          </a:p>
          <a:p>
            <a:pPr marL="0" indent="0">
              <a:buNone/>
            </a:pPr>
            <a:endParaRPr lang="fr-FR" dirty="0">
              <a:latin typeface="Calibri" panose="020F0502020204030204" pitchFamily="34" charset="0"/>
              <a:cs typeface="Calibri" panose="020F0502020204030204" pitchFamily="34" charset="0"/>
            </a:endParaRPr>
          </a:p>
          <a:p>
            <a:pPr marL="57150" indent="0">
              <a:buNone/>
            </a:pPr>
            <a:endParaRPr lang="fr-FR" sz="2400" dirty="0"/>
          </a:p>
        </p:txBody>
      </p:sp>
      <p:sp>
        <p:nvSpPr>
          <p:cNvPr id="4" name="Titre 1">
            <a:extLst>
              <a:ext uri="{FF2B5EF4-FFF2-40B4-BE49-F238E27FC236}">
                <a16:creationId xmlns:a16="http://schemas.microsoft.com/office/drawing/2014/main" id="{928E3B6D-9411-47A4-918C-7E42627A961B}"/>
              </a:ext>
            </a:extLst>
          </p:cNvPr>
          <p:cNvSpPr>
            <a:spLocks noGrp="1"/>
          </p:cNvSpPr>
          <p:nvPr>
            <p:ph type="title"/>
          </p:nvPr>
        </p:nvSpPr>
        <p:spPr>
          <a:xfrm>
            <a:off x="632388" y="134531"/>
            <a:ext cx="8227833" cy="467635"/>
          </a:xfrm>
        </p:spPr>
        <p:txBody>
          <a:bodyPr anchor="ctr"/>
          <a:lstStyle/>
          <a:p>
            <a:pPr>
              <a:lnSpc>
                <a:spcPct val="100000"/>
              </a:lnSpc>
              <a:spcBef>
                <a:spcPts val="0"/>
              </a:spcBef>
              <a:spcAft>
                <a:spcPts val="1200"/>
              </a:spcAft>
            </a:pPr>
            <a:r>
              <a:rPr lang="fr-FR" sz="2800" dirty="0" smtClean="0">
                <a:latin typeface="Calibri" panose="020F0502020204030204" pitchFamily="34" charset="0"/>
                <a:cs typeface="Calibri" panose="020F0502020204030204" pitchFamily="34" charset="0"/>
              </a:rPr>
              <a:t/>
            </a:r>
            <a:br>
              <a:rPr lang="fr-FR" sz="2800" dirty="0" smtClean="0">
                <a:latin typeface="Calibri" panose="020F0502020204030204" pitchFamily="34" charset="0"/>
                <a:cs typeface="Calibri" panose="020F0502020204030204" pitchFamily="34" charset="0"/>
              </a:rPr>
            </a:br>
            <a:r>
              <a:rPr lang="fr-FR" sz="2000" dirty="0" smtClean="0">
                <a:latin typeface="Calibri" panose="020F0502020204030204" pitchFamily="34" charset="0"/>
                <a:cs typeface="Calibri" panose="020F0502020204030204" pitchFamily="34" charset="0"/>
              </a:rPr>
              <a:t>Perspectives 2020 : poursuite du plan de rattrapage indemnitaire ministériel </a:t>
            </a:r>
            <a:r>
              <a:rPr lang="fr-FR" sz="2000" dirty="0" smtClean="0"/>
              <a:t/>
            </a:r>
            <a:br>
              <a:rPr lang="fr-FR" sz="2000" dirty="0" smtClean="0"/>
            </a:br>
            <a:r>
              <a:rPr lang="fr-FR" sz="2000" dirty="0" smtClean="0"/>
              <a:t/>
            </a:r>
            <a:br>
              <a:rPr lang="fr-FR" sz="2000" dirty="0" smtClean="0"/>
            </a:br>
            <a:endParaRPr lang="fr-FR" sz="2000" dirty="0"/>
          </a:p>
        </p:txBody>
      </p:sp>
      <p:graphicFrame>
        <p:nvGraphicFramePr>
          <p:cNvPr id="6" name="Tableau 5"/>
          <p:cNvGraphicFramePr>
            <a:graphicFrameLocks noGrp="1"/>
          </p:cNvGraphicFramePr>
          <p:nvPr>
            <p:extLst>
              <p:ext uri="{D42A27DB-BD31-4B8C-83A1-F6EECF244321}">
                <p14:modId xmlns:p14="http://schemas.microsoft.com/office/powerpoint/2010/main" val="1159457261"/>
              </p:ext>
            </p:extLst>
          </p:nvPr>
        </p:nvGraphicFramePr>
        <p:xfrm>
          <a:off x="632387" y="1393906"/>
          <a:ext cx="8227833" cy="5153630"/>
        </p:xfrm>
        <a:graphic>
          <a:graphicData uri="http://schemas.openxmlformats.org/drawingml/2006/table">
            <a:tbl>
              <a:tblPr/>
              <a:tblGrid>
                <a:gridCol w="2755809">
                  <a:extLst>
                    <a:ext uri="{9D8B030D-6E8A-4147-A177-3AD203B41FA5}">
                      <a16:colId xmlns:a16="http://schemas.microsoft.com/office/drawing/2014/main" val="3241891163"/>
                    </a:ext>
                  </a:extLst>
                </a:gridCol>
                <a:gridCol w="1366026">
                  <a:extLst>
                    <a:ext uri="{9D8B030D-6E8A-4147-A177-3AD203B41FA5}">
                      <a16:colId xmlns:a16="http://schemas.microsoft.com/office/drawing/2014/main" val="4171526637"/>
                    </a:ext>
                  </a:extLst>
                </a:gridCol>
                <a:gridCol w="1366026">
                  <a:extLst>
                    <a:ext uri="{9D8B030D-6E8A-4147-A177-3AD203B41FA5}">
                      <a16:colId xmlns:a16="http://schemas.microsoft.com/office/drawing/2014/main" val="4166570086"/>
                    </a:ext>
                  </a:extLst>
                </a:gridCol>
                <a:gridCol w="1362066">
                  <a:extLst>
                    <a:ext uri="{9D8B030D-6E8A-4147-A177-3AD203B41FA5}">
                      <a16:colId xmlns:a16="http://schemas.microsoft.com/office/drawing/2014/main" val="4085122755"/>
                    </a:ext>
                  </a:extLst>
                </a:gridCol>
                <a:gridCol w="1377906">
                  <a:extLst>
                    <a:ext uri="{9D8B030D-6E8A-4147-A177-3AD203B41FA5}">
                      <a16:colId xmlns:a16="http://schemas.microsoft.com/office/drawing/2014/main" val="4265072353"/>
                    </a:ext>
                  </a:extLst>
                </a:gridCol>
              </a:tblGrid>
              <a:tr h="307884">
                <a:tc>
                  <a:txBody>
                    <a:bodyPr/>
                    <a:lstStyle/>
                    <a:p>
                      <a:pPr algn="l" fontAlgn="ctr"/>
                      <a:endParaRPr lang="fr-FR" sz="1000" b="0" i="0" u="none" strike="noStrike">
                        <a:solidFill>
                          <a:srgbClr val="000000"/>
                        </a:solidFill>
                        <a:effectLst/>
                        <a:latin typeface="Calibri" panose="020F0502020204030204" pitchFamily="34" charset="0"/>
                      </a:endParaRPr>
                    </a:p>
                  </a:txBody>
                  <a:tcPr marL="9091" marR="9091" marT="9091"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2">
                  <a:txBody>
                    <a:bodyPr/>
                    <a:lstStyle/>
                    <a:p>
                      <a:pPr algn="ctr" fontAlgn="ctr"/>
                      <a:r>
                        <a:rPr lang="fr-FR" sz="1000" b="1" i="0" u="none" strike="noStrike" dirty="0">
                          <a:solidFill>
                            <a:srgbClr val="FFFFFF"/>
                          </a:solidFill>
                          <a:effectLst/>
                          <a:latin typeface="Calibri" panose="020F0502020204030204" pitchFamily="34" charset="0"/>
                        </a:rPr>
                        <a:t>Montants 2019</a:t>
                      </a:r>
                    </a:p>
                  </a:txBody>
                  <a:tcPr marL="9091" marR="9091" marT="90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hMerge="1">
                  <a:txBody>
                    <a:bodyPr/>
                    <a:lstStyle/>
                    <a:p>
                      <a:endParaRPr lang="fr-FR"/>
                    </a:p>
                  </a:txBody>
                  <a:tcPr/>
                </a:tc>
                <a:tc gridSpan="2">
                  <a:txBody>
                    <a:bodyPr/>
                    <a:lstStyle/>
                    <a:p>
                      <a:pPr algn="ctr" fontAlgn="ctr"/>
                      <a:r>
                        <a:rPr lang="fr-FR" sz="1000" b="1" i="0" u="none" strike="noStrike">
                          <a:solidFill>
                            <a:srgbClr val="FFFFFF"/>
                          </a:solidFill>
                          <a:effectLst/>
                          <a:latin typeface="Calibri" panose="020F0502020204030204" pitchFamily="34" charset="0"/>
                        </a:rPr>
                        <a:t>Montants 2020</a:t>
                      </a:r>
                    </a:p>
                  </a:txBody>
                  <a:tcPr marL="9091" marR="9091" marT="90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hMerge="1">
                  <a:txBody>
                    <a:bodyPr/>
                    <a:lstStyle/>
                    <a:p>
                      <a:endParaRPr lang="fr-FR"/>
                    </a:p>
                  </a:txBody>
                  <a:tcPr/>
                </a:tc>
                <a:extLst>
                  <a:ext uri="{0D108BD9-81ED-4DB2-BD59-A6C34878D82A}">
                    <a16:rowId xmlns:a16="http://schemas.microsoft.com/office/drawing/2014/main" val="90543428"/>
                  </a:ext>
                </a:extLst>
              </a:tr>
              <a:tr h="456127">
                <a:tc>
                  <a:txBody>
                    <a:bodyPr/>
                    <a:lstStyle/>
                    <a:p>
                      <a:pPr algn="ctr" fontAlgn="ctr"/>
                      <a:r>
                        <a:rPr lang="fr-FR" sz="1000" b="1" i="0" u="none" strike="noStrike" dirty="0">
                          <a:solidFill>
                            <a:srgbClr val="000000"/>
                          </a:solidFill>
                          <a:effectLst/>
                          <a:latin typeface="Calibri" panose="020F0502020204030204" pitchFamily="34" charset="0"/>
                        </a:rPr>
                        <a:t>Corps</a:t>
                      </a:r>
                    </a:p>
                  </a:txBody>
                  <a:tcPr marL="9091" marR="9091" marT="90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fr-FR" sz="1000" b="1" i="0" u="none" strike="noStrike">
                          <a:solidFill>
                            <a:srgbClr val="000000"/>
                          </a:solidFill>
                          <a:effectLst/>
                          <a:latin typeface="Calibri" panose="020F0502020204030204" pitchFamily="34" charset="0"/>
                        </a:rPr>
                        <a:t>Mobilité au sein du même groupe</a:t>
                      </a:r>
                    </a:p>
                  </a:txBody>
                  <a:tcPr marL="9091" marR="9091" marT="9091"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fr-FR" sz="1000" b="1" i="0" u="none" strike="noStrike">
                          <a:solidFill>
                            <a:srgbClr val="000000"/>
                          </a:solidFill>
                          <a:effectLst/>
                          <a:latin typeface="Calibri" panose="020F0502020204030204" pitchFamily="34" charset="0"/>
                        </a:rPr>
                        <a:t>Mobilité vers un groupe supérieur</a:t>
                      </a:r>
                    </a:p>
                  </a:txBody>
                  <a:tcPr marL="9091" marR="9091" marT="9091"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fr-FR" sz="1000" b="1" i="0" u="none" strike="noStrike">
                          <a:solidFill>
                            <a:srgbClr val="000000"/>
                          </a:solidFill>
                          <a:effectLst/>
                          <a:latin typeface="Calibri" panose="020F0502020204030204" pitchFamily="34" charset="0"/>
                        </a:rPr>
                        <a:t>Mobilité au sein du même groupe</a:t>
                      </a:r>
                    </a:p>
                  </a:txBody>
                  <a:tcPr marL="9091" marR="9091" marT="9091"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fr-FR" sz="1000" b="1" i="0" u="none" strike="noStrike">
                          <a:solidFill>
                            <a:srgbClr val="000000"/>
                          </a:solidFill>
                          <a:effectLst/>
                          <a:latin typeface="Calibri" panose="020F0502020204030204" pitchFamily="34" charset="0"/>
                        </a:rPr>
                        <a:t>Mobilité vers un groupe supérieur</a:t>
                      </a:r>
                    </a:p>
                  </a:txBody>
                  <a:tcPr marL="9091" marR="9091" marT="9091"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val="2991163442"/>
                  </a:ext>
                </a:extLst>
              </a:tr>
              <a:tr h="228063">
                <a:tc>
                  <a:txBody>
                    <a:bodyPr/>
                    <a:lstStyle/>
                    <a:p>
                      <a:pPr algn="l" fontAlgn="ctr"/>
                      <a:r>
                        <a:rPr lang="fr-FR" sz="1000" b="1" i="0" u="none" strike="noStrike" dirty="0" smtClean="0">
                          <a:solidFill>
                            <a:srgbClr val="000000"/>
                          </a:solidFill>
                          <a:effectLst/>
                          <a:latin typeface="Calibri" panose="020F0502020204030204" pitchFamily="34" charset="0"/>
                        </a:rPr>
                        <a:t>Filière </a:t>
                      </a:r>
                      <a:r>
                        <a:rPr lang="fr-FR" sz="1000" b="1" i="0" u="none" strike="noStrike" dirty="0">
                          <a:solidFill>
                            <a:srgbClr val="000000"/>
                          </a:solidFill>
                          <a:effectLst/>
                          <a:latin typeface="Calibri" panose="020F0502020204030204" pitchFamily="34" charset="0"/>
                        </a:rPr>
                        <a:t>administrative</a:t>
                      </a:r>
                    </a:p>
                  </a:txBody>
                  <a:tcPr marL="9091" marR="9091" marT="90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ctr"/>
                      <a:r>
                        <a:rPr lang="fr-FR" sz="1000" b="1" i="0" u="none" strike="noStrike">
                          <a:solidFill>
                            <a:srgbClr val="000000"/>
                          </a:solidFill>
                          <a:effectLst/>
                          <a:latin typeface="Calibri" panose="020F0502020204030204" pitchFamily="34" charset="0"/>
                        </a:rPr>
                        <a:t> </a:t>
                      </a:r>
                    </a:p>
                  </a:txBody>
                  <a:tcPr marL="9091" marR="9091" marT="909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ctr"/>
                      <a:r>
                        <a:rPr lang="fr-FR" sz="1000" b="1" i="0" u="none" strike="noStrike">
                          <a:solidFill>
                            <a:srgbClr val="000000"/>
                          </a:solidFill>
                          <a:effectLst/>
                          <a:latin typeface="Calibri" panose="020F0502020204030204" pitchFamily="34" charset="0"/>
                        </a:rPr>
                        <a:t> </a:t>
                      </a:r>
                    </a:p>
                  </a:txBody>
                  <a:tcPr marL="9091" marR="9091" marT="9091"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ctr"/>
                      <a:r>
                        <a:rPr lang="fr-FR" sz="1000" b="1" i="0" u="none" strike="noStrike">
                          <a:solidFill>
                            <a:srgbClr val="000000"/>
                          </a:solidFill>
                          <a:effectLst/>
                          <a:latin typeface="Calibri" panose="020F0502020204030204" pitchFamily="34" charset="0"/>
                        </a:rPr>
                        <a:t> </a:t>
                      </a:r>
                    </a:p>
                  </a:txBody>
                  <a:tcPr marL="9091" marR="9091" marT="909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ctr"/>
                      <a:r>
                        <a:rPr lang="fr-FR" sz="1000" b="1" i="0" u="none" strike="noStrike">
                          <a:solidFill>
                            <a:srgbClr val="000000"/>
                          </a:solidFill>
                          <a:effectLst/>
                          <a:latin typeface="Calibri" panose="020F0502020204030204" pitchFamily="34" charset="0"/>
                        </a:rPr>
                        <a:t> </a:t>
                      </a:r>
                    </a:p>
                  </a:txBody>
                  <a:tcPr marL="9091" marR="9091" marT="9091"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3527852628"/>
                  </a:ext>
                </a:extLst>
              </a:tr>
              <a:tr h="228063">
                <a:tc>
                  <a:txBody>
                    <a:bodyPr/>
                    <a:lstStyle/>
                    <a:p>
                      <a:pPr algn="l" fontAlgn="ctr"/>
                      <a:r>
                        <a:rPr lang="fr-FR" sz="1000" b="0" i="0" u="none" strike="noStrike">
                          <a:solidFill>
                            <a:srgbClr val="000000"/>
                          </a:solidFill>
                          <a:effectLst/>
                          <a:latin typeface="Calibri" panose="020F0502020204030204" pitchFamily="34" charset="0"/>
                        </a:rPr>
                        <a:t>ADJ.ADM. ETAT</a:t>
                      </a:r>
                    </a:p>
                  </a:txBody>
                  <a:tcPr marL="9091" marR="9091" marT="90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fr-FR" sz="1000" b="0" i="0" u="none" strike="noStrike">
                          <a:solidFill>
                            <a:srgbClr val="000000"/>
                          </a:solidFill>
                          <a:effectLst/>
                          <a:latin typeface="Calibri" panose="020F0502020204030204" pitchFamily="34" charset="0"/>
                        </a:rPr>
                        <a:t>500 €</a:t>
                      </a:r>
                    </a:p>
                  </a:txBody>
                  <a:tcPr marL="9091" marR="9091" marT="9091"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fr-FR" sz="1000" b="0" i="0" u="none" strike="noStrike">
                          <a:solidFill>
                            <a:srgbClr val="000000"/>
                          </a:solidFill>
                          <a:effectLst/>
                          <a:latin typeface="Calibri" panose="020F0502020204030204" pitchFamily="34" charset="0"/>
                        </a:rPr>
                        <a:t> </a:t>
                      </a:r>
                    </a:p>
                  </a:txBody>
                  <a:tcPr marL="9091" marR="9091" marT="9091"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fr-FR" sz="1000" b="0" i="0" u="none" strike="noStrike">
                          <a:solidFill>
                            <a:srgbClr val="000000"/>
                          </a:solidFill>
                          <a:effectLst/>
                          <a:latin typeface="Calibri" panose="020F0502020204030204" pitchFamily="34" charset="0"/>
                        </a:rPr>
                        <a:t>1 000 €</a:t>
                      </a:r>
                    </a:p>
                  </a:txBody>
                  <a:tcPr marL="9091" marR="9091" marT="9091"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fr-FR" sz="1000" b="0" i="0" u="none" strike="noStrike">
                          <a:solidFill>
                            <a:srgbClr val="000000"/>
                          </a:solidFill>
                          <a:effectLst/>
                          <a:latin typeface="Calibri" panose="020F0502020204030204" pitchFamily="34" charset="0"/>
                        </a:rPr>
                        <a:t>0 €</a:t>
                      </a:r>
                    </a:p>
                  </a:txBody>
                  <a:tcPr marL="9091" marR="9091" marT="9091"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19587691"/>
                  </a:ext>
                </a:extLst>
              </a:tr>
              <a:tr h="228063">
                <a:tc>
                  <a:txBody>
                    <a:bodyPr/>
                    <a:lstStyle/>
                    <a:p>
                      <a:pPr algn="l" fontAlgn="ctr"/>
                      <a:r>
                        <a:rPr lang="fr-FR" sz="1000" b="0" i="0" u="none" strike="noStrike">
                          <a:solidFill>
                            <a:srgbClr val="000000"/>
                          </a:solidFill>
                          <a:effectLst/>
                          <a:latin typeface="Calibri" panose="020F0502020204030204" pitchFamily="34" charset="0"/>
                        </a:rPr>
                        <a:t>SECRETAIRES ADMINISTRATIFS</a:t>
                      </a:r>
                    </a:p>
                  </a:txBody>
                  <a:tcPr marL="9091" marR="9091" marT="90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fr-FR" sz="1000" b="0" i="0" u="none" strike="noStrike">
                          <a:solidFill>
                            <a:srgbClr val="000000"/>
                          </a:solidFill>
                          <a:effectLst/>
                          <a:latin typeface="Calibri" panose="020F0502020204030204" pitchFamily="34" charset="0"/>
                        </a:rPr>
                        <a:t>650 €</a:t>
                      </a:r>
                    </a:p>
                  </a:txBody>
                  <a:tcPr marL="9091" marR="9091" marT="9091"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fr-FR" sz="1000" b="0" i="0" u="none" strike="noStrike">
                          <a:solidFill>
                            <a:srgbClr val="000000"/>
                          </a:solidFill>
                          <a:effectLst/>
                          <a:latin typeface="Calibri" panose="020F0502020204030204" pitchFamily="34" charset="0"/>
                        </a:rPr>
                        <a:t>700 €</a:t>
                      </a:r>
                    </a:p>
                  </a:txBody>
                  <a:tcPr marL="9091" marR="9091" marT="9091"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fr-FR" sz="1000" b="0" i="0" u="none" strike="noStrike">
                          <a:solidFill>
                            <a:srgbClr val="000000"/>
                          </a:solidFill>
                          <a:effectLst/>
                          <a:latin typeface="Calibri" panose="020F0502020204030204" pitchFamily="34" charset="0"/>
                        </a:rPr>
                        <a:t>1 300 €</a:t>
                      </a:r>
                    </a:p>
                  </a:txBody>
                  <a:tcPr marL="9091" marR="9091" marT="9091"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fr-FR" sz="1000" b="0" i="0" u="none" strike="noStrike">
                          <a:solidFill>
                            <a:srgbClr val="000000"/>
                          </a:solidFill>
                          <a:effectLst/>
                          <a:latin typeface="Calibri" panose="020F0502020204030204" pitchFamily="34" charset="0"/>
                        </a:rPr>
                        <a:t>1 400 €</a:t>
                      </a:r>
                    </a:p>
                  </a:txBody>
                  <a:tcPr marL="9091" marR="9091" marT="9091"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4237738337"/>
                  </a:ext>
                </a:extLst>
              </a:tr>
              <a:tr h="228063">
                <a:tc>
                  <a:txBody>
                    <a:bodyPr/>
                    <a:lstStyle/>
                    <a:p>
                      <a:pPr algn="l" fontAlgn="ctr"/>
                      <a:r>
                        <a:rPr lang="fr-FR" sz="1000" b="0" i="0" u="none" strike="noStrike" dirty="0">
                          <a:solidFill>
                            <a:srgbClr val="000000"/>
                          </a:solidFill>
                          <a:effectLst/>
                          <a:latin typeface="Calibri" panose="020F0502020204030204" pitchFamily="34" charset="0"/>
                        </a:rPr>
                        <a:t>ATTACHE ADM. ETAT</a:t>
                      </a:r>
                    </a:p>
                  </a:txBody>
                  <a:tcPr marL="9091" marR="9091" marT="90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fr-FR" sz="1000" b="0" i="0" u="none" strike="noStrike">
                          <a:solidFill>
                            <a:srgbClr val="000000"/>
                          </a:solidFill>
                          <a:effectLst/>
                          <a:latin typeface="Calibri" panose="020F0502020204030204" pitchFamily="34" charset="0"/>
                        </a:rPr>
                        <a:t>1 500 €</a:t>
                      </a:r>
                    </a:p>
                  </a:txBody>
                  <a:tcPr marL="9091" marR="9091" marT="9091"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fr-FR" sz="1000" b="0" i="0" u="none" strike="noStrike">
                          <a:solidFill>
                            <a:srgbClr val="000000"/>
                          </a:solidFill>
                          <a:effectLst/>
                          <a:latin typeface="Calibri" panose="020F0502020204030204" pitchFamily="34" charset="0"/>
                        </a:rPr>
                        <a:t>1 700 €</a:t>
                      </a:r>
                    </a:p>
                  </a:txBody>
                  <a:tcPr marL="9091" marR="9091" marT="9091"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fr-FR" sz="1000" b="0" i="0" u="none" strike="noStrike">
                          <a:solidFill>
                            <a:srgbClr val="000000"/>
                          </a:solidFill>
                          <a:effectLst/>
                          <a:latin typeface="Calibri" panose="020F0502020204030204" pitchFamily="34" charset="0"/>
                        </a:rPr>
                        <a:t>3 000 €</a:t>
                      </a:r>
                    </a:p>
                  </a:txBody>
                  <a:tcPr marL="9091" marR="9091" marT="9091"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fr-FR" sz="1000" b="0" i="0" u="none" strike="noStrike">
                          <a:solidFill>
                            <a:srgbClr val="000000"/>
                          </a:solidFill>
                          <a:effectLst/>
                          <a:latin typeface="Calibri" panose="020F0502020204030204" pitchFamily="34" charset="0"/>
                        </a:rPr>
                        <a:t>3 400 €</a:t>
                      </a:r>
                    </a:p>
                  </a:txBody>
                  <a:tcPr marL="9091" marR="9091" marT="9091"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450811981"/>
                  </a:ext>
                </a:extLst>
              </a:tr>
              <a:tr h="228063">
                <a:tc>
                  <a:txBody>
                    <a:bodyPr/>
                    <a:lstStyle/>
                    <a:p>
                      <a:pPr algn="l" fontAlgn="ctr"/>
                      <a:r>
                        <a:rPr lang="fr-FR" sz="1000" b="0" i="0" u="none" strike="noStrike">
                          <a:solidFill>
                            <a:srgbClr val="000000"/>
                          </a:solidFill>
                          <a:effectLst/>
                          <a:latin typeface="Calibri" panose="020F0502020204030204" pitchFamily="34" charset="0"/>
                        </a:rPr>
                        <a:t>INFIRMIER(ES) ETAT</a:t>
                      </a:r>
                    </a:p>
                  </a:txBody>
                  <a:tcPr marL="9091" marR="9091" marT="90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fr-FR" sz="1000" b="0" i="0" u="none" strike="noStrike">
                          <a:solidFill>
                            <a:srgbClr val="000000"/>
                          </a:solidFill>
                          <a:effectLst/>
                          <a:latin typeface="Calibri" panose="020F0502020204030204" pitchFamily="34" charset="0"/>
                        </a:rPr>
                        <a:t>750 €</a:t>
                      </a:r>
                    </a:p>
                  </a:txBody>
                  <a:tcPr marL="9091" marR="9091" marT="9091"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fr-FR" sz="1000" b="0" i="0" u="none" strike="noStrike">
                          <a:solidFill>
                            <a:srgbClr val="000000"/>
                          </a:solidFill>
                          <a:effectLst/>
                          <a:latin typeface="Calibri" panose="020F0502020204030204" pitchFamily="34" charset="0"/>
                        </a:rPr>
                        <a:t>900 €</a:t>
                      </a:r>
                    </a:p>
                  </a:txBody>
                  <a:tcPr marL="9091" marR="9091" marT="9091"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fr-FR" sz="1000" b="0" i="0" u="none" strike="noStrike">
                          <a:solidFill>
                            <a:srgbClr val="000000"/>
                          </a:solidFill>
                          <a:effectLst/>
                          <a:latin typeface="Calibri" panose="020F0502020204030204" pitchFamily="34" charset="0"/>
                        </a:rPr>
                        <a:t>1 500 €</a:t>
                      </a:r>
                    </a:p>
                  </a:txBody>
                  <a:tcPr marL="9091" marR="9091" marT="9091"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fr-FR" sz="1000" b="0" i="0" u="none" strike="noStrike">
                          <a:solidFill>
                            <a:srgbClr val="000000"/>
                          </a:solidFill>
                          <a:effectLst/>
                          <a:latin typeface="Calibri" panose="020F0502020204030204" pitchFamily="34" charset="0"/>
                        </a:rPr>
                        <a:t>1 800 €</a:t>
                      </a:r>
                    </a:p>
                  </a:txBody>
                  <a:tcPr marL="9091" marR="9091" marT="9091"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543895574"/>
                  </a:ext>
                </a:extLst>
              </a:tr>
              <a:tr h="228063">
                <a:tc>
                  <a:txBody>
                    <a:bodyPr/>
                    <a:lstStyle/>
                    <a:p>
                      <a:pPr algn="l" fontAlgn="ctr"/>
                      <a:r>
                        <a:rPr lang="fr-FR" sz="1000" b="0" i="0" u="none" strike="noStrike">
                          <a:solidFill>
                            <a:srgbClr val="000000"/>
                          </a:solidFill>
                          <a:effectLst/>
                          <a:latin typeface="Calibri" panose="020F0502020204030204" pitchFamily="34" charset="0"/>
                        </a:rPr>
                        <a:t>INSPECTEUR CONSEILLER CRÉATION</a:t>
                      </a:r>
                    </a:p>
                  </a:txBody>
                  <a:tcPr marL="9091" marR="9091" marT="90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fr-FR" sz="1000" b="0" i="0" u="none" strike="noStrike">
                          <a:solidFill>
                            <a:srgbClr val="000000"/>
                          </a:solidFill>
                          <a:effectLst/>
                          <a:latin typeface="Calibri" panose="020F0502020204030204" pitchFamily="34" charset="0"/>
                        </a:rPr>
                        <a:t>700 €</a:t>
                      </a:r>
                    </a:p>
                  </a:txBody>
                  <a:tcPr marL="9091" marR="9091" marT="9091"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fr-FR" sz="1000" b="0" i="0" u="none" strike="noStrike">
                          <a:solidFill>
                            <a:srgbClr val="000000"/>
                          </a:solidFill>
                          <a:effectLst/>
                          <a:latin typeface="Calibri" panose="020F0502020204030204" pitchFamily="34" charset="0"/>
                        </a:rPr>
                        <a:t>800 €</a:t>
                      </a:r>
                    </a:p>
                  </a:txBody>
                  <a:tcPr marL="9091" marR="9091" marT="9091"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fr-FR" sz="1000" b="0" i="0" u="none" strike="noStrike">
                          <a:solidFill>
                            <a:srgbClr val="000000"/>
                          </a:solidFill>
                          <a:effectLst/>
                          <a:latin typeface="Calibri" panose="020F0502020204030204" pitchFamily="34" charset="0"/>
                        </a:rPr>
                        <a:t>1 400 €</a:t>
                      </a:r>
                    </a:p>
                  </a:txBody>
                  <a:tcPr marL="9091" marR="9091" marT="9091"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fr-FR" sz="1000" b="0" i="0" u="none" strike="noStrike">
                          <a:solidFill>
                            <a:srgbClr val="000000"/>
                          </a:solidFill>
                          <a:effectLst/>
                          <a:latin typeface="Calibri" panose="020F0502020204030204" pitchFamily="34" charset="0"/>
                        </a:rPr>
                        <a:t>1 600 €</a:t>
                      </a:r>
                    </a:p>
                  </a:txBody>
                  <a:tcPr marL="9091" marR="9091" marT="9091"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4228697047"/>
                  </a:ext>
                </a:extLst>
              </a:tr>
              <a:tr h="228063">
                <a:tc>
                  <a:txBody>
                    <a:bodyPr/>
                    <a:lstStyle/>
                    <a:p>
                      <a:pPr algn="l" fontAlgn="ctr"/>
                      <a:r>
                        <a:rPr lang="fr-FR" sz="1000" b="0" i="0" u="none" strike="noStrike">
                          <a:solidFill>
                            <a:srgbClr val="000000"/>
                          </a:solidFill>
                          <a:effectLst/>
                          <a:latin typeface="Calibri" panose="020F0502020204030204" pitchFamily="34" charset="0"/>
                        </a:rPr>
                        <a:t>EMPLOIS FONCTIONNELS</a:t>
                      </a:r>
                    </a:p>
                  </a:txBody>
                  <a:tcPr marL="9091" marR="9091" marT="90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fr-FR" sz="1000" b="0" i="0" u="none" strike="noStrike">
                          <a:solidFill>
                            <a:srgbClr val="000000"/>
                          </a:solidFill>
                          <a:effectLst/>
                          <a:latin typeface="Calibri" panose="020F0502020204030204" pitchFamily="34" charset="0"/>
                        </a:rPr>
                        <a:t>2 400 €</a:t>
                      </a:r>
                    </a:p>
                  </a:txBody>
                  <a:tcPr marL="9091" marR="9091" marT="9091"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fr-FR" sz="1000" b="0" i="0" u="none" strike="noStrike">
                          <a:solidFill>
                            <a:srgbClr val="000000"/>
                          </a:solidFill>
                          <a:effectLst/>
                          <a:latin typeface="Calibri" panose="020F0502020204030204" pitchFamily="34" charset="0"/>
                        </a:rPr>
                        <a:t>3 000 €</a:t>
                      </a:r>
                    </a:p>
                  </a:txBody>
                  <a:tcPr marL="9091" marR="9091" marT="9091"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fr-FR" sz="1000" b="0" i="0" u="none" strike="noStrike">
                          <a:solidFill>
                            <a:srgbClr val="000000"/>
                          </a:solidFill>
                          <a:effectLst/>
                          <a:latin typeface="Calibri" panose="020F0502020204030204" pitchFamily="34" charset="0"/>
                        </a:rPr>
                        <a:t>4 800 €</a:t>
                      </a:r>
                    </a:p>
                  </a:txBody>
                  <a:tcPr marL="9091" marR="9091" marT="9091"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fr-FR" sz="1000" b="0" i="0" u="none" strike="noStrike">
                          <a:solidFill>
                            <a:srgbClr val="000000"/>
                          </a:solidFill>
                          <a:effectLst/>
                          <a:latin typeface="Calibri" panose="020F0502020204030204" pitchFamily="34" charset="0"/>
                        </a:rPr>
                        <a:t>6 000 €</a:t>
                      </a:r>
                    </a:p>
                  </a:txBody>
                  <a:tcPr marL="9091" marR="9091" marT="9091"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037531832"/>
                  </a:ext>
                </a:extLst>
              </a:tr>
              <a:tr h="228063">
                <a:tc>
                  <a:txBody>
                    <a:bodyPr/>
                    <a:lstStyle/>
                    <a:p>
                      <a:pPr algn="l" fontAlgn="ctr"/>
                      <a:r>
                        <a:rPr lang="fr-FR" sz="1000" b="0" i="0" u="none" strike="noStrike">
                          <a:solidFill>
                            <a:srgbClr val="000000"/>
                          </a:solidFill>
                          <a:effectLst/>
                          <a:latin typeface="Calibri" panose="020F0502020204030204" pitchFamily="34" charset="0"/>
                        </a:rPr>
                        <a:t>ADMINISTRATEURS CIVILS</a:t>
                      </a:r>
                    </a:p>
                  </a:txBody>
                  <a:tcPr marL="9091" marR="9091" marT="90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fr-FR" sz="1000" b="0" i="0" u="none" strike="noStrike">
                          <a:solidFill>
                            <a:srgbClr val="000000"/>
                          </a:solidFill>
                          <a:effectLst/>
                          <a:latin typeface="Calibri" panose="020F0502020204030204" pitchFamily="34" charset="0"/>
                        </a:rPr>
                        <a:t>1 800 €</a:t>
                      </a:r>
                    </a:p>
                  </a:txBody>
                  <a:tcPr marL="9091" marR="9091" marT="9091"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fr-FR" sz="1000" b="0" i="0" u="none" strike="noStrike">
                          <a:solidFill>
                            <a:srgbClr val="000000"/>
                          </a:solidFill>
                          <a:effectLst/>
                          <a:latin typeface="Calibri" panose="020F0502020204030204" pitchFamily="34" charset="0"/>
                        </a:rPr>
                        <a:t>2 200 €</a:t>
                      </a:r>
                    </a:p>
                  </a:txBody>
                  <a:tcPr marL="9091" marR="9091" marT="9091"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fr-FR" sz="1000" b="0" i="0" u="none" strike="noStrike">
                          <a:solidFill>
                            <a:srgbClr val="000000"/>
                          </a:solidFill>
                          <a:effectLst/>
                          <a:latin typeface="Calibri" panose="020F0502020204030204" pitchFamily="34" charset="0"/>
                        </a:rPr>
                        <a:t>3 600 €</a:t>
                      </a:r>
                    </a:p>
                  </a:txBody>
                  <a:tcPr marL="9091" marR="9091" marT="9091"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fr-FR" sz="1000" b="0" i="0" u="none" strike="noStrike">
                          <a:solidFill>
                            <a:srgbClr val="000000"/>
                          </a:solidFill>
                          <a:effectLst/>
                          <a:latin typeface="Calibri" panose="020F0502020204030204" pitchFamily="34" charset="0"/>
                        </a:rPr>
                        <a:t>4 400 €</a:t>
                      </a:r>
                    </a:p>
                  </a:txBody>
                  <a:tcPr marL="9091" marR="9091" marT="9091"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127406947"/>
                  </a:ext>
                </a:extLst>
              </a:tr>
              <a:tr h="228063">
                <a:tc>
                  <a:txBody>
                    <a:bodyPr/>
                    <a:lstStyle/>
                    <a:p>
                      <a:pPr algn="l" fontAlgn="ctr"/>
                      <a:r>
                        <a:rPr lang="fr-FR" sz="1000" b="0" i="0" u="none" strike="noStrike">
                          <a:solidFill>
                            <a:srgbClr val="000000"/>
                          </a:solidFill>
                          <a:effectLst/>
                          <a:latin typeface="Calibri" panose="020F0502020204030204" pitchFamily="34" charset="0"/>
                        </a:rPr>
                        <a:t>INSPECTEURS GENERAUX AFF.C.</a:t>
                      </a:r>
                    </a:p>
                  </a:txBody>
                  <a:tcPr marL="9091" marR="9091" marT="90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000" b="0" i="0" u="none" strike="noStrike">
                          <a:solidFill>
                            <a:srgbClr val="000000"/>
                          </a:solidFill>
                          <a:effectLst/>
                          <a:latin typeface="Calibri" panose="020F0502020204030204" pitchFamily="34" charset="0"/>
                        </a:rPr>
                        <a:t> </a:t>
                      </a:r>
                    </a:p>
                  </a:txBody>
                  <a:tcPr marL="9091" marR="9091" marT="9091"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000" b="0" i="0" u="none" strike="noStrike">
                          <a:solidFill>
                            <a:srgbClr val="000000"/>
                          </a:solidFill>
                          <a:effectLst/>
                          <a:latin typeface="Calibri" panose="020F0502020204030204" pitchFamily="34" charset="0"/>
                        </a:rPr>
                        <a:t>3 000 €</a:t>
                      </a:r>
                    </a:p>
                  </a:txBody>
                  <a:tcPr marL="9091" marR="9091" marT="9091"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000" b="0" i="0" u="none" strike="noStrike">
                          <a:solidFill>
                            <a:srgbClr val="000000"/>
                          </a:solidFill>
                          <a:effectLst/>
                          <a:latin typeface="Calibri" panose="020F0502020204030204" pitchFamily="34" charset="0"/>
                        </a:rPr>
                        <a:t>0 €</a:t>
                      </a:r>
                    </a:p>
                  </a:txBody>
                  <a:tcPr marL="9091" marR="9091" marT="9091"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000" b="0" i="0" u="none" strike="noStrike">
                          <a:solidFill>
                            <a:srgbClr val="000000"/>
                          </a:solidFill>
                          <a:effectLst/>
                          <a:latin typeface="Calibri" panose="020F0502020204030204" pitchFamily="34" charset="0"/>
                        </a:rPr>
                        <a:t>6 000 €</a:t>
                      </a:r>
                    </a:p>
                  </a:txBody>
                  <a:tcPr marL="9091" marR="9091" marT="9091"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03819138"/>
                  </a:ext>
                </a:extLst>
              </a:tr>
              <a:tr h="228063">
                <a:tc>
                  <a:txBody>
                    <a:bodyPr/>
                    <a:lstStyle/>
                    <a:p>
                      <a:pPr algn="l" fontAlgn="ctr"/>
                      <a:r>
                        <a:rPr lang="fr-FR" sz="1000" b="1" i="0" u="none" strike="noStrike" dirty="0" smtClean="0">
                          <a:solidFill>
                            <a:srgbClr val="000000"/>
                          </a:solidFill>
                          <a:effectLst/>
                          <a:latin typeface="Calibri" panose="020F0502020204030204" pitchFamily="34" charset="0"/>
                        </a:rPr>
                        <a:t>Filière </a:t>
                      </a:r>
                      <a:r>
                        <a:rPr lang="fr-FR" sz="1000" b="1" i="0" u="none" strike="noStrike" dirty="0">
                          <a:solidFill>
                            <a:srgbClr val="000000"/>
                          </a:solidFill>
                          <a:effectLst/>
                          <a:latin typeface="Calibri" panose="020F0502020204030204" pitchFamily="34" charset="0"/>
                        </a:rPr>
                        <a:t>technique et métiers d'art</a:t>
                      </a:r>
                    </a:p>
                  </a:txBody>
                  <a:tcPr marL="9091" marR="9091" marT="909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fr-FR" sz="1000" b="1" i="0" u="none" strike="noStrike">
                          <a:solidFill>
                            <a:srgbClr val="000000"/>
                          </a:solidFill>
                          <a:effectLst/>
                          <a:latin typeface="Calibri" panose="020F0502020204030204" pitchFamily="34" charset="0"/>
                        </a:rPr>
                        <a:t> </a:t>
                      </a:r>
                    </a:p>
                  </a:txBody>
                  <a:tcPr marL="9091" marR="9091" marT="909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fr-FR" sz="1000" b="1" i="0" u="none" strike="noStrike">
                          <a:solidFill>
                            <a:srgbClr val="000000"/>
                          </a:solidFill>
                          <a:effectLst/>
                          <a:latin typeface="Calibri" panose="020F0502020204030204" pitchFamily="34" charset="0"/>
                        </a:rPr>
                        <a:t> </a:t>
                      </a:r>
                    </a:p>
                  </a:txBody>
                  <a:tcPr marL="9091" marR="9091" marT="909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fr-FR" sz="1000" b="1" i="0" u="none" strike="noStrike">
                          <a:solidFill>
                            <a:srgbClr val="000000"/>
                          </a:solidFill>
                          <a:effectLst/>
                          <a:latin typeface="Calibri" panose="020F0502020204030204" pitchFamily="34" charset="0"/>
                        </a:rPr>
                        <a:t> </a:t>
                      </a:r>
                    </a:p>
                  </a:txBody>
                  <a:tcPr marL="9091" marR="9091" marT="909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fr-FR" sz="1000" b="1" i="0" u="none" strike="noStrike">
                          <a:solidFill>
                            <a:srgbClr val="000000"/>
                          </a:solidFill>
                          <a:effectLst/>
                          <a:latin typeface="Calibri" panose="020F0502020204030204" pitchFamily="34" charset="0"/>
                        </a:rPr>
                        <a:t> </a:t>
                      </a:r>
                    </a:p>
                  </a:txBody>
                  <a:tcPr marL="9091" marR="9091" marT="9091"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2796068668"/>
                  </a:ext>
                </a:extLst>
              </a:tr>
              <a:tr h="228063">
                <a:tc>
                  <a:txBody>
                    <a:bodyPr/>
                    <a:lstStyle/>
                    <a:p>
                      <a:pPr algn="l" fontAlgn="ctr"/>
                      <a:r>
                        <a:rPr lang="fr-FR" sz="1000" b="0" i="0" u="none" strike="noStrike">
                          <a:solidFill>
                            <a:srgbClr val="000000"/>
                          </a:solidFill>
                          <a:effectLst/>
                          <a:latin typeface="Calibri" panose="020F0502020204030204" pitchFamily="34" charset="0"/>
                        </a:rPr>
                        <a:t>ADJOINTS TECHN. ASM</a:t>
                      </a:r>
                    </a:p>
                  </a:txBody>
                  <a:tcPr marL="9091" marR="9091" marT="90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fr-FR" sz="1000" b="0" i="0" u="none" strike="noStrike">
                          <a:solidFill>
                            <a:srgbClr val="000000"/>
                          </a:solidFill>
                          <a:effectLst/>
                          <a:latin typeface="Calibri" panose="020F0502020204030204" pitchFamily="34" charset="0"/>
                        </a:rPr>
                        <a:t>350 €</a:t>
                      </a:r>
                    </a:p>
                  </a:txBody>
                  <a:tcPr marL="9091" marR="9091" marT="9091"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fr-FR" sz="1000" b="0" i="0" u="none" strike="noStrike">
                          <a:solidFill>
                            <a:srgbClr val="000000"/>
                          </a:solidFill>
                          <a:effectLst/>
                          <a:latin typeface="Calibri" panose="020F0502020204030204" pitchFamily="34" charset="0"/>
                        </a:rPr>
                        <a:t>400 €</a:t>
                      </a:r>
                    </a:p>
                  </a:txBody>
                  <a:tcPr marL="9091" marR="9091" marT="9091"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fr-FR" sz="1000" b="0" i="0" u="none" strike="noStrike">
                          <a:solidFill>
                            <a:srgbClr val="000000"/>
                          </a:solidFill>
                          <a:effectLst/>
                          <a:latin typeface="Calibri" panose="020F0502020204030204" pitchFamily="34" charset="0"/>
                        </a:rPr>
                        <a:t>700 €</a:t>
                      </a:r>
                    </a:p>
                  </a:txBody>
                  <a:tcPr marL="9091" marR="9091" marT="9091"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fr-FR" sz="1000" b="0" i="0" u="none" strike="noStrike">
                          <a:solidFill>
                            <a:srgbClr val="000000"/>
                          </a:solidFill>
                          <a:effectLst/>
                          <a:latin typeface="Calibri" panose="020F0502020204030204" pitchFamily="34" charset="0"/>
                        </a:rPr>
                        <a:t>800 €</a:t>
                      </a:r>
                    </a:p>
                  </a:txBody>
                  <a:tcPr marL="9091" marR="9091" marT="9091"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424211297"/>
                  </a:ext>
                </a:extLst>
              </a:tr>
              <a:tr h="228063">
                <a:tc>
                  <a:txBody>
                    <a:bodyPr/>
                    <a:lstStyle/>
                    <a:p>
                      <a:pPr algn="l" fontAlgn="ctr"/>
                      <a:r>
                        <a:rPr lang="fr-FR" sz="1000" b="0" i="0" u="none" strike="noStrike">
                          <a:solidFill>
                            <a:srgbClr val="000000"/>
                          </a:solidFill>
                          <a:effectLst/>
                          <a:latin typeface="Calibri" panose="020F0502020204030204" pitchFamily="34" charset="0"/>
                        </a:rPr>
                        <a:t>ADJ.TECH. ETAT</a:t>
                      </a:r>
                    </a:p>
                  </a:txBody>
                  <a:tcPr marL="9091" marR="9091" marT="90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fr-FR" sz="1000" b="0" i="0" u="none" strike="noStrike">
                          <a:solidFill>
                            <a:srgbClr val="000000"/>
                          </a:solidFill>
                          <a:effectLst/>
                          <a:latin typeface="Calibri" panose="020F0502020204030204" pitchFamily="34" charset="0"/>
                        </a:rPr>
                        <a:t>350 €</a:t>
                      </a:r>
                    </a:p>
                  </a:txBody>
                  <a:tcPr marL="9091" marR="9091" marT="9091"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fr-FR" sz="1000" b="0" i="0" u="none" strike="noStrike">
                          <a:solidFill>
                            <a:srgbClr val="000000"/>
                          </a:solidFill>
                          <a:effectLst/>
                          <a:latin typeface="Calibri" panose="020F0502020204030204" pitchFamily="34" charset="0"/>
                        </a:rPr>
                        <a:t>400 €</a:t>
                      </a:r>
                    </a:p>
                  </a:txBody>
                  <a:tcPr marL="9091" marR="9091" marT="9091"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fr-FR" sz="1000" b="0" i="0" u="none" strike="noStrike">
                          <a:solidFill>
                            <a:srgbClr val="000000"/>
                          </a:solidFill>
                          <a:effectLst/>
                          <a:latin typeface="Calibri" panose="020F0502020204030204" pitchFamily="34" charset="0"/>
                        </a:rPr>
                        <a:t>700 €</a:t>
                      </a:r>
                    </a:p>
                  </a:txBody>
                  <a:tcPr marL="9091" marR="9091" marT="9091"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fr-FR" sz="1000" b="0" i="0" u="none" strike="noStrike">
                          <a:solidFill>
                            <a:srgbClr val="000000"/>
                          </a:solidFill>
                          <a:effectLst/>
                          <a:latin typeface="Calibri" panose="020F0502020204030204" pitchFamily="34" charset="0"/>
                        </a:rPr>
                        <a:t>800 €</a:t>
                      </a:r>
                    </a:p>
                  </a:txBody>
                  <a:tcPr marL="9091" marR="9091" marT="9091"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455133697"/>
                  </a:ext>
                </a:extLst>
              </a:tr>
              <a:tr h="228063">
                <a:tc>
                  <a:txBody>
                    <a:bodyPr/>
                    <a:lstStyle/>
                    <a:p>
                      <a:pPr algn="l" fontAlgn="ctr"/>
                      <a:r>
                        <a:rPr lang="fr-FR" sz="1000" b="0" i="0" u="none" strike="noStrike" dirty="0">
                          <a:solidFill>
                            <a:srgbClr val="000000"/>
                          </a:solidFill>
                          <a:effectLst/>
                          <a:latin typeface="Calibri" panose="020F0502020204030204" pitchFamily="34" charset="0"/>
                        </a:rPr>
                        <a:t>TECHNICIENS D'ART</a:t>
                      </a:r>
                    </a:p>
                  </a:txBody>
                  <a:tcPr marL="9091" marR="9091" marT="90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fr-FR" sz="1000" b="0" i="0" u="none" strike="noStrike">
                          <a:solidFill>
                            <a:srgbClr val="000000"/>
                          </a:solidFill>
                          <a:effectLst/>
                          <a:latin typeface="Calibri" panose="020F0502020204030204" pitchFamily="34" charset="0"/>
                        </a:rPr>
                        <a:t>360 €</a:t>
                      </a:r>
                    </a:p>
                  </a:txBody>
                  <a:tcPr marL="9091" marR="9091" marT="9091"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fr-FR" sz="1000" b="0" i="0" u="none" strike="noStrike">
                          <a:solidFill>
                            <a:srgbClr val="000000"/>
                          </a:solidFill>
                          <a:effectLst/>
                          <a:latin typeface="Calibri" panose="020F0502020204030204" pitchFamily="34" charset="0"/>
                        </a:rPr>
                        <a:t>400 €</a:t>
                      </a:r>
                    </a:p>
                  </a:txBody>
                  <a:tcPr marL="9091" marR="9091" marT="9091"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fr-FR" sz="1000" b="0" i="0" u="none" strike="noStrike">
                          <a:solidFill>
                            <a:srgbClr val="000000"/>
                          </a:solidFill>
                          <a:effectLst/>
                          <a:latin typeface="Calibri" panose="020F0502020204030204" pitchFamily="34" charset="0"/>
                        </a:rPr>
                        <a:t>720 €</a:t>
                      </a:r>
                    </a:p>
                  </a:txBody>
                  <a:tcPr marL="9091" marR="9091" marT="9091"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fr-FR" sz="1000" b="0" i="0" u="none" strike="noStrike">
                          <a:solidFill>
                            <a:srgbClr val="000000"/>
                          </a:solidFill>
                          <a:effectLst/>
                          <a:latin typeface="Calibri" panose="020F0502020204030204" pitchFamily="34" charset="0"/>
                        </a:rPr>
                        <a:t>800 €</a:t>
                      </a:r>
                    </a:p>
                  </a:txBody>
                  <a:tcPr marL="9091" marR="9091" marT="9091"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810879814"/>
                  </a:ext>
                </a:extLst>
              </a:tr>
              <a:tr h="228063">
                <a:tc>
                  <a:txBody>
                    <a:bodyPr/>
                    <a:lstStyle/>
                    <a:p>
                      <a:pPr algn="l" fontAlgn="ctr"/>
                      <a:r>
                        <a:rPr lang="fr-FR" sz="1000" b="0" i="0" u="none" strike="noStrike">
                          <a:solidFill>
                            <a:srgbClr val="000000"/>
                          </a:solidFill>
                          <a:effectLst/>
                          <a:latin typeface="Calibri" panose="020F0502020204030204" pitchFamily="34" charset="0"/>
                        </a:rPr>
                        <a:t>TECHNICIENS DES S.C. ET B.F.</a:t>
                      </a:r>
                    </a:p>
                  </a:txBody>
                  <a:tcPr marL="9091" marR="9091" marT="90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fr-FR" sz="1000" b="0" i="0" u="none" strike="noStrike">
                          <a:solidFill>
                            <a:srgbClr val="000000"/>
                          </a:solidFill>
                          <a:effectLst/>
                          <a:latin typeface="Calibri" panose="020F0502020204030204" pitchFamily="34" charset="0"/>
                        </a:rPr>
                        <a:t>450 €</a:t>
                      </a:r>
                    </a:p>
                  </a:txBody>
                  <a:tcPr marL="9091" marR="9091" marT="9091"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fr-FR" sz="1000" b="0" i="0" u="none" strike="noStrike">
                          <a:solidFill>
                            <a:srgbClr val="000000"/>
                          </a:solidFill>
                          <a:effectLst/>
                          <a:latin typeface="Calibri" panose="020F0502020204030204" pitchFamily="34" charset="0"/>
                        </a:rPr>
                        <a:t>500 €</a:t>
                      </a:r>
                    </a:p>
                  </a:txBody>
                  <a:tcPr marL="9091" marR="9091" marT="9091"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fr-FR" sz="1000" b="0" i="0" u="none" strike="noStrike">
                          <a:solidFill>
                            <a:srgbClr val="000000"/>
                          </a:solidFill>
                          <a:effectLst/>
                          <a:latin typeface="Calibri" panose="020F0502020204030204" pitchFamily="34" charset="0"/>
                        </a:rPr>
                        <a:t>900 €</a:t>
                      </a:r>
                    </a:p>
                  </a:txBody>
                  <a:tcPr marL="9091" marR="9091" marT="9091"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fr-FR" sz="1000" b="0" i="0" u="none" strike="noStrike">
                          <a:solidFill>
                            <a:srgbClr val="000000"/>
                          </a:solidFill>
                          <a:effectLst/>
                          <a:latin typeface="Calibri" panose="020F0502020204030204" pitchFamily="34" charset="0"/>
                        </a:rPr>
                        <a:t>1 000 €</a:t>
                      </a:r>
                    </a:p>
                  </a:txBody>
                  <a:tcPr marL="9091" marR="9091" marT="9091"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43028406"/>
                  </a:ext>
                </a:extLst>
              </a:tr>
              <a:tr h="228063">
                <a:tc>
                  <a:txBody>
                    <a:bodyPr/>
                    <a:lstStyle/>
                    <a:p>
                      <a:pPr algn="l" fontAlgn="ctr"/>
                      <a:r>
                        <a:rPr lang="fr-FR" sz="1000" b="0" i="0" u="none" strike="noStrike">
                          <a:solidFill>
                            <a:srgbClr val="000000"/>
                          </a:solidFill>
                          <a:effectLst/>
                          <a:latin typeface="Calibri" panose="020F0502020204030204" pitchFamily="34" charset="0"/>
                        </a:rPr>
                        <a:t>CHEFS DES TRAVAUX D'ART</a:t>
                      </a:r>
                    </a:p>
                  </a:txBody>
                  <a:tcPr marL="9091" marR="9091" marT="90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fr-FR" sz="1000" b="0" i="0" u="none" strike="noStrike">
                          <a:solidFill>
                            <a:srgbClr val="000000"/>
                          </a:solidFill>
                          <a:effectLst/>
                          <a:latin typeface="Calibri" panose="020F0502020204030204" pitchFamily="34" charset="0"/>
                        </a:rPr>
                        <a:t>550 €</a:t>
                      </a:r>
                    </a:p>
                  </a:txBody>
                  <a:tcPr marL="9091" marR="9091" marT="9091"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fr-FR" sz="1000" b="0" i="0" u="none" strike="noStrike">
                          <a:solidFill>
                            <a:srgbClr val="000000"/>
                          </a:solidFill>
                          <a:effectLst/>
                          <a:latin typeface="Calibri" panose="020F0502020204030204" pitchFamily="34" charset="0"/>
                        </a:rPr>
                        <a:t>600 €</a:t>
                      </a:r>
                    </a:p>
                  </a:txBody>
                  <a:tcPr marL="9091" marR="9091" marT="9091"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fr-FR" sz="1000" b="0" i="0" u="none" strike="noStrike">
                          <a:solidFill>
                            <a:srgbClr val="000000"/>
                          </a:solidFill>
                          <a:effectLst/>
                          <a:latin typeface="Calibri" panose="020F0502020204030204" pitchFamily="34" charset="0"/>
                        </a:rPr>
                        <a:t>1 100 €</a:t>
                      </a:r>
                    </a:p>
                  </a:txBody>
                  <a:tcPr marL="9091" marR="9091" marT="9091"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fr-FR" sz="1000" b="0" i="0" u="none" strike="noStrike">
                          <a:solidFill>
                            <a:srgbClr val="000000"/>
                          </a:solidFill>
                          <a:effectLst/>
                          <a:latin typeface="Calibri" panose="020F0502020204030204" pitchFamily="34" charset="0"/>
                        </a:rPr>
                        <a:t>1 200 €</a:t>
                      </a:r>
                    </a:p>
                  </a:txBody>
                  <a:tcPr marL="9091" marR="9091" marT="9091"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020150724"/>
                  </a:ext>
                </a:extLst>
              </a:tr>
              <a:tr h="228063">
                <a:tc>
                  <a:txBody>
                    <a:bodyPr/>
                    <a:lstStyle/>
                    <a:p>
                      <a:pPr algn="l" fontAlgn="ctr"/>
                      <a:r>
                        <a:rPr lang="fr-FR" sz="1000" b="0" i="0" u="none" strike="noStrike">
                          <a:solidFill>
                            <a:srgbClr val="000000"/>
                          </a:solidFill>
                          <a:effectLst/>
                          <a:latin typeface="Calibri" panose="020F0502020204030204" pitchFamily="34" charset="0"/>
                        </a:rPr>
                        <a:t>INGENIEURS DES SERV. CULTURELS</a:t>
                      </a:r>
                    </a:p>
                  </a:txBody>
                  <a:tcPr marL="9091" marR="9091" marT="90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000" b="0" i="0" u="none" strike="noStrike">
                          <a:solidFill>
                            <a:srgbClr val="000000"/>
                          </a:solidFill>
                          <a:effectLst/>
                          <a:latin typeface="Calibri" panose="020F0502020204030204" pitchFamily="34" charset="0"/>
                        </a:rPr>
                        <a:t>550 €</a:t>
                      </a:r>
                    </a:p>
                  </a:txBody>
                  <a:tcPr marL="9091" marR="9091" marT="9091"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000" b="0" i="0" u="none" strike="noStrike">
                          <a:solidFill>
                            <a:srgbClr val="000000"/>
                          </a:solidFill>
                          <a:effectLst/>
                          <a:latin typeface="Calibri" panose="020F0502020204030204" pitchFamily="34" charset="0"/>
                        </a:rPr>
                        <a:t>600 €</a:t>
                      </a:r>
                    </a:p>
                  </a:txBody>
                  <a:tcPr marL="9091" marR="9091" marT="9091"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000" b="0" i="0" u="none" strike="noStrike">
                          <a:solidFill>
                            <a:srgbClr val="000000"/>
                          </a:solidFill>
                          <a:effectLst/>
                          <a:latin typeface="Calibri" panose="020F0502020204030204" pitchFamily="34" charset="0"/>
                        </a:rPr>
                        <a:t>1 100 €</a:t>
                      </a:r>
                    </a:p>
                  </a:txBody>
                  <a:tcPr marL="9091" marR="9091" marT="9091"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000" b="0" i="0" u="none" strike="noStrike">
                          <a:solidFill>
                            <a:srgbClr val="000000"/>
                          </a:solidFill>
                          <a:effectLst/>
                          <a:latin typeface="Calibri" panose="020F0502020204030204" pitchFamily="34" charset="0"/>
                        </a:rPr>
                        <a:t>1 200 €</a:t>
                      </a:r>
                    </a:p>
                  </a:txBody>
                  <a:tcPr marL="9091" marR="9091" marT="9091"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68203600"/>
                  </a:ext>
                </a:extLst>
              </a:tr>
              <a:tr h="623150">
                <a:tc gridSpan="5">
                  <a:txBody>
                    <a:bodyPr/>
                    <a:lstStyle/>
                    <a:p>
                      <a:pPr algn="l" fontAlgn="ctr"/>
                      <a:r>
                        <a:rPr lang="fr-FR" sz="1000" b="0" i="0" u="none" strike="noStrike" dirty="0">
                          <a:solidFill>
                            <a:srgbClr val="000000"/>
                          </a:solidFill>
                          <a:effectLst/>
                          <a:latin typeface="Calibri" panose="020F0502020204030204" pitchFamily="34" charset="0"/>
                        </a:rPr>
                        <a:t>Source : BO-Rem, avril </a:t>
                      </a:r>
                      <a:r>
                        <a:rPr lang="fr-FR" sz="1000" b="0" i="0" u="none" strike="noStrike" dirty="0" smtClean="0">
                          <a:solidFill>
                            <a:srgbClr val="000000"/>
                          </a:solidFill>
                          <a:effectLst/>
                          <a:latin typeface="Calibri" panose="020F0502020204030204" pitchFamily="34" charset="0"/>
                        </a:rPr>
                        <a:t>2018</a:t>
                      </a:r>
                    </a:p>
                    <a:p>
                      <a:pPr algn="l" fontAlgn="ctr"/>
                      <a:r>
                        <a:rPr lang="fr-FR" sz="1000" b="0" i="0" u="none" strike="noStrike" dirty="0" smtClean="0">
                          <a:solidFill>
                            <a:srgbClr val="000000"/>
                          </a:solidFill>
                          <a:effectLst/>
                          <a:latin typeface="Calibri" panose="020F0502020204030204" pitchFamily="34" charset="0"/>
                        </a:rPr>
                        <a:t>L’estimation du</a:t>
                      </a:r>
                      <a:r>
                        <a:rPr lang="fr-FR" sz="1000" b="0" i="0" u="none" strike="noStrike" baseline="0" dirty="0" smtClean="0">
                          <a:solidFill>
                            <a:srgbClr val="000000"/>
                          </a:solidFill>
                          <a:effectLst/>
                          <a:latin typeface="Calibri" panose="020F0502020204030204" pitchFamily="34" charset="0"/>
                        </a:rPr>
                        <a:t> nombre d’agents éligibles à la mobilité en 2020 tient compte de la moyenne des mobilité rémunérées:</a:t>
                      </a:r>
                    </a:p>
                    <a:p>
                      <a:pPr marL="171450" indent="-171450" algn="l" fontAlgn="ctr">
                        <a:buFontTx/>
                        <a:buChar char="-"/>
                      </a:pPr>
                      <a:r>
                        <a:rPr lang="fr-FR" sz="1000" b="0" i="0" u="none" strike="noStrike" baseline="0" dirty="0" smtClean="0">
                          <a:solidFill>
                            <a:srgbClr val="000000"/>
                          </a:solidFill>
                          <a:effectLst/>
                          <a:latin typeface="Calibri" panose="020F0502020204030204" pitchFamily="34" charset="0"/>
                        </a:rPr>
                        <a:t>en 2017, 2018 et 2019 p</a:t>
                      </a:r>
                      <a:r>
                        <a:rPr lang="fr-FR" sz="1000" b="0" i="0" u="none" strike="noStrike" dirty="0" smtClean="0">
                          <a:solidFill>
                            <a:srgbClr val="000000"/>
                          </a:solidFill>
                          <a:effectLst/>
                          <a:latin typeface="Calibri" panose="020F0502020204030204" pitchFamily="34" charset="0"/>
                        </a:rPr>
                        <a:t>our les ATTA, SA, AAMC, ICCEAC, ATAE, AASM, TA, CTA, TSC, ISCP;</a:t>
                      </a:r>
                    </a:p>
                    <a:p>
                      <a:pPr marL="171450" indent="-171450" algn="l" fontAlgn="ctr">
                        <a:buFontTx/>
                        <a:buChar char="-"/>
                      </a:pPr>
                      <a:r>
                        <a:rPr lang="fr-FR" sz="1000" b="0" i="0" u="none" strike="noStrike" baseline="0" dirty="0" smtClean="0">
                          <a:solidFill>
                            <a:srgbClr val="000000"/>
                          </a:solidFill>
                          <a:effectLst/>
                          <a:latin typeface="Calibri" panose="020F0502020204030204" pitchFamily="34" charset="0"/>
                        </a:rPr>
                        <a:t>en  2019 p</a:t>
                      </a:r>
                      <a:r>
                        <a:rPr lang="fr-FR" sz="1000" b="0" i="0" u="none" strike="noStrike" dirty="0" smtClean="0">
                          <a:solidFill>
                            <a:srgbClr val="000000"/>
                          </a:solidFill>
                          <a:effectLst/>
                          <a:latin typeface="Calibri" panose="020F0502020204030204" pitchFamily="34" charset="0"/>
                        </a:rPr>
                        <a:t>our les corps de la filière scientifique et enseignement.</a:t>
                      </a:r>
                      <a:r>
                        <a:rPr lang="fr-FR" sz="800" b="0" i="0" u="none" strike="noStrike" dirty="0" smtClean="0">
                          <a:solidFill>
                            <a:srgbClr val="000000"/>
                          </a:solidFill>
                          <a:effectLst/>
                          <a:latin typeface="Calibri" panose="020F0502020204030204" pitchFamily="34" charset="0"/>
                        </a:rPr>
                        <a:t/>
                      </a:r>
                      <a:br>
                        <a:rPr lang="fr-FR" sz="800" b="0" i="0" u="none" strike="noStrike" dirty="0" smtClean="0">
                          <a:solidFill>
                            <a:srgbClr val="000000"/>
                          </a:solidFill>
                          <a:effectLst/>
                          <a:latin typeface="Calibri" panose="020F0502020204030204" pitchFamily="34" charset="0"/>
                        </a:rPr>
                      </a:br>
                      <a:endParaRPr lang="fr-FR" sz="800" b="0" i="0" u="none" strike="noStrike" dirty="0">
                        <a:solidFill>
                          <a:srgbClr val="000000"/>
                        </a:solidFill>
                        <a:effectLst/>
                        <a:latin typeface="Calibri" panose="020F0502020204030204" pitchFamily="34" charset="0"/>
                      </a:endParaRPr>
                    </a:p>
                  </a:txBody>
                  <a:tcPr marL="9091" marR="9091" marT="9091" marB="0" anchor="ctr">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875388081"/>
                  </a:ext>
                </a:extLst>
              </a:tr>
            </a:tbl>
          </a:graphicData>
        </a:graphic>
      </p:graphicFrame>
    </p:spTree>
    <p:extLst>
      <p:ext uri="{BB962C8B-B14F-4D97-AF65-F5344CB8AC3E}">
        <p14:creationId xmlns:p14="http://schemas.microsoft.com/office/powerpoint/2010/main" val="428750997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57047" y="602166"/>
            <a:ext cx="8425366" cy="5360275"/>
          </a:xfrm>
        </p:spPr>
        <p:txBody>
          <a:bodyPr>
            <a:normAutofit/>
          </a:bodyPr>
          <a:lstStyle/>
          <a:p>
            <a:pPr marL="57150" indent="0">
              <a:buNone/>
            </a:pPr>
            <a:r>
              <a:rPr lang="fr-FR" b="1" dirty="0" smtClean="0">
                <a:latin typeface="Calibri" panose="020F0502020204030204" pitchFamily="34" charset="0"/>
                <a:cs typeface="Calibri" panose="020F0502020204030204" pitchFamily="34" charset="0"/>
              </a:rPr>
              <a:t>Axe 2: Accompagnement de la politique RH du MC (hors transfert EP): 1,2 M€</a:t>
            </a:r>
          </a:p>
          <a:p>
            <a:pPr lvl="0"/>
            <a:r>
              <a:rPr lang="fr-FR" b="1" u="sng" dirty="0" smtClean="0">
                <a:latin typeface="Calibri" panose="020F0502020204030204" pitchFamily="34" charset="0"/>
                <a:cs typeface="Calibri" panose="020F0502020204030204" pitchFamily="34" charset="0"/>
              </a:rPr>
              <a:t>Revalorisation des montants forfaitaires d'IFSE en cas de mobilité – hypothèses de travail </a:t>
            </a:r>
          </a:p>
          <a:p>
            <a:pPr marL="0" indent="0">
              <a:buNone/>
            </a:pPr>
            <a:endParaRPr lang="fr-FR" dirty="0">
              <a:latin typeface="Calibri" panose="020F0502020204030204" pitchFamily="34" charset="0"/>
              <a:cs typeface="Calibri" panose="020F0502020204030204" pitchFamily="34" charset="0"/>
            </a:endParaRPr>
          </a:p>
          <a:p>
            <a:pPr marL="57150" indent="0">
              <a:buNone/>
            </a:pPr>
            <a:endParaRPr lang="fr-FR" sz="2400" dirty="0"/>
          </a:p>
        </p:txBody>
      </p:sp>
      <p:sp>
        <p:nvSpPr>
          <p:cNvPr id="4" name="Titre 1">
            <a:extLst>
              <a:ext uri="{FF2B5EF4-FFF2-40B4-BE49-F238E27FC236}">
                <a16:creationId xmlns:a16="http://schemas.microsoft.com/office/drawing/2014/main" id="{928E3B6D-9411-47A4-918C-7E42627A961B}"/>
              </a:ext>
            </a:extLst>
          </p:cNvPr>
          <p:cNvSpPr>
            <a:spLocks noGrp="1"/>
          </p:cNvSpPr>
          <p:nvPr>
            <p:ph type="title"/>
          </p:nvPr>
        </p:nvSpPr>
        <p:spPr>
          <a:xfrm>
            <a:off x="632386" y="267629"/>
            <a:ext cx="8227835" cy="334537"/>
          </a:xfrm>
        </p:spPr>
        <p:txBody>
          <a:bodyPr anchor="ctr"/>
          <a:lstStyle/>
          <a:p>
            <a:pPr>
              <a:lnSpc>
                <a:spcPct val="100000"/>
              </a:lnSpc>
              <a:spcBef>
                <a:spcPts val="0"/>
              </a:spcBef>
              <a:spcAft>
                <a:spcPts val="1200"/>
              </a:spcAft>
            </a:pPr>
            <a:r>
              <a:rPr lang="fr-FR" dirty="0" smtClean="0">
                <a:latin typeface="Calibri" panose="020F0502020204030204" pitchFamily="34" charset="0"/>
                <a:cs typeface="Calibri" panose="020F0502020204030204" pitchFamily="34" charset="0"/>
              </a:rPr>
              <a:t/>
            </a:r>
            <a:br>
              <a:rPr lang="fr-FR" dirty="0" smtClean="0">
                <a:latin typeface="Calibri" panose="020F0502020204030204" pitchFamily="34" charset="0"/>
                <a:cs typeface="Calibri" panose="020F0502020204030204" pitchFamily="34" charset="0"/>
              </a:rPr>
            </a:br>
            <a:r>
              <a:rPr lang="fr-FR" dirty="0" smtClean="0">
                <a:latin typeface="Calibri" panose="020F0502020204030204" pitchFamily="34" charset="0"/>
                <a:cs typeface="Calibri" panose="020F0502020204030204" pitchFamily="34" charset="0"/>
              </a:rPr>
              <a:t>Perspectives 2020 : poursuite du plan de rattrapage indemnitaire ministériel </a:t>
            </a:r>
            <a:r>
              <a:rPr lang="fr-FR" sz="2000" dirty="0" smtClean="0">
                <a:latin typeface="Calibri" panose="020F0502020204030204" pitchFamily="34" charset="0"/>
              </a:rPr>
              <a:t/>
            </a:r>
            <a:br>
              <a:rPr lang="fr-FR" sz="2000" dirty="0" smtClean="0">
                <a:latin typeface="Calibri" panose="020F0502020204030204" pitchFamily="34" charset="0"/>
              </a:rPr>
            </a:br>
            <a:r>
              <a:rPr lang="fr-FR" sz="2000" dirty="0" smtClean="0">
                <a:latin typeface="Calibri" panose="020F0502020204030204" pitchFamily="34" charset="0"/>
              </a:rPr>
              <a:t/>
            </a:r>
            <a:br>
              <a:rPr lang="fr-FR" sz="2000" dirty="0" smtClean="0">
                <a:latin typeface="Calibri" panose="020F0502020204030204" pitchFamily="34" charset="0"/>
              </a:rPr>
            </a:br>
            <a:endParaRPr lang="fr-FR" sz="2000" dirty="0">
              <a:latin typeface="Calibri" panose="020F0502020204030204" pitchFamily="34" charset="0"/>
            </a:endParaRPr>
          </a:p>
        </p:txBody>
      </p:sp>
      <p:graphicFrame>
        <p:nvGraphicFramePr>
          <p:cNvPr id="2" name="Tableau 1"/>
          <p:cNvGraphicFramePr>
            <a:graphicFrameLocks noGrp="1"/>
          </p:cNvGraphicFramePr>
          <p:nvPr>
            <p:extLst>
              <p:ext uri="{D42A27DB-BD31-4B8C-83A1-F6EECF244321}">
                <p14:modId xmlns:p14="http://schemas.microsoft.com/office/powerpoint/2010/main" val="1992423139"/>
              </p:ext>
            </p:extLst>
          </p:nvPr>
        </p:nvGraphicFramePr>
        <p:xfrm>
          <a:off x="632386" y="1416210"/>
          <a:ext cx="8433556" cy="4873079"/>
        </p:xfrm>
        <a:graphic>
          <a:graphicData uri="http://schemas.openxmlformats.org/drawingml/2006/table">
            <a:tbl>
              <a:tblPr/>
              <a:tblGrid>
                <a:gridCol w="2824713">
                  <a:extLst>
                    <a:ext uri="{9D8B030D-6E8A-4147-A177-3AD203B41FA5}">
                      <a16:colId xmlns:a16="http://schemas.microsoft.com/office/drawing/2014/main" val="3373113717"/>
                    </a:ext>
                  </a:extLst>
                </a:gridCol>
                <a:gridCol w="1400182">
                  <a:extLst>
                    <a:ext uri="{9D8B030D-6E8A-4147-A177-3AD203B41FA5}">
                      <a16:colId xmlns:a16="http://schemas.microsoft.com/office/drawing/2014/main" val="1477898852"/>
                    </a:ext>
                  </a:extLst>
                </a:gridCol>
                <a:gridCol w="1400182">
                  <a:extLst>
                    <a:ext uri="{9D8B030D-6E8A-4147-A177-3AD203B41FA5}">
                      <a16:colId xmlns:a16="http://schemas.microsoft.com/office/drawing/2014/main" val="2494261043"/>
                    </a:ext>
                  </a:extLst>
                </a:gridCol>
                <a:gridCol w="1396123">
                  <a:extLst>
                    <a:ext uri="{9D8B030D-6E8A-4147-A177-3AD203B41FA5}">
                      <a16:colId xmlns:a16="http://schemas.microsoft.com/office/drawing/2014/main" val="2152744512"/>
                    </a:ext>
                  </a:extLst>
                </a:gridCol>
                <a:gridCol w="1412356">
                  <a:extLst>
                    <a:ext uri="{9D8B030D-6E8A-4147-A177-3AD203B41FA5}">
                      <a16:colId xmlns:a16="http://schemas.microsoft.com/office/drawing/2014/main" val="2957488463"/>
                    </a:ext>
                  </a:extLst>
                </a:gridCol>
              </a:tblGrid>
              <a:tr h="229212">
                <a:tc>
                  <a:txBody>
                    <a:bodyPr/>
                    <a:lstStyle/>
                    <a:p>
                      <a:pPr algn="l" fontAlgn="ctr"/>
                      <a:endParaRPr lang="fr-FR" sz="1100" b="0" i="0" u="none" strike="noStrike">
                        <a:solidFill>
                          <a:srgbClr val="000000"/>
                        </a:solidFill>
                        <a:effectLst/>
                        <a:latin typeface="Calibri" panose="020F0502020204030204" pitchFamily="34" charset="0"/>
                      </a:endParaRP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2">
                  <a:txBody>
                    <a:bodyPr/>
                    <a:lstStyle/>
                    <a:p>
                      <a:pPr algn="ctr" fontAlgn="ctr"/>
                      <a:r>
                        <a:rPr lang="fr-FR" sz="1100" b="1" i="0" u="none" strike="noStrike">
                          <a:solidFill>
                            <a:srgbClr val="FFFFFF"/>
                          </a:solidFill>
                          <a:effectLst/>
                          <a:latin typeface="Calibri" panose="020F0502020204030204" pitchFamily="34" charset="0"/>
                        </a:rPr>
                        <a:t>Montants 2019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hMerge="1">
                  <a:txBody>
                    <a:bodyPr/>
                    <a:lstStyle/>
                    <a:p>
                      <a:endParaRPr lang="fr-FR"/>
                    </a:p>
                  </a:txBody>
                  <a:tcPr/>
                </a:tc>
                <a:tc gridSpan="2">
                  <a:txBody>
                    <a:bodyPr/>
                    <a:lstStyle/>
                    <a:p>
                      <a:pPr algn="ctr" fontAlgn="ctr"/>
                      <a:r>
                        <a:rPr lang="fr-FR" sz="1100" b="1" i="0" u="none" strike="noStrike">
                          <a:solidFill>
                            <a:srgbClr val="FFFFFF"/>
                          </a:solidFill>
                          <a:effectLst/>
                          <a:latin typeface="Calibri" panose="020F0502020204030204" pitchFamily="34" charset="0"/>
                        </a:rPr>
                        <a:t>Montants 2020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hMerge="1">
                  <a:txBody>
                    <a:bodyPr/>
                    <a:lstStyle/>
                    <a:p>
                      <a:endParaRPr lang="fr-FR"/>
                    </a:p>
                  </a:txBody>
                  <a:tcPr/>
                </a:tc>
                <a:extLst>
                  <a:ext uri="{0D108BD9-81ED-4DB2-BD59-A6C34878D82A}">
                    <a16:rowId xmlns:a16="http://schemas.microsoft.com/office/drawing/2014/main" val="3098167808"/>
                  </a:ext>
                </a:extLst>
              </a:tr>
              <a:tr h="458421">
                <a:tc>
                  <a:txBody>
                    <a:bodyPr/>
                    <a:lstStyle/>
                    <a:p>
                      <a:pPr algn="ctr" fontAlgn="ctr"/>
                      <a:r>
                        <a:rPr lang="fr-FR" sz="1100" b="1" i="0" u="none" strike="noStrike">
                          <a:solidFill>
                            <a:srgbClr val="000000"/>
                          </a:solidFill>
                          <a:effectLst/>
                          <a:latin typeface="Calibri" panose="020F0502020204030204" pitchFamily="34" charset="0"/>
                        </a:rPr>
                        <a:t>Corps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fr-FR" sz="1100" b="1" i="0" u="none" strike="noStrike" dirty="0">
                          <a:solidFill>
                            <a:srgbClr val="000000"/>
                          </a:solidFill>
                          <a:effectLst/>
                          <a:latin typeface="Calibri" panose="020F0502020204030204" pitchFamily="34" charset="0"/>
                        </a:rPr>
                        <a:t>Mobilité au sein du même groupe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fr-FR" sz="1100" b="1" i="0" u="none" strike="noStrike" dirty="0">
                          <a:solidFill>
                            <a:srgbClr val="000000"/>
                          </a:solidFill>
                          <a:effectLst/>
                          <a:latin typeface="Calibri" panose="020F0502020204030204" pitchFamily="34" charset="0"/>
                        </a:rPr>
                        <a:t>Mobilité vers un groupe supérieur</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fr-FR" sz="1100" b="1" i="0" u="none" strike="noStrike">
                          <a:solidFill>
                            <a:srgbClr val="000000"/>
                          </a:solidFill>
                          <a:effectLst/>
                          <a:latin typeface="Calibri" panose="020F0502020204030204" pitchFamily="34" charset="0"/>
                        </a:rPr>
                        <a:t>Mobilité au sein du même groupe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fr-FR" sz="1100" b="1" i="0" u="none" strike="noStrike">
                          <a:solidFill>
                            <a:srgbClr val="000000"/>
                          </a:solidFill>
                          <a:effectLst/>
                          <a:latin typeface="Calibri" panose="020F0502020204030204" pitchFamily="34" charset="0"/>
                        </a:rPr>
                        <a:t>Mobilité vers un groupe supérieur</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val="2395576135"/>
                  </a:ext>
                </a:extLst>
              </a:tr>
              <a:tr h="229212">
                <a:tc gridSpan="2">
                  <a:txBody>
                    <a:bodyPr/>
                    <a:lstStyle/>
                    <a:p>
                      <a:pPr algn="l" fontAlgn="ctr"/>
                      <a:r>
                        <a:rPr lang="fr-FR" sz="1100" b="1" i="0" u="none" strike="noStrike" dirty="0" smtClean="0">
                          <a:solidFill>
                            <a:srgbClr val="000000"/>
                          </a:solidFill>
                          <a:effectLst/>
                          <a:latin typeface="Calibri" panose="020F0502020204030204" pitchFamily="34" charset="0"/>
                        </a:rPr>
                        <a:t>Filière </a:t>
                      </a:r>
                      <a:r>
                        <a:rPr lang="fr-FR" sz="1100" b="1" i="0" u="none" strike="noStrike" dirty="0">
                          <a:solidFill>
                            <a:srgbClr val="000000"/>
                          </a:solidFill>
                          <a:effectLst/>
                          <a:latin typeface="Calibri" panose="020F0502020204030204" pitchFamily="34" charset="0"/>
                        </a:rPr>
                        <a:t>scientifique et de l'enseignement</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DDEBF7"/>
                    </a:solidFill>
                  </a:tcPr>
                </a:tc>
                <a:tc hMerge="1">
                  <a:txBody>
                    <a:bodyPr/>
                    <a:lstStyle/>
                    <a:p>
                      <a:endParaRPr lang="fr-FR"/>
                    </a:p>
                  </a:txBody>
                  <a:tcPr/>
                </a:tc>
                <a:tc>
                  <a:txBody>
                    <a:bodyPr/>
                    <a:lstStyle/>
                    <a:p>
                      <a:pPr algn="ctr" fontAlgn="ctr"/>
                      <a:r>
                        <a:rPr lang="fr-FR" sz="1100" b="1"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DDEBF7"/>
                    </a:solidFill>
                  </a:tcPr>
                </a:tc>
                <a:tc>
                  <a:txBody>
                    <a:bodyPr/>
                    <a:lstStyle/>
                    <a:p>
                      <a:pPr algn="ctr" fontAlgn="ctr"/>
                      <a:r>
                        <a:rPr lang="fr-FR" sz="1100" b="1"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DDEBF7"/>
                    </a:solidFill>
                  </a:tcPr>
                </a:tc>
                <a:tc>
                  <a:txBody>
                    <a:bodyPr/>
                    <a:lstStyle/>
                    <a:p>
                      <a:pPr algn="ctr" fontAlgn="ctr"/>
                      <a:r>
                        <a:rPr lang="fr-FR" sz="1100" b="1" i="0" u="none" strike="noStrike">
                          <a:solidFill>
                            <a:srgbClr val="000000"/>
                          </a:solidFill>
                          <a:effectLst/>
                          <a:latin typeface="Calibri" panose="020F0502020204030204" pitchFamily="34" charset="0"/>
                        </a:rPr>
                        <a:t>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DDEBF7"/>
                    </a:solidFill>
                  </a:tcPr>
                </a:tc>
                <a:extLst>
                  <a:ext uri="{0D108BD9-81ED-4DB2-BD59-A6C34878D82A}">
                    <a16:rowId xmlns:a16="http://schemas.microsoft.com/office/drawing/2014/main" val="4241821400"/>
                  </a:ext>
                </a:extLst>
              </a:tr>
              <a:tr h="229212">
                <a:tc>
                  <a:txBody>
                    <a:bodyPr/>
                    <a:lstStyle/>
                    <a:p>
                      <a:pPr algn="l" fontAlgn="ctr"/>
                      <a:r>
                        <a:rPr lang="fr-FR" sz="1100" b="0" i="0" u="none" strike="noStrike">
                          <a:solidFill>
                            <a:srgbClr val="000000"/>
                          </a:solidFill>
                          <a:effectLst/>
                          <a:latin typeface="Calibri" panose="020F0502020204030204" pitchFamily="34" charset="0"/>
                        </a:rPr>
                        <a:t>MAGASINIERS SPECIALISES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fr-FR" sz="1100" b="0" i="0" u="none" strike="noStrike" dirty="0">
                          <a:solidFill>
                            <a:srgbClr val="000000"/>
                          </a:solidFill>
                          <a:effectLst/>
                          <a:latin typeface="Calibri" panose="020F0502020204030204" pitchFamily="34" charset="0"/>
                        </a:rPr>
                        <a:t>350 €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fr-FR" sz="1100" b="0" i="0" u="none" strike="noStrike">
                          <a:solidFill>
                            <a:srgbClr val="000000"/>
                          </a:solidFill>
                          <a:effectLst/>
                          <a:latin typeface="Calibri" panose="020F0502020204030204" pitchFamily="34" charset="0"/>
                        </a:rPr>
                        <a:t>400 €</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fr-FR" sz="1100" b="0" i="0" u="none" strike="noStrike">
                          <a:solidFill>
                            <a:srgbClr val="000000"/>
                          </a:solidFill>
                          <a:effectLst/>
                          <a:latin typeface="Calibri" panose="020F0502020204030204" pitchFamily="34" charset="0"/>
                        </a:rPr>
                        <a:t>700 €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fr-FR" sz="1100" b="0" i="0" u="none" strike="noStrike">
                          <a:solidFill>
                            <a:srgbClr val="000000"/>
                          </a:solidFill>
                          <a:effectLst/>
                          <a:latin typeface="Calibri" panose="020F0502020204030204" pitchFamily="34" charset="0"/>
                        </a:rPr>
                        <a:t>800 €</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520233220"/>
                  </a:ext>
                </a:extLst>
              </a:tr>
              <a:tr h="229212">
                <a:tc>
                  <a:txBody>
                    <a:bodyPr/>
                    <a:lstStyle/>
                    <a:p>
                      <a:pPr algn="l" fontAlgn="ctr"/>
                      <a:r>
                        <a:rPr lang="fr-FR" sz="1100" b="0" i="0" u="none" strike="noStrike">
                          <a:solidFill>
                            <a:srgbClr val="000000"/>
                          </a:solidFill>
                          <a:effectLst/>
                          <a:latin typeface="Calibri" panose="020F0502020204030204" pitchFamily="34" charset="0"/>
                        </a:rPr>
                        <a:t>SECRETAIRES DE DOCUMENTATION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fr-FR" sz="1100" b="0" i="0" u="none" strike="noStrike">
                          <a:solidFill>
                            <a:srgbClr val="000000"/>
                          </a:solidFill>
                          <a:effectLst/>
                          <a:latin typeface="Calibri" panose="020F0502020204030204" pitchFamily="34" charset="0"/>
                        </a:rPr>
                        <a:t>450 €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fr-FR" sz="1100" b="0" i="0" u="none" strike="noStrike">
                          <a:solidFill>
                            <a:srgbClr val="000000"/>
                          </a:solidFill>
                          <a:effectLst/>
                          <a:latin typeface="Calibri" panose="020F0502020204030204" pitchFamily="34" charset="0"/>
                        </a:rPr>
                        <a:t>500 €</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fr-FR" sz="1100" b="0" i="0" u="none" strike="noStrike">
                          <a:solidFill>
                            <a:srgbClr val="000000"/>
                          </a:solidFill>
                          <a:effectLst/>
                          <a:latin typeface="Calibri" panose="020F0502020204030204" pitchFamily="34" charset="0"/>
                        </a:rPr>
                        <a:t>900 €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fr-FR" sz="1100" b="0" i="0" u="none" strike="noStrike">
                          <a:solidFill>
                            <a:srgbClr val="000000"/>
                          </a:solidFill>
                          <a:effectLst/>
                          <a:latin typeface="Calibri" panose="020F0502020204030204" pitchFamily="34" charset="0"/>
                        </a:rPr>
                        <a:t>1 000 €</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566718876"/>
                  </a:ext>
                </a:extLst>
              </a:tr>
              <a:tr h="229212">
                <a:tc>
                  <a:txBody>
                    <a:bodyPr/>
                    <a:lstStyle/>
                    <a:p>
                      <a:pPr algn="l" fontAlgn="ctr"/>
                      <a:r>
                        <a:rPr lang="fr-FR" sz="1100" b="0" i="0" u="none" strike="noStrike">
                          <a:solidFill>
                            <a:srgbClr val="000000"/>
                          </a:solidFill>
                          <a:effectLst/>
                          <a:latin typeface="Calibri" panose="020F0502020204030204" pitchFamily="34" charset="0"/>
                        </a:rPr>
                        <a:t>TECHNICIENS DE RECHERCHE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fr-FR" sz="1100" b="0" i="0" u="none" strike="noStrike">
                          <a:solidFill>
                            <a:srgbClr val="000000"/>
                          </a:solidFill>
                          <a:effectLst/>
                          <a:latin typeface="Calibri" panose="020F0502020204030204" pitchFamily="34" charset="0"/>
                        </a:rPr>
                        <a:t>450 €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fr-FR" sz="1100" b="0" i="0" u="none" strike="noStrike">
                          <a:solidFill>
                            <a:srgbClr val="000000"/>
                          </a:solidFill>
                          <a:effectLst/>
                          <a:latin typeface="Calibri" panose="020F0502020204030204" pitchFamily="34" charset="0"/>
                        </a:rPr>
                        <a:t>500 €</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fr-FR" sz="1100" b="0" i="0" u="none" strike="noStrike">
                          <a:solidFill>
                            <a:srgbClr val="000000"/>
                          </a:solidFill>
                          <a:effectLst/>
                          <a:latin typeface="Calibri" panose="020F0502020204030204" pitchFamily="34" charset="0"/>
                        </a:rPr>
                        <a:t>900 €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fr-FR" sz="1100" b="0" i="0" u="none" strike="noStrike">
                          <a:solidFill>
                            <a:srgbClr val="000000"/>
                          </a:solidFill>
                          <a:effectLst/>
                          <a:latin typeface="Calibri" panose="020F0502020204030204" pitchFamily="34" charset="0"/>
                        </a:rPr>
                        <a:t>1 000 €</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115375656"/>
                  </a:ext>
                </a:extLst>
              </a:tr>
              <a:tr h="229212">
                <a:tc>
                  <a:txBody>
                    <a:bodyPr/>
                    <a:lstStyle/>
                    <a:p>
                      <a:pPr algn="l" fontAlgn="ctr"/>
                      <a:r>
                        <a:rPr lang="fr-FR" sz="1100" b="0" i="0" u="none" strike="noStrike">
                          <a:solidFill>
                            <a:srgbClr val="000000"/>
                          </a:solidFill>
                          <a:effectLst/>
                          <a:latin typeface="Calibri" panose="020F0502020204030204" pitchFamily="34" charset="0"/>
                        </a:rPr>
                        <a:t>ASSISTANTS INGENIEURS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fr-FR" sz="1100" b="0" i="0" u="none" strike="noStrike">
                          <a:solidFill>
                            <a:srgbClr val="000000"/>
                          </a:solidFill>
                          <a:effectLst/>
                          <a:latin typeface="Calibri" panose="020F0502020204030204" pitchFamily="34" charset="0"/>
                        </a:rPr>
                        <a:t>500 €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fr-FR" sz="1100" b="0" i="0" u="none" strike="noStrike">
                          <a:solidFill>
                            <a:srgbClr val="000000"/>
                          </a:solidFill>
                          <a:effectLst/>
                          <a:latin typeface="Calibri" panose="020F0502020204030204" pitchFamily="34" charset="0"/>
                        </a:rPr>
                        <a:t>550 €</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fr-FR" sz="1100" b="0" i="0" u="none" strike="noStrike">
                          <a:solidFill>
                            <a:srgbClr val="000000"/>
                          </a:solidFill>
                          <a:effectLst/>
                          <a:latin typeface="Calibri" panose="020F0502020204030204" pitchFamily="34" charset="0"/>
                        </a:rPr>
                        <a:t>1 000 €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fr-FR" sz="1100" b="0" i="0" u="none" strike="noStrike">
                          <a:solidFill>
                            <a:srgbClr val="000000"/>
                          </a:solidFill>
                          <a:effectLst/>
                          <a:latin typeface="Calibri" panose="020F0502020204030204" pitchFamily="34" charset="0"/>
                        </a:rPr>
                        <a:t>1 100 €</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878417588"/>
                  </a:ext>
                </a:extLst>
              </a:tr>
              <a:tr h="229212">
                <a:tc>
                  <a:txBody>
                    <a:bodyPr/>
                    <a:lstStyle/>
                    <a:p>
                      <a:pPr algn="l" fontAlgn="ctr"/>
                      <a:r>
                        <a:rPr lang="fr-FR" sz="1100" b="0" i="0" u="none" strike="noStrike" dirty="0">
                          <a:solidFill>
                            <a:srgbClr val="000000"/>
                          </a:solidFill>
                          <a:effectLst/>
                          <a:latin typeface="Calibri" panose="020F0502020204030204" pitchFamily="34" charset="0"/>
                        </a:rPr>
                        <a:t>BIBLIO ASSIS SPECIA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fr-FR" sz="1100" b="0" i="0" u="none" strike="noStrike">
                          <a:solidFill>
                            <a:srgbClr val="000000"/>
                          </a:solidFill>
                          <a:effectLst/>
                          <a:latin typeface="Calibri" panose="020F0502020204030204" pitchFamily="34" charset="0"/>
                        </a:rPr>
                        <a:t>450 €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fr-FR" sz="1100" b="0" i="0" u="none" strike="noStrike">
                          <a:solidFill>
                            <a:srgbClr val="000000"/>
                          </a:solidFill>
                          <a:effectLst/>
                          <a:latin typeface="Calibri" panose="020F0502020204030204" pitchFamily="34" charset="0"/>
                        </a:rPr>
                        <a:t>500 €</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fr-FR" sz="1100" b="0" i="0" u="none" strike="noStrike">
                          <a:solidFill>
                            <a:srgbClr val="000000"/>
                          </a:solidFill>
                          <a:effectLst/>
                          <a:latin typeface="Calibri" panose="020F0502020204030204" pitchFamily="34" charset="0"/>
                        </a:rPr>
                        <a:t>900 €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fr-FR" sz="1100" b="0" i="0" u="none" strike="noStrike">
                          <a:solidFill>
                            <a:srgbClr val="000000"/>
                          </a:solidFill>
                          <a:effectLst/>
                          <a:latin typeface="Calibri" panose="020F0502020204030204" pitchFamily="34" charset="0"/>
                        </a:rPr>
                        <a:t>1 000 €</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855495863"/>
                  </a:ext>
                </a:extLst>
              </a:tr>
              <a:tr h="229212">
                <a:tc>
                  <a:txBody>
                    <a:bodyPr/>
                    <a:lstStyle/>
                    <a:p>
                      <a:pPr algn="l" fontAlgn="ctr"/>
                      <a:r>
                        <a:rPr lang="fr-FR" sz="1100" b="0" i="0" u="none" strike="noStrike">
                          <a:solidFill>
                            <a:srgbClr val="000000"/>
                          </a:solidFill>
                          <a:effectLst/>
                          <a:latin typeface="Calibri" panose="020F0502020204030204" pitchFamily="34" charset="0"/>
                        </a:rPr>
                        <a:t>BIBLIOTHECAIRES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fr-FR" sz="1100" b="0" i="0" u="none" strike="noStrike">
                          <a:solidFill>
                            <a:srgbClr val="000000"/>
                          </a:solidFill>
                          <a:effectLst/>
                          <a:latin typeface="Calibri" panose="020F0502020204030204" pitchFamily="34" charset="0"/>
                        </a:rPr>
                        <a:t>550 €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fr-FR" sz="1100" b="0" i="0" u="none" strike="noStrike">
                          <a:solidFill>
                            <a:srgbClr val="000000"/>
                          </a:solidFill>
                          <a:effectLst/>
                          <a:latin typeface="Calibri" panose="020F0502020204030204" pitchFamily="34" charset="0"/>
                        </a:rPr>
                        <a:t>600 €</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fr-FR" sz="1100" b="0" i="0" u="none" strike="noStrike">
                          <a:solidFill>
                            <a:srgbClr val="000000"/>
                          </a:solidFill>
                          <a:effectLst/>
                          <a:latin typeface="Calibri" panose="020F0502020204030204" pitchFamily="34" charset="0"/>
                        </a:rPr>
                        <a:t>1 100 €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fr-FR" sz="1100" b="0" i="0" u="none" strike="noStrike">
                          <a:solidFill>
                            <a:srgbClr val="000000"/>
                          </a:solidFill>
                          <a:effectLst/>
                          <a:latin typeface="Calibri" panose="020F0502020204030204" pitchFamily="34" charset="0"/>
                        </a:rPr>
                        <a:t>1 200 €</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637128428"/>
                  </a:ext>
                </a:extLst>
              </a:tr>
              <a:tr h="229212">
                <a:tc>
                  <a:txBody>
                    <a:bodyPr/>
                    <a:lstStyle/>
                    <a:p>
                      <a:pPr algn="l" fontAlgn="ctr"/>
                      <a:r>
                        <a:rPr lang="fr-FR" sz="1100" b="0" i="0" u="none" strike="noStrike">
                          <a:solidFill>
                            <a:srgbClr val="000000"/>
                          </a:solidFill>
                          <a:effectLst/>
                          <a:latin typeface="Calibri" panose="020F0502020204030204" pitchFamily="34" charset="0"/>
                        </a:rPr>
                        <a:t>INGENIEURS DE RECHERCHE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fr-FR" sz="1100" b="0" i="0" u="none" strike="noStrike">
                          <a:solidFill>
                            <a:srgbClr val="000000"/>
                          </a:solidFill>
                          <a:effectLst/>
                          <a:latin typeface="Calibri" panose="020F0502020204030204" pitchFamily="34" charset="0"/>
                        </a:rPr>
                        <a:t>850 €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fr-FR" sz="1100" b="0" i="0" u="none" strike="noStrike">
                          <a:solidFill>
                            <a:srgbClr val="000000"/>
                          </a:solidFill>
                          <a:effectLst/>
                          <a:latin typeface="Calibri" panose="020F0502020204030204" pitchFamily="34" charset="0"/>
                        </a:rPr>
                        <a:t>1 000 €</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fr-FR" sz="1100" b="0" i="0" u="none" strike="noStrike">
                          <a:solidFill>
                            <a:srgbClr val="000000"/>
                          </a:solidFill>
                          <a:effectLst/>
                          <a:latin typeface="Calibri" panose="020F0502020204030204" pitchFamily="34" charset="0"/>
                        </a:rPr>
                        <a:t>1 700 €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fr-FR" sz="1100" b="0" i="0" u="none" strike="noStrike">
                          <a:solidFill>
                            <a:srgbClr val="000000"/>
                          </a:solidFill>
                          <a:effectLst/>
                          <a:latin typeface="Calibri" panose="020F0502020204030204" pitchFamily="34" charset="0"/>
                        </a:rPr>
                        <a:t>2 000 €</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31876644"/>
                  </a:ext>
                </a:extLst>
              </a:tr>
              <a:tr h="229212">
                <a:tc>
                  <a:txBody>
                    <a:bodyPr/>
                    <a:lstStyle/>
                    <a:p>
                      <a:pPr algn="l" fontAlgn="ctr"/>
                      <a:r>
                        <a:rPr lang="fr-FR" sz="1100" b="0" i="0" u="none" strike="noStrike">
                          <a:solidFill>
                            <a:srgbClr val="000000"/>
                          </a:solidFill>
                          <a:effectLst/>
                          <a:latin typeface="Calibri" panose="020F0502020204030204" pitchFamily="34" charset="0"/>
                        </a:rPr>
                        <a:t>INGENIEURS D'ETUDES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fr-FR" sz="1100" b="0" i="0" u="none" strike="noStrike">
                          <a:solidFill>
                            <a:srgbClr val="000000"/>
                          </a:solidFill>
                          <a:effectLst/>
                          <a:latin typeface="Calibri" panose="020F0502020204030204" pitchFamily="34" charset="0"/>
                        </a:rPr>
                        <a:t>550 €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fr-FR" sz="1100" b="0" i="0" u="none" strike="noStrike">
                          <a:solidFill>
                            <a:srgbClr val="000000"/>
                          </a:solidFill>
                          <a:effectLst/>
                          <a:latin typeface="Calibri" panose="020F0502020204030204" pitchFamily="34" charset="0"/>
                        </a:rPr>
                        <a:t>600 €</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fr-FR" sz="1100" b="0" i="0" u="none" strike="noStrike">
                          <a:solidFill>
                            <a:srgbClr val="000000"/>
                          </a:solidFill>
                          <a:effectLst/>
                          <a:latin typeface="Calibri" panose="020F0502020204030204" pitchFamily="34" charset="0"/>
                        </a:rPr>
                        <a:t>1 100 €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fr-FR" sz="1100" b="0" i="0" u="none" strike="noStrike">
                          <a:solidFill>
                            <a:srgbClr val="000000"/>
                          </a:solidFill>
                          <a:effectLst/>
                          <a:latin typeface="Calibri" panose="020F0502020204030204" pitchFamily="34" charset="0"/>
                        </a:rPr>
                        <a:t>1 200 €</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298495754"/>
                  </a:ext>
                </a:extLst>
              </a:tr>
              <a:tr h="229212">
                <a:tc>
                  <a:txBody>
                    <a:bodyPr/>
                    <a:lstStyle/>
                    <a:p>
                      <a:pPr algn="l" fontAlgn="ctr"/>
                      <a:r>
                        <a:rPr lang="fr-FR" sz="1100" b="0" i="0" u="none" strike="noStrike">
                          <a:solidFill>
                            <a:srgbClr val="000000"/>
                          </a:solidFill>
                          <a:effectLst/>
                          <a:latin typeface="Calibri" panose="020F0502020204030204" pitchFamily="34" charset="0"/>
                        </a:rPr>
                        <a:t>CHARGE D'ETUDES DOCUMENTAIRES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fr-FR" sz="1100" b="0" i="0" u="none" strike="noStrike">
                          <a:solidFill>
                            <a:srgbClr val="000000"/>
                          </a:solidFill>
                          <a:effectLst/>
                          <a:latin typeface="Calibri" panose="020F0502020204030204" pitchFamily="34" charset="0"/>
                        </a:rPr>
                        <a:t>550 €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fr-FR" sz="1100" b="0" i="0" u="none" strike="noStrike">
                          <a:solidFill>
                            <a:srgbClr val="000000"/>
                          </a:solidFill>
                          <a:effectLst/>
                          <a:latin typeface="Calibri" panose="020F0502020204030204" pitchFamily="34" charset="0"/>
                        </a:rPr>
                        <a:t>600 €</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fr-FR" sz="1100" b="0" i="0" u="none" strike="noStrike">
                          <a:solidFill>
                            <a:srgbClr val="000000"/>
                          </a:solidFill>
                          <a:effectLst/>
                          <a:latin typeface="Calibri" panose="020F0502020204030204" pitchFamily="34" charset="0"/>
                        </a:rPr>
                        <a:t>1 100 €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fr-FR" sz="1100" b="0" i="0" u="none" strike="noStrike">
                          <a:solidFill>
                            <a:srgbClr val="000000"/>
                          </a:solidFill>
                          <a:effectLst/>
                          <a:latin typeface="Calibri" panose="020F0502020204030204" pitchFamily="34" charset="0"/>
                        </a:rPr>
                        <a:t>1 200 €</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943436613"/>
                  </a:ext>
                </a:extLst>
              </a:tr>
              <a:tr h="229212">
                <a:tc>
                  <a:txBody>
                    <a:bodyPr/>
                    <a:lstStyle/>
                    <a:p>
                      <a:pPr algn="l" fontAlgn="ctr"/>
                      <a:r>
                        <a:rPr lang="fr-FR" sz="1100" b="0" i="0" u="none" strike="noStrike">
                          <a:solidFill>
                            <a:srgbClr val="000000"/>
                          </a:solidFill>
                          <a:effectLst/>
                          <a:latin typeface="Calibri" panose="020F0502020204030204" pitchFamily="34" charset="0"/>
                        </a:rPr>
                        <a:t>ARCHITECTE URBANISTE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fr-FR" sz="1100" b="0" i="0" u="none" strike="noStrike">
                          <a:solidFill>
                            <a:srgbClr val="000000"/>
                          </a:solidFill>
                          <a:effectLst/>
                          <a:latin typeface="Calibri" panose="020F0502020204030204" pitchFamily="34" charset="0"/>
                        </a:rPr>
                        <a:t>1 600 €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fr-FR" sz="1100" b="0" i="0" u="none" strike="noStrike">
                          <a:solidFill>
                            <a:srgbClr val="000000"/>
                          </a:solidFill>
                          <a:effectLst/>
                          <a:latin typeface="Calibri" panose="020F0502020204030204" pitchFamily="34" charset="0"/>
                        </a:rPr>
                        <a:t>1 800 €</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fr-FR" sz="1100" b="0" i="0" u="none" strike="noStrike">
                          <a:solidFill>
                            <a:srgbClr val="000000"/>
                          </a:solidFill>
                          <a:effectLst/>
                          <a:latin typeface="Calibri" panose="020F0502020204030204" pitchFamily="34" charset="0"/>
                        </a:rPr>
                        <a:t>3 200 €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fr-FR" sz="1100" b="0" i="0" u="none" strike="noStrike">
                          <a:solidFill>
                            <a:srgbClr val="000000"/>
                          </a:solidFill>
                          <a:effectLst/>
                          <a:latin typeface="Calibri" panose="020F0502020204030204" pitchFamily="34" charset="0"/>
                        </a:rPr>
                        <a:t>3 600 €</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926904857"/>
                  </a:ext>
                </a:extLst>
              </a:tr>
              <a:tr h="229212">
                <a:tc>
                  <a:txBody>
                    <a:bodyPr/>
                    <a:lstStyle/>
                    <a:p>
                      <a:pPr algn="l" fontAlgn="ctr"/>
                      <a:r>
                        <a:rPr lang="fr-FR" sz="1100" b="0" i="0" u="none" strike="noStrike">
                          <a:solidFill>
                            <a:srgbClr val="000000"/>
                          </a:solidFill>
                          <a:effectLst/>
                          <a:latin typeface="Calibri" panose="020F0502020204030204" pitchFamily="34" charset="0"/>
                        </a:rPr>
                        <a:t>CONSERVAT.GAL BIBLIOTHEQUES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fr-FR" sz="1100" b="0" i="0" u="none" strike="noStrike">
                          <a:solidFill>
                            <a:srgbClr val="000000"/>
                          </a:solidFill>
                          <a:effectLst/>
                          <a:latin typeface="Calibri" panose="020F0502020204030204" pitchFamily="34" charset="0"/>
                        </a:rPr>
                        <a:t>850 €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fr-FR" sz="1100" b="0" i="0" u="none" strike="noStrike">
                          <a:solidFill>
                            <a:srgbClr val="000000"/>
                          </a:solidFill>
                          <a:effectLst/>
                          <a:latin typeface="Calibri" panose="020F0502020204030204" pitchFamily="34" charset="0"/>
                        </a:rPr>
                        <a:t>1 000 €</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fr-FR" sz="1100" b="0" i="0" u="none" strike="noStrike">
                          <a:solidFill>
                            <a:srgbClr val="000000"/>
                          </a:solidFill>
                          <a:effectLst/>
                          <a:latin typeface="Calibri" panose="020F0502020204030204" pitchFamily="34" charset="0"/>
                        </a:rPr>
                        <a:t>1 700 €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fr-FR" sz="1100" b="0" i="0" u="none" strike="noStrike">
                          <a:solidFill>
                            <a:srgbClr val="000000"/>
                          </a:solidFill>
                          <a:effectLst/>
                          <a:latin typeface="Calibri" panose="020F0502020204030204" pitchFamily="34" charset="0"/>
                        </a:rPr>
                        <a:t>2 000 €</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780014154"/>
                  </a:ext>
                </a:extLst>
              </a:tr>
              <a:tr h="229212">
                <a:tc>
                  <a:txBody>
                    <a:bodyPr/>
                    <a:lstStyle/>
                    <a:p>
                      <a:pPr algn="l" fontAlgn="ctr"/>
                      <a:r>
                        <a:rPr lang="fr-FR" sz="1100" b="0" i="0" u="none" strike="noStrike">
                          <a:solidFill>
                            <a:srgbClr val="000000"/>
                          </a:solidFill>
                          <a:effectLst/>
                          <a:latin typeface="Calibri" panose="020F0502020204030204" pitchFamily="34" charset="0"/>
                        </a:rPr>
                        <a:t>CONSERVATEUR DE BIBLIOTHEQUES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fr-FR" sz="1100" b="0" i="0" u="none" strike="noStrike">
                          <a:solidFill>
                            <a:srgbClr val="000000"/>
                          </a:solidFill>
                          <a:effectLst/>
                          <a:latin typeface="Calibri" panose="020F0502020204030204" pitchFamily="34" charset="0"/>
                        </a:rPr>
                        <a:t>850 €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fr-FR" sz="1100" b="0" i="0" u="none" strike="noStrike">
                          <a:solidFill>
                            <a:srgbClr val="000000"/>
                          </a:solidFill>
                          <a:effectLst/>
                          <a:latin typeface="Calibri" panose="020F0502020204030204" pitchFamily="34" charset="0"/>
                        </a:rPr>
                        <a:t>1 000 €</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fr-FR" sz="1100" b="0" i="0" u="none" strike="noStrike">
                          <a:solidFill>
                            <a:srgbClr val="000000"/>
                          </a:solidFill>
                          <a:effectLst/>
                          <a:latin typeface="Calibri" panose="020F0502020204030204" pitchFamily="34" charset="0"/>
                        </a:rPr>
                        <a:t>1 700 €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fr-FR" sz="1100" b="0" i="0" u="none" strike="noStrike">
                          <a:solidFill>
                            <a:srgbClr val="000000"/>
                          </a:solidFill>
                          <a:effectLst/>
                          <a:latin typeface="Calibri" panose="020F0502020204030204" pitchFamily="34" charset="0"/>
                        </a:rPr>
                        <a:t>2 000 €</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594886919"/>
                  </a:ext>
                </a:extLst>
              </a:tr>
              <a:tr h="229212">
                <a:tc>
                  <a:txBody>
                    <a:bodyPr/>
                    <a:lstStyle/>
                    <a:p>
                      <a:pPr algn="l" fontAlgn="ctr"/>
                      <a:r>
                        <a:rPr lang="fr-FR" sz="1100" b="0" i="0" u="none" strike="noStrike">
                          <a:solidFill>
                            <a:srgbClr val="000000"/>
                          </a:solidFill>
                          <a:effectLst/>
                          <a:latin typeface="Calibri" panose="020F0502020204030204" pitchFamily="34" charset="0"/>
                        </a:rPr>
                        <a:t>CONSERVATEURS DU PATRIMOINE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100" b="0" i="0" u="none" strike="noStrike">
                          <a:solidFill>
                            <a:srgbClr val="000000"/>
                          </a:solidFill>
                          <a:effectLst/>
                          <a:latin typeface="Calibri" panose="020F0502020204030204" pitchFamily="34" charset="0"/>
                        </a:rPr>
                        <a:t>850 €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100" b="0" i="0" u="none" strike="noStrike">
                          <a:solidFill>
                            <a:srgbClr val="000000"/>
                          </a:solidFill>
                          <a:effectLst/>
                          <a:latin typeface="Calibri" panose="020F0502020204030204" pitchFamily="34" charset="0"/>
                        </a:rPr>
                        <a:t>1 000 €</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100" b="0" i="0" u="none" strike="noStrike">
                          <a:solidFill>
                            <a:srgbClr val="000000"/>
                          </a:solidFill>
                          <a:effectLst/>
                          <a:latin typeface="Calibri" panose="020F0502020204030204" pitchFamily="34" charset="0"/>
                        </a:rPr>
                        <a:t>1 700 €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100" b="0" i="0" u="none" strike="noStrike">
                          <a:solidFill>
                            <a:srgbClr val="000000"/>
                          </a:solidFill>
                          <a:effectLst/>
                          <a:latin typeface="Calibri" panose="020F0502020204030204" pitchFamily="34" charset="0"/>
                        </a:rPr>
                        <a:t>2 000 €</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54098453"/>
                  </a:ext>
                </a:extLst>
              </a:tr>
              <a:tr h="976478">
                <a:tc gridSpan="5">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fr-FR" sz="10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rPr>
                        <a:t>Source : BO-Rem, avril 2018</a:t>
                      </a:r>
                    </a:p>
                    <a:p>
                      <a:pPr marL="0" marR="0" lvl="0" indent="0" algn="l" defTabSz="914400" rtl="0" eaLnBrk="1" fontAlgn="ctr" latinLnBrk="0" hangingPunct="1">
                        <a:lnSpc>
                          <a:spcPct val="100000"/>
                        </a:lnSpc>
                        <a:spcBef>
                          <a:spcPts val="0"/>
                        </a:spcBef>
                        <a:spcAft>
                          <a:spcPts val="0"/>
                        </a:spcAft>
                        <a:buClrTx/>
                        <a:buSzTx/>
                        <a:buFontTx/>
                        <a:buNone/>
                        <a:tabLst/>
                        <a:defRPr/>
                      </a:pPr>
                      <a:r>
                        <a:rPr kumimoji="0" lang="fr-FR" sz="10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rPr>
                        <a:t>L’estimation du nombre d’agents éligibles à la mobilité en 2020 tient compte de la moyenne des mobilité rémunérées:</a:t>
                      </a:r>
                    </a:p>
                    <a:p>
                      <a:pPr marL="171450" marR="0" lvl="0" indent="-171450" algn="l" defTabSz="914400" rtl="0" eaLnBrk="1" fontAlgn="ctr" latinLnBrk="0" hangingPunct="1">
                        <a:lnSpc>
                          <a:spcPct val="100000"/>
                        </a:lnSpc>
                        <a:spcBef>
                          <a:spcPts val="0"/>
                        </a:spcBef>
                        <a:spcAft>
                          <a:spcPts val="0"/>
                        </a:spcAft>
                        <a:buClrTx/>
                        <a:buSzTx/>
                        <a:buFontTx/>
                        <a:buChar char="-"/>
                        <a:tabLst/>
                        <a:defRPr/>
                      </a:pPr>
                      <a:r>
                        <a:rPr kumimoji="0" lang="fr-FR" sz="10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rPr>
                        <a:t>en 2017, 2018 et 2019 pour les ATTA, SA, AAMC, ICCEAC, ATAE, AASM, TA, CTA, TSC, ISCP;</a:t>
                      </a:r>
                    </a:p>
                    <a:p>
                      <a:pPr marL="171450" marR="0" lvl="0" indent="-171450" algn="l" defTabSz="914400" rtl="0" eaLnBrk="1" fontAlgn="ctr" latinLnBrk="0" hangingPunct="1">
                        <a:lnSpc>
                          <a:spcPct val="100000"/>
                        </a:lnSpc>
                        <a:spcBef>
                          <a:spcPts val="0"/>
                        </a:spcBef>
                        <a:spcAft>
                          <a:spcPts val="0"/>
                        </a:spcAft>
                        <a:buClrTx/>
                        <a:buSzTx/>
                        <a:buFontTx/>
                        <a:buChar char="-"/>
                        <a:tabLst/>
                        <a:defRPr/>
                      </a:pPr>
                      <a:r>
                        <a:rPr kumimoji="0" lang="fr-FR" sz="10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rPr>
                        <a:t>en  2019 pour les corps de la filière scientifique et enseignement.</a:t>
                      </a:r>
                      <a:r>
                        <a:rPr kumimoji="0" lang="fr-FR" sz="8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rPr>
                        <a:t/>
                      </a:r>
                      <a:br>
                        <a:rPr kumimoji="0" lang="fr-FR" sz="8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rPr>
                      </a:br>
                      <a:endParaRPr lang="fr-FR" sz="900" b="0" i="0" u="none" strike="noStrike" dirty="0">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332836347"/>
                  </a:ext>
                </a:extLst>
              </a:tr>
            </a:tbl>
          </a:graphicData>
        </a:graphic>
      </p:graphicFrame>
    </p:spTree>
    <p:extLst>
      <p:ext uri="{BB962C8B-B14F-4D97-AF65-F5344CB8AC3E}">
        <p14:creationId xmlns:p14="http://schemas.microsoft.com/office/powerpoint/2010/main" val="296588308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10193" y="1216049"/>
            <a:ext cx="8472221" cy="4995180"/>
          </a:xfrm>
        </p:spPr>
        <p:txBody>
          <a:bodyPr>
            <a:normAutofit fontScale="92500" lnSpcReduction="20000"/>
          </a:bodyPr>
          <a:lstStyle/>
          <a:p>
            <a:pPr marL="57150" indent="0">
              <a:buNone/>
            </a:pPr>
            <a:r>
              <a:rPr lang="fr-FR" sz="2400" b="1" dirty="0">
                <a:latin typeface="Calibri" panose="020F0502020204030204" pitchFamily="34" charset="0"/>
                <a:cs typeface="Calibri" panose="020F0502020204030204" pitchFamily="34" charset="0"/>
              </a:rPr>
              <a:t>Axe 2: Accompagnement de la politique RH du MC (hors transfert EP): 1,2 M€</a:t>
            </a:r>
          </a:p>
          <a:p>
            <a:pPr marL="0" indent="0" algn="just">
              <a:lnSpc>
                <a:spcPct val="107000"/>
              </a:lnSpc>
              <a:spcAft>
                <a:spcPts val="0"/>
              </a:spcAft>
              <a:buNone/>
            </a:pPr>
            <a:endParaRPr lang="fr-FR" i="1" dirty="0">
              <a:latin typeface="Calibri" panose="020F0502020204030204" pitchFamily="34" charset="0"/>
              <a:ea typeface="Calibri" panose="020F0502020204030204" pitchFamily="34" charset="0"/>
              <a:cs typeface="Times New Roman" panose="02020603050405020304" pitchFamily="18" charset="0"/>
            </a:endParaRPr>
          </a:p>
          <a:p>
            <a:pPr lvl="0"/>
            <a:r>
              <a:rPr lang="fr-FR" b="1" dirty="0">
                <a:latin typeface="Calibri" panose="020F0502020204030204" pitchFamily="34" charset="0"/>
                <a:cs typeface="Calibri" panose="020F0502020204030204" pitchFamily="34" charset="0"/>
              </a:rPr>
              <a:t>Dispositif de renforcement de l'attractivité des </a:t>
            </a:r>
            <a:r>
              <a:rPr lang="fr-FR" b="1" dirty="0" smtClean="0">
                <a:latin typeface="Calibri" panose="020F0502020204030204" pitchFamily="34" charset="0"/>
                <a:cs typeface="Calibri" panose="020F0502020204030204" pitchFamily="34" charset="0"/>
              </a:rPr>
              <a:t>postes (0,4 M€)</a:t>
            </a:r>
            <a:endParaRPr lang="fr-FR" dirty="0">
              <a:latin typeface="Calibri" panose="020F0502020204030204" pitchFamily="34" charset="0"/>
              <a:cs typeface="Calibri" panose="020F0502020204030204" pitchFamily="34" charset="0"/>
            </a:endParaRPr>
          </a:p>
          <a:p>
            <a:endParaRPr lang="fr-FR" dirty="0">
              <a:latin typeface="Calibri" panose="020F0502020204030204" pitchFamily="34" charset="0"/>
              <a:cs typeface="Calibri" panose="020F0502020204030204" pitchFamily="34" charset="0"/>
            </a:endParaRPr>
          </a:p>
          <a:p>
            <a:pPr marL="0" indent="0">
              <a:buNone/>
            </a:pPr>
            <a:r>
              <a:rPr lang="fr-FR" i="1" dirty="0" smtClean="0">
                <a:latin typeface="Calibri" panose="020F0502020204030204" pitchFamily="34" charset="0"/>
                <a:cs typeface="Calibri" panose="020F0502020204030204" pitchFamily="34" charset="0"/>
              </a:rPr>
              <a:t>En cours </a:t>
            </a:r>
            <a:r>
              <a:rPr lang="fr-FR" i="1" dirty="0">
                <a:latin typeface="Calibri" panose="020F0502020204030204" pitchFamily="34" charset="0"/>
                <a:cs typeface="Calibri" panose="020F0502020204030204" pitchFamily="34" charset="0"/>
              </a:rPr>
              <a:t>d’étude :</a:t>
            </a:r>
          </a:p>
          <a:p>
            <a:pPr lvl="1"/>
            <a:r>
              <a:rPr lang="fr-FR" sz="2000" dirty="0">
                <a:latin typeface="Calibri" panose="020F0502020204030204" pitchFamily="34" charset="0"/>
                <a:cs typeface="Calibri" panose="020F0502020204030204" pitchFamily="34" charset="0"/>
              </a:rPr>
              <a:t>Mesures destinées à renforcer l’attractivité de certains </a:t>
            </a:r>
            <a:r>
              <a:rPr lang="fr-FR" sz="2000" dirty="0" smtClean="0">
                <a:latin typeface="Calibri" panose="020F0502020204030204" pitchFamily="34" charset="0"/>
                <a:cs typeface="Calibri" panose="020F0502020204030204" pitchFamily="34" charset="0"/>
              </a:rPr>
              <a:t>postes;</a:t>
            </a:r>
            <a:endParaRPr lang="fr-FR" sz="2000" dirty="0">
              <a:latin typeface="Calibri" panose="020F0502020204030204" pitchFamily="34" charset="0"/>
              <a:cs typeface="Calibri" panose="020F0502020204030204" pitchFamily="34" charset="0"/>
            </a:endParaRPr>
          </a:p>
          <a:p>
            <a:pPr lvl="1"/>
            <a:r>
              <a:rPr lang="fr-FR" sz="2000" dirty="0">
                <a:latin typeface="Calibri" panose="020F0502020204030204" pitchFamily="34" charset="0"/>
                <a:cs typeface="Calibri" panose="020F0502020204030204" pitchFamily="34" charset="0"/>
              </a:rPr>
              <a:t>Accompagnement des mesures découlant des lignes directrices de gestion mobilité.</a:t>
            </a:r>
          </a:p>
          <a:p>
            <a:pPr marL="0" indent="0">
              <a:buNone/>
            </a:pPr>
            <a:endParaRPr lang="fr-FR" dirty="0">
              <a:solidFill>
                <a:schemeClr val="tx1"/>
              </a:solidFill>
            </a:endParaRPr>
          </a:p>
          <a:p>
            <a:pPr algn="just"/>
            <a:r>
              <a:rPr lang="fr-FR" b="1" dirty="0" smtClean="0">
                <a:latin typeface="Calibri" panose="020F0502020204030204" pitchFamily="34" charset="0"/>
                <a:cs typeface="Calibri" panose="020F0502020204030204" pitchFamily="34" charset="0"/>
              </a:rPr>
              <a:t>0,2 </a:t>
            </a:r>
            <a:r>
              <a:rPr lang="fr-FR" b="1" dirty="0">
                <a:latin typeface="Calibri" panose="020F0502020204030204" pitchFamily="34" charset="0"/>
                <a:cs typeface="Calibri" panose="020F0502020204030204" pitchFamily="34" charset="0"/>
              </a:rPr>
              <a:t>M€ seront gardés en réserve et utilisés en cours d’exercice afin de répondre aux </a:t>
            </a:r>
            <a:r>
              <a:rPr lang="fr-FR" b="1" dirty="0" smtClean="0">
                <a:latin typeface="Calibri" panose="020F0502020204030204" pitchFamily="34" charset="0"/>
                <a:cs typeface="Calibri" panose="020F0502020204030204" pitchFamily="34" charset="0"/>
              </a:rPr>
              <a:t>problématiques </a:t>
            </a:r>
            <a:r>
              <a:rPr lang="fr-FR" b="1" dirty="0">
                <a:latin typeface="Calibri" panose="020F0502020204030204" pitchFamily="34" charset="0"/>
                <a:cs typeface="Calibri" panose="020F0502020204030204" pitchFamily="34" charset="0"/>
              </a:rPr>
              <a:t>spécifiques qui pourraient advenir dans l’année</a:t>
            </a:r>
            <a:r>
              <a:rPr lang="fr-FR" dirty="0" smtClean="0">
                <a:solidFill>
                  <a:schemeClr val="tx1"/>
                </a:solidFill>
              </a:rPr>
              <a:t>.</a:t>
            </a:r>
          </a:p>
          <a:p>
            <a:pPr marL="0" indent="0" algn="just">
              <a:buNone/>
            </a:pPr>
            <a:endParaRPr lang="fr-FR" sz="2200" dirty="0" smtClean="0">
              <a:solidFill>
                <a:schemeClr val="tx1"/>
              </a:solidFill>
              <a:latin typeface="Calibri" panose="020F0502020204030204" pitchFamily="34" charset="0"/>
            </a:endParaRPr>
          </a:p>
          <a:p>
            <a:pPr marL="0" indent="0" algn="just">
              <a:buNone/>
            </a:pPr>
            <a:r>
              <a:rPr lang="fr-FR" sz="2200" dirty="0" smtClean="0">
                <a:latin typeface="Calibri" panose="020F0502020204030204" pitchFamily="34" charset="0"/>
              </a:rPr>
              <a:t>Par ailleurs, au </a:t>
            </a:r>
            <a:r>
              <a:rPr lang="fr-FR" sz="2200" dirty="0">
                <a:latin typeface="Calibri" panose="020F0502020204030204" pitchFamily="34" charset="0"/>
              </a:rPr>
              <a:t>sein de l’enveloppe indemnitaire, </a:t>
            </a:r>
            <a:r>
              <a:rPr lang="fr-FR" sz="2200" b="1" dirty="0">
                <a:latin typeface="Calibri" panose="020F0502020204030204" pitchFamily="34" charset="0"/>
              </a:rPr>
              <a:t>0,1 M€</a:t>
            </a:r>
            <a:r>
              <a:rPr lang="fr-FR" sz="2200" dirty="0">
                <a:latin typeface="Calibri" panose="020F0502020204030204" pitchFamily="34" charset="0"/>
              </a:rPr>
              <a:t> seront réservées pour des mesures spécifiques supplémentaires, dont la revalorisation des indemnités servies aux CAOA/CDAOA ou la rémunération des heures dites « de mécénat ».</a:t>
            </a:r>
          </a:p>
          <a:p>
            <a:pPr algn="just"/>
            <a:endParaRPr lang="fr-FR" dirty="0" smtClean="0">
              <a:solidFill>
                <a:schemeClr val="tx1"/>
              </a:solidFill>
            </a:endParaRPr>
          </a:p>
          <a:p>
            <a:pPr algn="just"/>
            <a:endParaRPr lang="fr-FR" dirty="0">
              <a:solidFill>
                <a:schemeClr val="tx1"/>
              </a:solidFill>
            </a:endParaRPr>
          </a:p>
          <a:p>
            <a:pPr algn="just"/>
            <a:endParaRPr lang="fr-FR" dirty="0" smtClean="0">
              <a:solidFill>
                <a:schemeClr val="tx1"/>
              </a:solidFill>
            </a:endParaRPr>
          </a:p>
          <a:p>
            <a:pPr algn="just"/>
            <a:endParaRPr lang="fr-FR" dirty="0">
              <a:solidFill>
                <a:schemeClr val="tx1"/>
              </a:solidFill>
            </a:endParaRPr>
          </a:p>
          <a:p>
            <a:pPr algn="just"/>
            <a:endParaRPr lang="fr-FR" dirty="0">
              <a:solidFill>
                <a:schemeClr val="tx1"/>
              </a:solidFill>
            </a:endParaRPr>
          </a:p>
          <a:p>
            <a:pPr marL="57150" indent="0">
              <a:buNone/>
            </a:pPr>
            <a:endParaRPr lang="fr-FR" sz="2400" dirty="0"/>
          </a:p>
        </p:txBody>
      </p:sp>
      <p:sp>
        <p:nvSpPr>
          <p:cNvPr id="4" name="Titre 1">
            <a:extLst>
              <a:ext uri="{FF2B5EF4-FFF2-40B4-BE49-F238E27FC236}">
                <a16:creationId xmlns:a16="http://schemas.microsoft.com/office/drawing/2014/main" id="{928E3B6D-9411-47A4-918C-7E42627A961B}"/>
              </a:ext>
            </a:extLst>
          </p:cNvPr>
          <p:cNvSpPr>
            <a:spLocks noGrp="1"/>
          </p:cNvSpPr>
          <p:nvPr>
            <p:ph type="title"/>
          </p:nvPr>
        </p:nvSpPr>
        <p:spPr>
          <a:xfrm>
            <a:off x="632388" y="134531"/>
            <a:ext cx="8227833" cy="853441"/>
          </a:xfrm>
        </p:spPr>
        <p:txBody>
          <a:bodyPr anchor="ctr"/>
          <a:lstStyle/>
          <a:p>
            <a:pPr>
              <a:lnSpc>
                <a:spcPct val="100000"/>
              </a:lnSpc>
              <a:spcBef>
                <a:spcPts val="0"/>
              </a:spcBef>
              <a:spcAft>
                <a:spcPts val="1200"/>
              </a:spcAft>
            </a:pPr>
            <a:r>
              <a:rPr lang="fr-FR" dirty="0"/>
              <a:t/>
            </a:r>
            <a:br>
              <a:rPr lang="fr-FR" dirty="0"/>
            </a:br>
            <a:r>
              <a:rPr lang="fr-FR" sz="2800" dirty="0">
                <a:latin typeface="Calibri" panose="020F0502020204030204" pitchFamily="34" charset="0"/>
                <a:cs typeface="Calibri" panose="020F0502020204030204" pitchFamily="34" charset="0"/>
              </a:rPr>
              <a:t>Perspectives 2020 : poursuite du plan de rattrapage indemnitaire ministériel </a:t>
            </a:r>
            <a:r>
              <a:rPr lang="fr-FR" sz="2000" dirty="0"/>
              <a:t/>
            </a:r>
            <a:br>
              <a:rPr lang="fr-FR" sz="2000" dirty="0"/>
            </a:br>
            <a:r>
              <a:rPr lang="fr-FR" sz="2000" dirty="0"/>
              <a:t/>
            </a:r>
            <a:br>
              <a:rPr lang="fr-FR" sz="2000" dirty="0"/>
            </a:br>
            <a:endParaRPr lang="fr-FR" sz="2000" dirty="0"/>
          </a:p>
        </p:txBody>
      </p:sp>
    </p:spTree>
    <p:extLst>
      <p:ext uri="{BB962C8B-B14F-4D97-AF65-F5344CB8AC3E}">
        <p14:creationId xmlns:p14="http://schemas.microsoft.com/office/powerpoint/2010/main" val="326970082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32388" y="987972"/>
            <a:ext cx="8448550" cy="4624552"/>
          </a:xfrm>
        </p:spPr>
        <p:txBody>
          <a:bodyPr>
            <a:normAutofit/>
          </a:bodyPr>
          <a:lstStyle/>
          <a:p>
            <a:pPr marL="57150" indent="0">
              <a:lnSpc>
                <a:spcPct val="107000"/>
              </a:lnSpc>
              <a:buNone/>
            </a:pPr>
            <a:r>
              <a:rPr lang="fr-FR" sz="2200" b="1" dirty="0"/>
              <a:t>Axe 3 : Consolidation du complément indemnitaire annuel (hors transfert aux EP): 1,5 M€</a:t>
            </a:r>
          </a:p>
          <a:p>
            <a:pPr marL="0" indent="0" algn="just">
              <a:lnSpc>
                <a:spcPct val="107000"/>
              </a:lnSpc>
              <a:spcAft>
                <a:spcPts val="0"/>
              </a:spcAft>
              <a:buNone/>
            </a:pPr>
            <a:endParaRPr lang="fr-FR" i="1"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0"/>
              </a:spcAft>
              <a:buNone/>
            </a:pPr>
            <a:r>
              <a:rPr lang="fr-FR" i="1" dirty="0">
                <a:latin typeface="Calibri" panose="020F0502020204030204" pitchFamily="34" charset="0"/>
                <a:ea typeface="Calibri" panose="020F0502020204030204" pitchFamily="34" charset="0"/>
                <a:cs typeface="Times New Roman" panose="02020603050405020304" pitchFamily="18" charset="0"/>
              </a:rPr>
              <a:t>Augmentation du CIA pour atteindre l’objectif d’une enveloppe totale équivalente à 30 % des plafonds de CIA par corps et par groupe. </a:t>
            </a:r>
          </a:p>
          <a:p>
            <a:pPr marL="0" indent="0" algn="just">
              <a:lnSpc>
                <a:spcPct val="107000"/>
              </a:lnSpc>
              <a:spcAft>
                <a:spcPts val="0"/>
              </a:spcAft>
              <a:buNone/>
            </a:pPr>
            <a:endParaRPr lang="fr-FR" i="1"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0"/>
              </a:spcAft>
              <a:buNone/>
            </a:pPr>
            <a:r>
              <a:rPr lang="fr-FR" i="1" dirty="0">
                <a:latin typeface="Calibri" panose="020F0502020204030204" pitchFamily="34" charset="0"/>
                <a:ea typeface="Calibri" panose="020F0502020204030204" pitchFamily="34" charset="0"/>
                <a:cs typeface="Times New Roman" panose="02020603050405020304" pitchFamily="18" charset="0"/>
              </a:rPr>
              <a:t>Cette mesure s’inscrit dans les objectifs de la politique gouvernementale en matière de politique indemnitaire.</a:t>
            </a:r>
          </a:p>
          <a:p>
            <a:pPr marL="0" indent="0">
              <a:buNone/>
            </a:pPr>
            <a:endParaRPr lang="fr-FR" dirty="0">
              <a:solidFill>
                <a:schemeClr val="tx1"/>
              </a:solidFill>
            </a:endParaRPr>
          </a:p>
          <a:p>
            <a:pPr marL="57150" indent="0">
              <a:buNone/>
            </a:pPr>
            <a:endParaRPr lang="fr-FR" sz="2400" dirty="0"/>
          </a:p>
        </p:txBody>
      </p:sp>
      <p:sp>
        <p:nvSpPr>
          <p:cNvPr id="4" name="Titre 1">
            <a:extLst>
              <a:ext uri="{FF2B5EF4-FFF2-40B4-BE49-F238E27FC236}">
                <a16:creationId xmlns:a16="http://schemas.microsoft.com/office/drawing/2014/main" id="{928E3B6D-9411-47A4-918C-7E42627A961B}"/>
              </a:ext>
            </a:extLst>
          </p:cNvPr>
          <p:cNvSpPr>
            <a:spLocks noGrp="1"/>
          </p:cNvSpPr>
          <p:nvPr>
            <p:ph type="title"/>
          </p:nvPr>
        </p:nvSpPr>
        <p:spPr>
          <a:xfrm>
            <a:off x="632388" y="134531"/>
            <a:ext cx="8227833" cy="853441"/>
          </a:xfrm>
        </p:spPr>
        <p:txBody>
          <a:bodyPr anchor="ctr"/>
          <a:lstStyle/>
          <a:p>
            <a:pPr>
              <a:lnSpc>
                <a:spcPct val="100000"/>
              </a:lnSpc>
              <a:spcBef>
                <a:spcPts val="0"/>
              </a:spcBef>
              <a:spcAft>
                <a:spcPts val="1200"/>
              </a:spcAft>
            </a:pPr>
            <a:r>
              <a:rPr lang="fr-FR" dirty="0"/>
              <a:t/>
            </a:r>
            <a:br>
              <a:rPr lang="fr-FR" dirty="0"/>
            </a:br>
            <a:r>
              <a:rPr lang="fr-FR" sz="2800" dirty="0">
                <a:latin typeface="Calibri" panose="020F0502020204030204" pitchFamily="34" charset="0"/>
              </a:rPr>
              <a:t>Perspectives 2020 : poursuite du plan de rattrapage indemnitaire ministériel </a:t>
            </a:r>
            <a:r>
              <a:rPr lang="fr-FR" sz="2000" dirty="0"/>
              <a:t/>
            </a:r>
            <a:br>
              <a:rPr lang="fr-FR" sz="2000" dirty="0"/>
            </a:br>
            <a:r>
              <a:rPr lang="fr-FR" sz="2000" dirty="0"/>
              <a:t/>
            </a:r>
            <a:br>
              <a:rPr lang="fr-FR" sz="2000" dirty="0"/>
            </a:br>
            <a:endParaRPr lang="fr-FR" sz="2000" dirty="0"/>
          </a:p>
        </p:txBody>
      </p:sp>
    </p:spTree>
    <p:extLst>
      <p:ext uri="{BB962C8B-B14F-4D97-AF65-F5344CB8AC3E}">
        <p14:creationId xmlns:p14="http://schemas.microsoft.com/office/powerpoint/2010/main" val="370637869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07450" y="696249"/>
            <a:ext cx="8470047" cy="5601520"/>
          </a:xfrm>
        </p:spPr>
        <p:txBody>
          <a:bodyPr>
            <a:normAutofit/>
          </a:bodyPr>
          <a:lstStyle/>
          <a:p>
            <a:pPr marL="0" indent="0" algn="just">
              <a:spcBef>
                <a:spcPts val="0"/>
              </a:spcBef>
              <a:spcAft>
                <a:spcPts val="1200"/>
              </a:spcAft>
              <a:buNone/>
            </a:pPr>
            <a:r>
              <a:rPr lang="fr-FR" sz="2800" b="1" dirty="0">
                <a:latin typeface="Calibri" panose="020F0502020204030204" pitchFamily="34" charset="0"/>
                <a:cs typeface="Calibri" panose="020F0502020204030204" pitchFamily="34" charset="0"/>
              </a:rPr>
              <a:t>Concertation sur la politique indemnitaire ministérielle </a:t>
            </a:r>
          </a:p>
          <a:p>
            <a:pPr marL="0" indent="0" algn="just">
              <a:spcBef>
                <a:spcPts val="0"/>
              </a:spcBef>
              <a:spcAft>
                <a:spcPts val="1200"/>
              </a:spcAft>
              <a:buNone/>
            </a:pPr>
            <a:endParaRPr lang="fr-FR" sz="2400" b="1" dirty="0"/>
          </a:p>
          <a:p>
            <a:pPr marL="0" indent="0" algn="just">
              <a:spcBef>
                <a:spcPts val="0"/>
              </a:spcBef>
              <a:spcAft>
                <a:spcPts val="1200"/>
              </a:spcAft>
              <a:buNone/>
            </a:pPr>
            <a:endParaRPr lang="fr-FR" sz="2400" b="1" dirty="0"/>
          </a:p>
          <a:p>
            <a:pPr marL="0" indent="0" algn="just">
              <a:spcBef>
                <a:spcPts val="0"/>
              </a:spcBef>
              <a:spcAft>
                <a:spcPts val="1200"/>
              </a:spcAft>
              <a:buNone/>
            </a:pPr>
            <a:endParaRPr lang="fr-FR" sz="2400" b="1" dirty="0"/>
          </a:p>
          <a:p>
            <a:pPr marL="0" indent="0" algn="just">
              <a:spcBef>
                <a:spcPts val="0"/>
              </a:spcBef>
              <a:spcAft>
                <a:spcPts val="1200"/>
              </a:spcAft>
              <a:buNone/>
            </a:pPr>
            <a:r>
              <a:rPr lang="fr-FR" sz="2800" b="1" i="1" dirty="0">
                <a:latin typeface="Calibri" panose="020F0502020204030204" pitchFamily="34" charset="0"/>
                <a:cs typeface="Calibri" panose="020F0502020204030204" pitchFamily="34" charset="0"/>
              </a:rPr>
              <a:t>Perspectives 2020 : poursuite du plan de rattrapage indemnitaire ministériel</a:t>
            </a:r>
          </a:p>
          <a:p>
            <a:pPr marL="0" indent="0" algn="just">
              <a:spcBef>
                <a:spcPts val="0"/>
              </a:spcBef>
              <a:spcAft>
                <a:spcPts val="1200"/>
              </a:spcAft>
              <a:buNone/>
            </a:pPr>
            <a:endParaRPr lang="fr-FR" sz="2400" b="1" dirty="0">
              <a:solidFill>
                <a:schemeClr val="tx1"/>
              </a:solidFill>
            </a:endParaRPr>
          </a:p>
          <a:p>
            <a:pPr marL="0" indent="0" algn="just">
              <a:spcBef>
                <a:spcPts val="0"/>
              </a:spcBef>
              <a:spcAft>
                <a:spcPts val="1200"/>
              </a:spcAft>
              <a:buNone/>
            </a:pPr>
            <a:endParaRPr lang="fr-FR" sz="2400" b="1" dirty="0">
              <a:solidFill>
                <a:schemeClr val="tx1"/>
              </a:solidFill>
            </a:endParaRPr>
          </a:p>
          <a:p>
            <a:pPr marL="914400" lvl="1" indent="-457200" algn="just">
              <a:buFont typeface="+mj-lt"/>
              <a:buAutoNum type="arabicPeriod"/>
            </a:pPr>
            <a:endParaRPr lang="fr-FR" sz="2000" dirty="0"/>
          </a:p>
          <a:p>
            <a:pPr marL="457200" lvl="1" indent="0" algn="just">
              <a:buNone/>
            </a:pPr>
            <a:endParaRPr lang="fr-FR" sz="2000" dirty="0"/>
          </a:p>
        </p:txBody>
      </p:sp>
    </p:spTree>
    <p:extLst>
      <p:ext uri="{BB962C8B-B14F-4D97-AF65-F5344CB8AC3E}">
        <p14:creationId xmlns:p14="http://schemas.microsoft.com/office/powerpoint/2010/main" val="353259928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59820" y="133004"/>
            <a:ext cx="8073461" cy="1155470"/>
          </a:xfrm>
        </p:spPr>
        <p:txBody>
          <a:bodyPr/>
          <a:lstStyle/>
          <a:p>
            <a:pPr>
              <a:lnSpc>
                <a:spcPct val="100000"/>
              </a:lnSpc>
            </a:pPr>
            <a:r>
              <a:rPr lang="fr-FR" sz="2800" dirty="0">
                <a:latin typeface="Calibri" panose="020F0502020204030204" pitchFamily="34" charset="0"/>
                <a:ea typeface="Cambria" panose="02040503050406030204" pitchFamily="18" charset="0"/>
                <a:cs typeface="Calibri" panose="020F0502020204030204" pitchFamily="34" charset="0"/>
              </a:rPr>
              <a:t>Perspectives 2020 : poursuite du plan de rattrapage indemnitaire ministériel </a:t>
            </a:r>
            <a:endParaRPr lang="fr-FR" sz="2800" dirty="0">
              <a:solidFill>
                <a:schemeClr val="tx1"/>
              </a:solidFill>
              <a:latin typeface="Calibri" panose="020F0502020204030204" pitchFamily="34" charset="0"/>
              <a:ea typeface="Cambria" panose="02040503050406030204" pitchFamily="18" charset="0"/>
              <a:cs typeface="Calibri" panose="020F0502020204030204" pitchFamily="34" charset="0"/>
            </a:endParaRPr>
          </a:p>
        </p:txBody>
      </p:sp>
      <p:sp>
        <p:nvSpPr>
          <p:cNvPr id="3" name="Espace réservé du contenu 2"/>
          <p:cNvSpPr>
            <a:spLocks noGrp="1"/>
          </p:cNvSpPr>
          <p:nvPr>
            <p:ph idx="1"/>
          </p:nvPr>
        </p:nvSpPr>
        <p:spPr>
          <a:xfrm>
            <a:off x="595916" y="1689917"/>
            <a:ext cx="8458873" cy="4242532"/>
          </a:xfrm>
        </p:spPr>
        <p:txBody>
          <a:bodyPr>
            <a:normAutofit lnSpcReduction="10000"/>
          </a:bodyPr>
          <a:lstStyle/>
          <a:p>
            <a:pPr algn="just">
              <a:lnSpc>
                <a:spcPct val="110000"/>
              </a:lnSpc>
              <a:spcBef>
                <a:spcPts val="0"/>
              </a:spcBef>
              <a:spcAft>
                <a:spcPts val="0"/>
              </a:spcAft>
            </a:pPr>
            <a:r>
              <a:rPr lang="fr-FR" sz="2400" b="1" dirty="0">
                <a:latin typeface="Calibri" panose="020F0502020204030204" pitchFamily="34" charset="0"/>
                <a:cs typeface="Calibri" panose="020F0502020204030204" pitchFamily="34" charset="0"/>
              </a:rPr>
              <a:t>En 2020 l’enveloppe des crédits catégoriels s’élève à </a:t>
            </a:r>
            <a:r>
              <a:rPr lang="fr-FR" sz="2400" b="1" dirty="0" smtClean="0">
                <a:latin typeface="Calibri" panose="020F0502020204030204" pitchFamily="34" charset="0"/>
                <a:cs typeface="Calibri" panose="020F0502020204030204" pitchFamily="34" charset="0"/>
              </a:rPr>
              <a:t>8,37 M€</a:t>
            </a:r>
            <a:r>
              <a:rPr lang="fr-FR" sz="2400" b="1" dirty="0">
                <a:solidFill>
                  <a:schemeClr val="tx1"/>
                </a:solidFill>
                <a:latin typeface="Calibri" panose="020F0502020204030204" pitchFamily="34" charset="0"/>
                <a:cs typeface="Calibri" panose="020F0502020204030204" pitchFamily="34" charset="0"/>
              </a:rPr>
              <a:t> </a:t>
            </a:r>
            <a:r>
              <a:rPr lang="fr-FR" sz="2400" b="1" dirty="0" smtClean="0">
                <a:latin typeface="Calibri" panose="020F0502020204030204" pitchFamily="34" charset="0"/>
                <a:cs typeface="Calibri" panose="020F0502020204030204" pitchFamily="34" charset="0"/>
              </a:rPr>
              <a:t>dont</a:t>
            </a:r>
            <a:r>
              <a:rPr lang="fr-FR" sz="2400" b="1" dirty="0">
                <a:latin typeface="Calibri" panose="020F0502020204030204" pitchFamily="34" charset="0"/>
                <a:cs typeface="Calibri" panose="020F0502020204030204" pitchFamily="34" charset="0"/>
              </a:rPr>
              <a:t>:</a:t>
            </a:r>
          </a:p>
          <a:p>
            <a:pPr lvl="1" algn="just">
              <a:lnSpc>
                <a:spcPct val="110000"/>
              </a:lnSpc>
              <a:spcBef>
                <a:spcPts val="0"/>
              </a:spcBef>
              <a:spcAft>
                <a:spcPts val="0"/>
              </a:spcAft>
            </a:pPr>
            <a:endParaRPr lang="fr-FR" b="1" dirty="0">
              <a:latin typeface="Calibri" panose="020F0502020204030204" pitchFamily="34" charset="0"/>
              <a:cs typeface="Calibri" panose="020F0502020204030204" pitchFamily="34" charset="0"/>
            </a:endParaRPr>
          </a:p>
          <a:p>
            <a:pPr lvl="1" algn="just">
              <a:lnSpc>
                <a:spcPct val="110000"/>
              </a:lnSpc>
              <a:spcBef>
                <a:spcPts val="0"/>
              </a:spcBef>
              <a:spcAft>
                <a:spcPts val="0"/>
              </a:spcAft>
            </a:pPr>
            <a:r>
              <a:rPr lang="fr-FR" sz="2200" b="1" dirty="0">
                <a:solidFill>
                  <a:srgbClr val="002060"/>
                </a:solidFill>
                <a:latin typeface="Calibri" panose="020F0502020204030204" pitchFamily="34" charset="0"/>
                <a:ea typeface="Calibri" panose="020F0502020204030204" pitchFamily="34" charset="0"/>
                <a:cs typeface="Calibri" panose="020F0502020204030204" pitchFamily="34" charset="0"/>
              </a:rPr>
              <a:t>1,68 M€ </a:t>
            </a:r>
            <a:r>
              <a:rPr lang="fr-FR" sz="2200" dirty="0">
                <a:solidFill>
                  <a:srgbClr val="002060"/>
                </a:solidFill>
                <a:latin typeface="Calibri" panose="020F0502020204030204" pitchFamily="34" charset="0"/>
                <a:ea typeface="Calibri" panose="020F0502020204030204" pitchFamily="34" charset="0"/>
                <a:cs typeface="Calibri" panose="020F0502020204030204" pitchFamily="34" charset="0"/>
              </a:rPr>
              <a:t>de mesures </a:t>
            </a:r>
            <a:r>
              <a:rPr lang="fr-FR" sz="2200" dirty="0" smtClean="0">
                <a:solidFill>
                  <a:srgbClr val="002060"/>
                </a:solidFill>
                <a:latin typeface="Calibri" panose="020F0502020204030204" pitchFamily="34" charset="0"/>
                <a:ea typeface="Calibri" panose="020F0502020204030204" pitchFamily="34" charset="0"/>
                <a:cs typeface="Calibri" panose="020F0502020204030204" pitchFamily="34" charset="0"/>
              </a:rPr>
              <a:t>statutaires:</a:t>
            </a:r>
          </a:p>
          <a:p>
            <a:pPr lvl="2" algn="just">
              <a:lnSpc>
                <a:spcPct val="110000"/>
              </a:lnSpc>
              <a:spcBef>
                <a:spcPts val="0"/>
              </a:spcBef>
              <a:spcAft>
                <a:spcPts val="0"/>
              </a:spcAft>
            </a:pPr>
            <a:r>
              <a:rPr lang="fr-FR" sz="2000" dirty="0" smtClean="0">
                <a:solidFill>
                  <a:srgbClr val="002060"/>
                </a:solidFill>
                <a:latin typeface="Calibri" panose="020F0502020204030204" pitchFamily="34" charset="0"/>
                <a:ea typeface="Calibri" panose="020F0502020204030204" pitchFamily="34" charset="0"/>
                <a:cs typeface="Calibri" panose="020F0502020204030204" pitchFamily="34" charset="0"/>
              </a:rPr>
              <a:t>PPCR, « </a:t>
            </a:r>
            <a:r>
              <a:rPr lang="fr-FR" sz="2000" dirty="0">
                <a:solidFill>
                  <a:srgbClr val="002060"/>
                </a:solidFill>
                <a:latin typeface="Calibri" panose="020F0502020204030204" pitchFamily="34" charset="0"/>
                <a:ea typeface="Calibri" panose="020F0502020204030204" pitchFamily="34" charset="0"/>
                <a:cs typeface="Calibri" panose="020F0502020204030204" pitchFamily="34" charset="0"/>
              </a:rPr>
              <a:t>Parcours professionnels, carrières et rémunérations »</a:t>
            </a:r>
            <a:r>
              <a:rPr lang="fr-FR" sz="2000" dirty="0" smtClean="0">
                <a:solidFill>
                  <a:srgbClr val="002060"/>
                </a:solidFill>
                <a:latin typeface="Calibri" panose="020F0502020204030204" pitchFamily="34" charset="0"/>
                <a:ea typeface="Calibri" panose="020F0502020204030204" pitchFamily="34" charset="0"/>
                <a:cs typeface="Calibri" panose="020F0502020204030204" pitchFamily="34" charset="0"/>
              </a:rPr>
              <a:t>;</a:t>
            </a:r>
          </a:p>
          <a:p>
            <a:pPr lvl="2" algn="just">
              <a:lnSpc>
                <a:spcPct val="110000"/>
              </a:lnSpc>
              <a:spcBef>
                <a:spcPts val="0"/>
              </a:spcBef>
              <a:spcAft>
                <a:spcPts val="0"/>
              </a:spcAft>
            </a:pPr>
            <a:r>
              <a:rPr lang="fr-FR" sz="2000" dirty="0">
                <a:solidFill>
                  <a:srgbClr val="002060"/>
                </a:solidFill>
                <a:latin typeface="Calibri" panose="020F0502020204030204" pitchFamily="34" charset="0"/>
                <a:ea typeface="Calibri" panose="020F0502020204030204" pitchFamily="34" charset="0"/>
                <a:cs typeface="Calibri" panose="020F0502020204030204" pitchFamily="34" charset="0"/>
              </a:rPr>
              <a:t>M</a:t>
            </a:r>
            <a:r>
              <a:rPr lang="fr-FR" sz="2000" dirty="0" smtClean="0">
                <a:solidFill>
                  <a:srgbClr val="002060"/>
                </a:solidFill>
                <a:latin typeface="Calibri" panose="020F0502020204030204" pitchFamily="34" charset="0"/>
                <a:ea typeface="Calibri" panose="020F0502020204030204" pitchFamily="34" charset="0"/>
                <a:cs typeface="Calibri" panose="020F0502020204030204" pitchFamily="34" charset="0"/>
              </a:rPr>
              <a:t>esures de revalorisations </a:t>
            </a:r>
            <a:r>
              <a:rPr lang="fr-FR" sz="2000" dirty="0">
                <a:solidFill>
                  <a:srgbClr val="002060"/>
                </a:solidFill>
                <a:latin typeface="Calibri" panose="020F0502020204030204" pitchFamily="34" charset="0"/>
                <a:ea typeface="Calibri" panose="020F0502020204030204" pitchFamily="34" charset="0"/>
                <a:cs typeface="Calibri" panose="020F0502020204030204" pitchFamily="34" charset="0"/>
              </a:rPr>
              <a:t>exceptionnelles des ANT et augmentation de l'enveloppe des parts </a:t>
            </a:r>
            <a:r>
              <a:rPr lang="fr-FR" sz="2000" dirty="0" smtClean="0">
                <a:solidFill>
                  <a:srgbClr val="002060"/>
                </a:solidFill>
                <a:latin typeface="Calibri" panose="020F0502020204030204" pitchFamily="34" charset="0"/>
                <a:ea typeface="Calibri" panose="020F0502020204030204" pitchFamily="34" charset="0"/>
                <a:cs typeface="Calibri" panose="020F0502020204030204" pitchFamily="34" charset="0"/>
              </a:rPr>
              <a:t>variables;</a:t>
            </a:r>
          </a:p>
          <a:p>
            <a:pPr lvl="2" algn="just">
              <a:lnSpc>
                <a:spcPct val="110000"/>
              </a:lnSpc>
              <a:spcBef>
                <a:spcPts val="0"/>
              </a:spcBef>
              <a:spcAft>
                <a:spcPts val="0"/>
              </a:spcAft>
            </a:pPr>
            <a:r>
              <a:rPr lang="fr-FR" sz="2000" dirty="0" smtClean="0">
                <a:solidFill>
                  <a:srgbClr val="002060"/>
                </a:solidFill>
                <a:latin typeface="Calibri" panose="020F0502020204030204" pitchFamily="34" charset="0"/>
                <a:ea typeface="Calibri" panose="020F0502020204030204" pitchFamily="34" charset="0"/>
                <a:cs typeface="Calibri" panose="020F0502020204030204" pitchFamily="34" charset="0"/>
              </a:rPr>
              <a:t>Réformes </a:t>
            </a:r>
            <a:r>
              <a:rPr lang="fr-FR" sz="2000" dirty="0">
                <a:solidFill>
                  <a:srgbClr val="002060"/>
                </a:solidFill>
                <a:latin typeface="Calibri" panose="020F0502020204030204" pitchFamily="34" charset="0"/>
                <a:ea typeface="Calibri" panose="020F0502020204030204" pitchFamily="34" charset="0"/>
                <a:cs typeface="Calibri" panose="020F0502020204030204" pitchFamily="34" charset="0"/>
              </a:rPr>
              <a:t>spécifiques des grilles de traitement des corps </a:t>
            </a:r>
            <a:r>
              <a:rPr lang="fr-FR" sz="2000" dirty="0" smtClean="0">
                <a:solidFill>
                  <a:srgbClr val="002060"/>
                </a:solidFill>
                <a:latin typeface="Calibri" panose="020F0502020204030204" pitchFamily="34" charset="0"/>
                <a:ea typeface="Calibri" panose="020F0502020204030204" pitchFamily="34" charset="0"/>
                <a:cs typeface="Calibri" panose="020F0502020204030204" pitchFamily="34" charset="0"/>
              </a:rPr>
              <a:t>ministériels (profs des écoles nationales d’art et d’architecture).</a:t>
            </a:r>
          </a:p>
          <a:p>
            <a:pPr lvl="2" algn="just">
              <a:lnSpc>
                <a:spcPct val="110000"/>
              </a:lnSpc>
              <a:spcBef>
                <a:spcPts val="0"/>
              </a:spcBef>
              <a:spcAft>
                <a:spcPts val="0"/>
              </a:spcAft>
            </a:pPr>
            <a:endParaRPr lang="fr-FR" sz="2000" dirty="0" smtClean="0">
              <a:solidFill>
                <a:srgbClr val="002060"/>
              </a:solidFill>
              <a:latin typeface="Calibri" panose="020F0502020204030204" pitchFamily="34" charset="0"/>
              <a:ea typeface="Calibri" panose="020F0502020204030204" pitchFamily="34" charset="0"/>
              <a:cs typeface="Calibri" panose="020F0502020204030204" pitchFamily="34" charset="0"/>
            </a:endParaRPr>
          </a:p>
          <a:p>
            <a:pPr lvl="1" algn="just">
              <a:lnSpc>
                <a:spcPct val="110000"/>
              </a:lnSpc>
              <a:spcBef>
                <a:spcPts val="0"/>
              </a:spcBef>
              <a:spcAft>
                <a:spcPts val="0"/>
              </a:spcAft>
            </a:pPr>
            <a:r>
              <a:rPr lang="fr-FR" sz="2200" b="1" dirty="0" smtClean="0">
                <a:solidFill>
                  <a:srgbClr val="002060"/>
                </a:solidFill>
                <a:latin typeface="Calibri" panose="020F0502020204030204" pitchFamily="34" charset="0"/>
                <a:cs typeface="Calibri" panose="020F0502020204030204" pitchFamily="34" charset="0"/>
              </a:rPr>
              <a:t>6,69 </a:t>
            </a:r>
            <a:r>
              <a:rPr lang="fr-FR" sz="2200" b="1" dirty="0">
                <a:solidFill>
                  <a:srgbClr val="002060"/>
                </a:solidFill>
                <a:latin typeface="Calibri" panose="020F0502020204030204" pitchFamily="34" charset="0"/>
                <a:cs typeface="Calibri" panose="020F0502020204030204" pitchFamily="34" charset="0"/>
              </a:rPr>
              <a:t>M€ </a:t>
            </a:r>
            <a:r>
              <a:rPr lang="fr-FR" sz="2200" dirty="0">
                <a:solidFill>
                  <a:srgbClr val="002060"/>
                </a:solidFill>
                <a:latin typeface="Calibri" panose="020F0502020204030204" pitchFamily="34" charset="0"/>
                <a:ea typeface="Calibri" panose="020F0502020204030204" pitchFamily="34" charset="0"/>
                <a:cs typeface="Calibri" panose="020F0502020204030204" pitchFamily="34" charset="0"/>
              </a:rPr>
              <a:t>de mesures indemnitaires consacré entièrement au plan de rattrapage </a:t>
            </a:r>
            <a:r>
              <a:rPr lang="fr-FR" sz="2200" dirty="0" smtClean="0">
                <a:solidFill>
                  <a:srgbClr val="002060"/>
                </a:solidFill>
                <a:latin typeface="Calibri" panose="020F0502020204030204" pitchFamily="34" charset="0"/>
                <a:ea typeface="Calibri" panose="020F0502020204030204" pitchFamily="34" charset="0"/>
                <a:cs typeface="Calibri" panose="020F0502020204030204" pitchFamily="34" charset="0"/>
              </a:rPr>
              <a:t>indemnitaire.</a:t>
            </a:r>
            <a:endParaRPr lang="fr-FR" sz="2200"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pPr algn="just">
              <a:lnSpc>
                <a:spcPct val="110000"/>
              </a:lnSpc>
              <a:spcBef>
                <a:spcPts val="0"/>
              </a:spcBef>
              <a:spcAft>
                <a:spcPts val="0"/>
              </a:spcAft>
            </a:pPr>
            <a:endParaRPr lang="fr-FR" b="1" dirty="0">
              <a:latin typeface="Calibri" panose="020F0502020204030204" pitchFamily="34" charset="0"/>
              <a:cs typeface="Calibri" panose="020F0502020204030204" pitchFamily="34" charset="0"/>
            </a:endParaRPr>
          </a:p>
          <a:p>
            <a:pPr algn="just">
              <a:lnSpc>
                <a:spcPct val="110000"/>
              </a:lnSpc>
              <a:spcBef>
                <a:spcPts val="0"/>
              </a:spcBef>
              <a:spcAft>
                <a:spcPts val="0"/>
              </a:spcAft>
            </a:pPr>
            <a:endParaRPr lang="fr-FR" b="1" dirty="0"/>
          </a:p>
          <a:p>
            <a:pPr marL="0" indent="0" algn="just">
              <a:spcBef>
                <a:spcPts val="0"/>
              </a:spcBef>
              <a:spcAft>
                <a:spcPts val="1200"/>
              </a:spcAft>
              <a:buNone/>
            </a:pPr>
            <a:endParaRPr lang="fr-FR" sz="2400" dirty="0"/>
          </a:p>
        </p:txBody>
      </p:sp>
      <p:sp>
        <p:nvSpPr>
          <p:cNvPr id="8" name="Rectangle 7"/>
          <p:cNvSpPr/>
          <p:nvPr/>
        </p:nvSpPr>
        <p:spPr>
          <a:xfrm>
            <a:off x="1820008" y="4643377"/>
            <a:ext cx="2769577" cy="3159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endParaRPr lang="fr-FR" sz="1600" dirty="0">
              <a:solidFill>
                <a:schemeClr val="tx1"/>
              </a:solidFill>
            </a:endParaRPr>
          </a:p>
        </p:txBody>
      </p:sp>
    </p:spTree>
    <p:extLst>
      <p:ext uri="{BB962C8B-B14F-4D97-AF65-F5344CB8AC3E}">
        <p14:creationId xmlns:p14="http://schemas.microsoft.com/office/powerpoint/2010/main" val="27930660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59820" y="133004"/>
            <a:ext cx="8073461" cy="1155470"/>
          </a:xfrm>
        </p:spPr>
        <p:txBody>
          <a:bodyPr/>
          <a:lstStyle/>
          <a:p>
            <a:pPr>
              <a:lnSpc>
                <a:spcPct val="100000"/>
              </a:lnSpc>
            </a:pPr>
            <a:r>
              <a:rPr lang="fr-FR" sz="2800" dirty="0">
                <a:latin typeface="Calibri" panose="020F0502020204030204" pitchFamily="34" charset="0"/>
                <a:cs typeface="Calibri" panose="020F0502020204030204" pitchFamily="34" charset="0"/>
              </a:rPr>
              <a:t>Perspectives 2020 : poursuite du plan de rattrapage indemnitaire ministériel </a:t>
            </a:r>
            <a:endParaRPr lang="fr-FR" sz="2800" dirty="0">
              <a:solidFill>
                <a:schemeClr val="tx1"/>
              </a:solidFill>
              <a:latin typeface="Calibri" panose="020F0502020204030204" pitchFamily="34" charset="0"/>
              <a:cs typeface="Calibri" panose="020F0502020204030204" pitchFamily="34" charset="0"/>
            </a:endParaRPr>
          </a:p>
        </p:txBody>
      </p:sp>
      <p:sp>
        <p:nvSpPr>
          <p:cNvPr id="3" name="Espace réservé du contenu 2"/>
          <p:cNvSpPr>
            <a:spLocks noGrp="1"/>
          </p:cNvSpPr>
          <p:nvPr>
            <p:ph idx="1"/>
          </p:nvPr>
        </p:nvSpPr>
        <p:spPr>
          <a:xfrm>
            <a:off x="532015" y="1120462"/>
            <a:ext cx="8538414" cy="5007069"/>
          </a:xfrm>
        </p:spPr>
        <p:txBody>
          <a:bodyPr>
            <a:normAutofit/>
          </a:bodyPr>
          <a:lstStyle/>
          <a:p>
            <a:pPr marL="0" indent="0" algn="just">
              <a:lnSpc>
                <a:spcPct val="107000"/>
              </a:lnSpc>
              <a:spcAft>
                <a:spcPts val="0"/>
              </a:spcAft>
              <a:buNone/>
            </a:pPr>
            <a:endParaRPr lang="fr-FR"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dirty="0">
                <a:latin typeface="Calibri" panose="020F0502020204030204" pitchFamily="34" charset="0"/>
                <a:ea typeface="Calibri" panose="020F0502020204030204" pitchFamily="34" charset="0"/>
                <a:cs typeface="Times New Roman" panose="02020603050405020304" pitchFamily="18" charset="0"/>
              </a:rPr>
              <a:t>Une montée en puissance du plan de rattrape 2018-2022 avec une augmentation de 3 M€ de crédits </a:t>
            </a:r>
            <a:r>
              <a:rPr lang="fr-FR" dirty="0" smtClean="0">
                <a:latin typeface="Calibri" panose="020F0502020204030204" pitchFamily="34" charset="0"/>
                <a:ea typeface="Calibri" panose="020F0502020204030204" pitchFamily="34" charset="0"/>
                <a:cs typeface="Times New Roman" panose="02020603050405020304" pitchFamily="18" charset="0"/>
              </a:rPr>
              <a:t>indemnitaires </a:t>
            </a:r>
            <a:r>
              <a:rPr lang="fr-FR" dirty="0">
                <a:latin typeface="Calibri" panose="020F0502020204030204" pitchFamily="34" charset="0"/>
                <a:ea typeface="Calibri" panose="020F0502020204030204" pitchFamily="34" charset="0"/>
                <a:cs typeface="Times New Roman" panose="02020603050405020304" pitchFamily="18" charset="0"/>
              </a:rPr>
              <a:t>par rapport à l’annuité initialement négociée avec la DB;</a:t>
            </a:r>
          </a:p>
          <a:p>
            <a:pPr algn="just">
              <a:lnSpc>
                <a:spcPct val="107000"/>
              </a:lnSpc>
              <a:spcAft>
                <a:spcPts val="0"/>
              </a:spcAft>
            </a:pPr>
            <a:endParaRPr lang="fr-FR"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dirty="0">
                <a:latin typeface="Calibri" panose="020F0502020204030204" pitchFamily="34" charset="0"/>
                <a:ea typeface="Calibri" panose="020F0502020204030204" pitchFamily="34" charset="0"/>
                <a:cs typeface="Times New Roman" panose="02020603050405020304" pitchFamily="18" charset="0"/>
              </a:rPr>
              <a:t>Les objectifs de la politique indemnitaire du MC en 2020 :</a:t>
            </a:r>
          </a:p>
          <a:p>
            <a:pPr lvl="1"/>
            <a:r>
              <a:rPr lang="fr-FR" sz="2000" dirty="0">
                <a:solidFill>
                  <a:srgbClr val="002060"/>
                </a:solidFill>
                <a:latin typeface="Calibri" panose="020F0502020204030204" pitchFamily="34" charset="0"/>
                <a:ea typeface="Calibri" panose="020F0502020204030204" pitchFamily="34" charset="0"/>
                <a:cs typeface="Times New Roman" panose="02020603050405020304" pitchFamily="18" charset="0"/>
              </a:rPr>
              <a:t>Rattrapage indemnitaire des agents du ministère ;</a:t>
            </a:r>
          </a:p>
          <a:p>
            <a:pPr lvl="1"/>
            <a:r>
              <a:rPr lang="fr-FR" sz="2000" dirty="0">
                <a:solidFill>
                  <a:srgbClr val="002060"/>
                </a:solidFill>
                <a:latin typeface="Calibri" panose="020F0502020204030204" pitchFamily="34" charset="0"/>
                <a:ea typeface="Calibri" panose="020F0502020204030204" pitchFamily="34" charset="0"/>
                <a:cs typeface="Times New Roman" panose="02020603050405020304" pitchFamily="18" charset="0"/>
              </a:rPr>
              <a:t>Lisibilité accrue </a:t>
            </a:r>
            <a:r>
              <a:rPr lang="fr-FR" sz="2000" dirty="0" smtClean="0">
                <a:solidFill>
                  <a:srgbClr val="002060"/>
                </a:solidFill>
                <a:latin typeface="Calibri" panose="020F0502020204030204" pitchFamily="34" charset="0"/>
                <a:ea typeface="Calibri" panose="020F0502020204030204" pitchFamily="34" charset="0"/>
                <a:cs typeface="Times New Roman" panose="02020603050405020304" pitchFamily="18" charset="0"/>
              </a:rPr>
              <a:t>du RIFSEEP.</a:t>
            </a:r>
            <a:endParaRPr lang="fr-FR" sz="2000"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marL="457200" lvl="1" indent="0">
              <a:buNone/>
            </a:pPr>
            <a:endParaRPr lang="fr-FR" sz="2000" i="1"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algn="just"/>
            <a:r>
              <a:rPr lang="fr-FR" dirty="0">
                <a:latin typeface="Calibri" panose="020F0502020204030204" pitchFamily="34" charset="0"/>
                <a:ea typeface="Calibri" panose="020F0502020204030204" pitchFamily="34" charset="0"/>
                <a:cs typeface="Times New Roman" panose="02020603050405020304" pitchFamily="18" charset="0"/>
              </a:rPr>
              <a:t>Les mesures indemnitaires en 2020 tiendront compte des grandes évolutions en cours induites par la loi de transformation de la fonction publique et </a:t>
            </a:r>
            <a:r>
              <a:rPr lang="fr-FR" dirty="0" smtClean="0">
                <a:latin typeface="Calibri" panose="020F0502020204030204" pitchFamily="34" charset="0"/>
                <a:ea typeface="Calibri" panose="020F0502020204030204" pitchFamily="34" charset="0"/>
                <a:cs typeface="Times New Roman" panose="02020603050405020304" pitchFamily="18" charset="0"/>
              </a:rPr>
              <a:t>poursuivront l’objectif de </a:t>
            </a:r>
            <a:r>
              <a:rPr lang="fr-FR" dirty="0">
                <a:latin typeface="Calibri" panose="020F0502020204030204" pitchFamily="34" charset="0"/>
                <a:ea typeface="Calibri" panose="020F0502020204030204" pitchFamily="34" charset="0"/>
                <a:cs typeface="Times New Roman" panose="02020603050405020304" pitchFamily="18" charset="0"/>
              </a:rPr>
              <a:t>réduction des écarts avec les autres départements ministériels.</a:t>
            </a:r>
            <a:endParaRPr lang="fr-FR" sz="2000" i="1"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marL="0" indent="0" algn="just">
              <a:spcBef>
                <a:spcPts val="0"/>
              </a:spcBef>
              <a:spcAft>
                <a:spcPts val="1200"/>
              </a:spcAft>
              <a:buNone/>
            </a:pPr>
            <a:endParaRPr lang="fr-FR" sz="2400" dirty="0"/>
          </a:p>
        </p:txBody>
      </p:sp>
      <p:sp>
        <p:nvSpPr>
          <p:cNvPr id="8" name="Rectangle 7"/>
          <p:cNvSpPr/>
          <p:nvPr/>
        </p:nvSpPr>
        <p:spPr>
          <a:xfrm>
            <a:off x="1820008" y="4643377"/>
            <a:ext cx="2769577" cy="3159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endParaRPr lang="fr-FR" sz="1600" dirty="0">
              <a:solidFill>
                <a:schemeClr val="tx1"/>
              </a:solidFill>
            </a:endParaRPr>
          </a:p>
        </p:txBody>
      </p:sp>
    </p:spTree>
    <p:extLst>
      <p:ext uri="{BB962C8B-B14F-4D97-AF65-F5344CB8AC3E}">
        <p14:creationId xmlns:p14="http://schemas.microsoft.com/office/powerpoint/2010/main" val="19604332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59821" y="19401"/>
            <a:ext cx="8073461" cy="810133"/>
          </a:xfrm>
        </p:spPr>
        <p:txBody>
          <a:bodyPr/>
          <a:lstStyle/>
          <a:p>
            <a:pPr>
              <a:lnSpc>
                <a:spcPct val="107000"/>
              </a:lnSpc>
              <a:spcAft>
                <a:spcPts val="800"/>
              </a:spcAft>
            </a:pPr>
            <a:r>
              <a:rPr lang="fr-FR" sz="2800" dirty="0">
                <a:latin typeface="Calibri" panose="020F0502020204030204" pitchFamily="34" charset="0"/>
                <a:cs typeface="Calibri" panose="020F0502020204030204" pitchFamily="34" charset="0"/>
              </a:rPr>
              <a:t>Perspectives 2020-2022 : poursuite du plan de rattrapage indemnitaire ministériel </a:t>
            </a:r>
          </a:p>
        </p:txBody>
      </p:sp>
      <p:sp>
        <p:nvSpPr>
          <p:cNvPr id="5" name="Espace réservé du contenu 2"/>
          <p:cNvSpPr txBox="1">
            <a:spLocks/>
          </p:cNvSpPr>
          <p:nvPr/>
        </p:nvSpPr>
        <p:spPr bwMode="auto">
          <a:xfrm>
            <a:off x="832266" y="1438102"/>
            <a:ext cx="8045727" cy="3490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342900" indent="-342900" algn="l" rtl="0" eaLnBrk="0" fontAlgn="base" hangingPunct="0">
              <a:spcBef>
                <a:spcPct val="20000"/>
              </a:spcBef>
              <a:spcAft>
                <a:spcPct val="0"/>
              </a:spcAft>
              <a:buClr>
                <a:srgbClr val="002060"/>
              </a:buClr>
              <a:buSzPct val="125000"/>
              <a:buFont typeface="Wingdings" panose="05000000000000000000" pitchFamily="2" charset="2"/>
              <a:buChar char="§"/>
              <a:defRPr sz="2000" kern="1200">
                <a:solidFill>
                  <a:srgbClr val="002060"/>
                </a:solidFill>
                <a:latin typeface="Arial" panose="020B0604020202020204" pitchFamily="34" charset="0"/>
                <a:ea typeface="MS PGothic" panose="020B0600070205080204" pitchFamily="34" charset="-128"/>
                <a:cs typeface="Arial" panose="020B0604020202020204" pitchFamily="34" charset="0"/>
              </a:defRPr>
            </a:lvl1pPr>
            <a:lvl2pPr marL="742950" indent="-285750" algn="l" rtl="0" eaLnBrk="0" fontAlgn="base" hangingPunct="0">
              <a:spcBef>
                <a:spcPct val="20000"/>
              </a:spcBef>
              <a:spcAft>
                <a:spcPct val="0"/>
              </a:spcAft>
              <a:buFont typeface="Arial" panose="020B0604020202020204" pitchFamily="34" charset="0"/>
              <a:buChar char="–"/>
              <a:defRPr sz="1600" kern="1200">
                <a:solidFill>
                  <a:schemeClr val="tx1"/>
                </a:solidFill>
                <a:latin typeface="Arial" panose="020B0604020202020204" pitchFamily="34" charset="0"/>
                <a:ea typeface="MS PGothic" panose="020B0600070205080204" pitchFamily="34" charset="-128"/>
                <a:cs typeface="Arial" panose="020B0604020202020204" pitchFamily="34" charset="0"/>
              </a:defRPr>
            </a:lvl2pPr>
            <a:lvl3pPr marL="1143000" indent="-228600" algn="l" rtl="0" eaLnBrk="0" fontAlgn="base" hangingPunct="0">
              <a:spcBef>
                <a:spcPct val="20000"/>
              </a:spcBef>
              <a:spcAft>
                <a:spcPct val="0"/>
              </a:spcAft>
              <a:buFont typeface="Arial" panose="020B0604020202020204" pitchFamily="34" charset="0"/>
              <a:buChar char="•"/>
              <a:defRPr sz="1400" kern="1200">
                <a:solidFill>
                  <a:schemeClr val="tx1"/>
                </a:solidFill>
                <a:latin typeface="Arial" panose="020B0604020202020204" pitchFamily="34" charset="0"/>
                <a:ea typeface="MS PGothic" panose="020B0600070205080204" pitchFamily="34" charset="-128"/>
                <a:cs typeface="Arial" panose="020B060402020202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1400" kern="1200">
                <a:solidFill>
                  <a:schemeClr val="tx1"/>
                </a:solidFill>
                <a:latin typeface="Arial" panose="020B0604020202020204" pitchFamily="34" charset="0"/>
                <a:ea typeface="MS PGothic" panose="020B0600070205080204" pitchFamily="34" charset="-128"/>
                <a:cs typeface="Arial" panose="020B0604020202020204" pitchFamily="34" charset="0"/>
              </a:defRPr>
            </a:lvl4pPr>
            <a:lvl5pPr marL="20574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Arial" panose="020B0604020202020204" pitchFamily="34" charset="0"/>
                <a:ea typeface="MS PGothic" panose="020B0600070205080204" pitchFamily="34" charset="-128"/>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0"/>
              </a:spcBef>
              <a:spcAft>
                <a:spcPts val="1200"/>
              </a:spcAft>
              <a:buFont typeface="Wingdings" panose="05000000000000000000" pitchFamily="2" charset="2"/>
              <a:buNone/>
            </a:pPr>
            <a:endParaRPr lang="fr-FR" dirty="0"/>
          </a:p>
        </p:txBody>
      </p:sp>
      <p:graphicFrame>
        <p:nvGraphicFramePr>
          <p:cNvPr id="10" name="Espace réservé du contenu 9"/>
          <p:cNvGraphicFramePr>
            <a:graphicFrameLocks noGrp="1"/>
          </p:cNvGraphicFramePr>
          <p:nvPr>
            <p:ph idx="1"/>
            <p:extLst>
              <p:ext uri="{D42A27DB-BD31-4B8C-83A1-F6EECF244321}">
                <p14:modId xmlns:p14="http://schemas.microsoft.com/office/powerpoint/2010/main" val="2475261847"/>
              </p:ext>
            </p:extLst>
          </p:nvPr>
        </p:nvGraphicFramePr>
        <p:xfrm>
          <a:off x="631825" y="1144588"/>
          <a:ext cx="8378825" cy="416339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Tableau 10"/>
          <p:cNvGraphicFramePr>
            <a:graphicFrameLocks noGrp="1"/>
          </p:cNvGraphicFramePr>
          <p:nvPr>
            <p:extLst>
              <p:ext uri="{D42A27DB-BD31-4B8C-83A1-F6EECF244321}">
                <p14:modId xmlns:p14="http://schemas.microsoft.com/office/powerpoint/2010/main" val="1538457491"/>
              </p:ext>
            </p:extLst>
          </p:nvPr>
        </p:nvGraphicFramePr>
        <p:xfrm>
          <a:off x="645822" y="5307981"/>
          <a:ext cx="8101457" cy="1014762"/>
        </p:xfrm>
        <a:graphic>
          <a:graphicData uri="http://schemas.openxmlformats.org/drawingml/2006/table">
            <a:tbl>
              <a:tblPr/>
              <a:tblGrid>
                <a:gridCol w="5063411">
                  <a:extLst>
                    <a:ext uri="{9D8B030D-6E8A-4147-A177-3AD203B41FA5}">
                      <a16:colId xmlns:a16="http://schemas.microsoft.com/office/drawing/2014/main" val="3297741656"/>
                    </a:ext>
                  </a:extLst>
                </a:gridCol>
                <a:gridCol w="1012682">
                  <a:extLst>
                    <a:ext uri="{9D8B030D-6E8A-4147-A177-3AD203B41FA5}">
                      <a16:colId xmlns:a16="http://schemas.microsoft.com/office/drawing/2014/main" val="3746159857"/>
                    </a:ext>
                  </a:extLst>
                </a:gridCol>
                <a:gridCol w="1012682">
                  <a:extLst>
                    <a:ext uri="{9D8B030D-6E8A-4147-A177-3AD203B41FA5}">
                      <a16:colId xmlns:a16="http://schemas.microsoft.com/office/drawing/2014/main" val="4185066316"/>
                    </a:ext>
                  </a:extLst>
                </a:gridCol>
                <a:gridCol w="1012682">
                  <a:extLst>
                    <a:ext uri="{9D8B030D-6E8A-4147-A177-3AD203B41FA5}">
                      <a16:colId xmlns:a16="http://schemas.microsoft.com/office/drawing/2014/main" val="1359282836"/>
                    </a:ext>
                  </a:extLst>
                </a:gridCol>
              </a:tblGrid>
              <a:tr h="169127">
                <a:tc gridSpan="4">
                  <a:txBody>
                    <a:bodyPr/>
                    <a:lstStyle/>
                    <a:p>
                      <a:pPr algn="l" fontAlgn="b"/>
                      <a:r>
                        <a:rPr lang="fr-FR" sz="1000" b="0" i="1" u="none" strike="noStrike">
                          <a:solidFill>
                            <a:srgbClr val="993300"/>
                          </a:solidFill>
                          <a:effectLst/>
                          <a:latin typeface="Calibri" panose="020F0502020204030204" pitchFamily="34" charset="0"/>
                        </a:rPr>
                        <a:t>* 2010: dont 1091349€ au bénéfice des agents non titulaires dans le cadre de la mise en place du cadre de gestion</a:t>
                      </a:r>
                    </a:p>
                  </a:txBody>
                  <a:tcPr marL="9525" marR="9525" marT="9525" marB="0" anchor="b">
                    <a:lnL>
                      <a:noFill/>
                    </a:lnL>
                    <a:lnR>
                      <a:noFill/>
                    </a:lnR>
                    <a:lnT>
                      <a:noFill/>
                    </a:lnT>
                    <a:lnB>
                      <a:noFill/>
                    </a:lnB>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36857892"/>
                  </a:ext>
                </a:extLst>
              </a:tr>
              <a:tr h="169127">
                <a:tc gridSpan="4">
                  <a:txBody>
                    <a:bodyPr/>
                    <a:lstStyle/>
                    <a:p>
                      <a:pPr algn="l" fontAlgn="b"/>
                      <a:r>
                        <a:rPr lang="fr-FR" sz="1000" b="0" i="1" u="none" strike="noStrike">
                          <a:solidFill>
                            <a:srgbClr val="993300"/>
                          </a:solidFill>
                          <a:effectLst/>
                          <a:latin typeface="Calibri" panose="020F0502020204030204" pitchFamily="34" charset="0"/>
                        </a:rPr>
                        <a:t>**2013: 1200 058€ prévu au PAP 2013 mais 3 100 000 € versés en exécution du fait de la mise en œuvre d'une prime </a:t>
                      </a:r>
                    </a:p>
                  </a:txBody>
                  <a:tcPr marL="9525" marR="9525" marT="9525" marB="0" anchor="b">
                    <a:lnL>
                      <a:noFill/>
                    </a:lnL>
                    <a:lnR>
                      <a:noFill/>
                    </a:lnR>
                    <a:lnT>
                      <a:noFill/>
                    </a:lnT>
                    <a:lnB>
                      <a:noFill/>
                    </a:lnB>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2686777206"/>
                  </a:ext>
                </a:extLst>
              </a:tr>
              <a:tr h="169127">
                <a:tc>
                  <a:txBody>
                    <a:bodyPr/>
                    <a:lstStyle/>
                    <a:p>
                      <a:pPr algn="l" fontAlgn="b"/>
                      <a:r>
                        <a:rPr lang="fr-FR" sz="1000" b="0" i="1" u="none" strike="noStrike">
                          <a:solidFill>
                            <a:srgbClr val="993300"/>
                          </a:solidFill>
                          <a:effectLst/>
                          <a:latin typeface="Calibri" panose="020F0502020204030204" pitchFamily="34" charset="0"/>
                        </a:rPr>
                        <a:t>exceptionnelle de 500€ au bénéfice des agents de catégorie C.</a:t>
                      </a:r>
                    </a:p>
                  </a:txBody>
                  <a:tcPr marL="9525" marR="9525" marT="9525" marB="0" anchor="b">
                    <a:lnL>
                      <a:noFill/>
                    </a:lnL>
                    <a:lnR>
                      <a:noFill/>
                    </a:lnR>
                    <a:lnT>
                      <a:noFill/>
                    </a:lnT>
                    <a:lnB>
                      <a:noFill/>
                    </a:lnB>
                  </a:tcPr>
                </a:tc>
                <a:tc>
                  <a:txBody>
                    <a:bodyPr/>
                    <a:lstStyle/>
                    <a:p>
                      <a:pPr algn="l" fontAlgn="b"/>
                      <a:endParaRPr lang="fr-FR" sz="1000" b="0" i="1" u="none" strike="noStrike">
                        <a:solidFill>
                          <a:srgbClr val="9933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fr-FR" sz="1000" b="0" i="1" u="none" strike="noStrike">
                        <a:solidFill>
                          <a:srgbClr val="9933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fr-FR" sz="1000" b="0" i="1" u="none" strike="noStrike">
                        <a:solidFill>
                          <a:srgbClr val="9933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813425178"/>
                  </a:ext>
                </a:extLst>
              </a:tr>
              <a:tr h="169127">
                <a:tc gridSpan="4">
                  <a:txBody>
                    <a:bodyPr/>
                    <a:lstStyle/>
                    <a:p>
                      <a:pPr algn="l" fontAlgn="b"/>
                      <a:r>
                        <a:rPr lang="fr-FR" sz="1000" b="0" i="1" u="none" strike="noStrike">
                          <a:solidFill>
                            <a:srgbClr val="993300"/>
                          </a:solidFill>
                          <a:effectLst/>
                          <a:latin typeface="Calibri" panose="020F0502020204030204" pitchFamily="34" charset="0"/>
                        </a:rPr>
                        <a:t>*** 2017: enveloppe catégorielle de  5 117 033 € et abondé de 1,9 M€  grâce aux marges de fin de gestion</a:t>
                      </a:r>
                    </a:p>
                  </a:txBody>
                  <a:tcPr marL="9525" marR="9525" marT="9525" marB="0" anchor="b">
                    <a:lnL>
                      <a:noFill/>
                    </a:lnL>
                    <a:lnR>
                      <a:noFill/>
                    </a:lnR>
                    <a:lnT>
                      <a:noFill/>
                    </a:lnT>
                    <a:lnB>
                      <a:noFill/>
                    </a:lnB>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2556612849"/>
                  </a:ext>
                </a:extLst>
              </a:tr>
              <a:tr h="169127">
                <a:tc gridSpan="3">
                  <a:txBody>
                    <a:bodyPr/>
                    <a:lstStyle/>
                    <a:p>
                      <a:pPr algn="l" fontAlgn="b"/>
                      <a:r>
                        <a:rPr lang="fr-FR" sz="1000" b="0" i="1" u="none" strike="noStrike">
                          <a:solidFill>
                            <a:srgbClr val="993300"/>
                          </a:solidFill>
                          <a:effectLst/>
                          <a:latin typeface="Calibri" panose="020F0502020204030204" pitchFamily="34" charset="0"/>
                        </a:rPr>
                        <a:t>**** 2018: Enveloppe déduite du montant des mesures PPCR suite à l'annonce du report d'un an </a:t>
                      </a:r>
                    </a:p>
                  </a:txBody>
                  <a:tcPr marL="9525" marR="9525" marT="9525" marB="0" anchor="b">
                    <a:lnL>
                      <a:noFill/>
                    </a:lnL>
                    <a:lnR>
                      <a:noFill/>
                    </a:lnR>
                    <a:lnT>
                      <a:noFill/>
                    </a:lnT>
                    <a:lnB>
                      <a:noFill/>
                    </a:lnB>
                  </a:tcPr>
                </a:tc>
                <a:tc hMerge="1">
                  <a:txBody>
                    <a:bodyPr/>
                    <a:lstStyle/>
                    <a:p>
                      <a:endParaRPr lang="fr-FR"/>
                    </a:p>
                  </a:txBody>
                  <a:tcPr/>
                </a:tc>
                <a:tc hMerge="1">
                  <a:txBody>
                    <a:bodyPr/>
                    <a:lstStyle/>
                    <a:p>
                      <a:endParaRPr lang="fr-FR"/>
                    </a:p>
                  </a:txBody>
                  <a:tcPr/>
                </a:tc>
                <a:tc>
                  <a:txBody>
                    <a:bodyPr/>
                    <a:lstStyle/>
                    <a:p>
                      <a:pPr algn="l" fontAlgn="b"/>
                      <a:endParaRPr lang="fr-FR" sz="1000" b="0" i="1" u="none" strike="noStrike">
                        <a:solidFill>
                          <a:srgbClr val="9933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581141482"/>
                  </a:ext>
                </a:extLst>
              </a:tr>
              <a:tr h="169127">
                <a:tc gridSpan="3">
                  <a:txBody>
                    <a:bodyPr/>
                    <a:lstStyle/>
                    <a:p>
                      <a:pPr algn="l" fontAlgn="b"/>
                      <a:r>
                        <a:rPr lang="fr-FR" sz="1000" b="0" i="1" u="none" strike="noStrike">
                          <a:solidFill>
                            <a:srgbClr val="993300"/>
                          </a:solidFill>
                          <a:effectLst/>
                          <a:latin typeface="Calibri" panose="020F0502020204030204" pitchFamily="34" charset="0"/>
                        </a:rPr>
                        <a:t>***** 2019: enveloppe incluant 758 518 € issus du report de l’annuité 2018 du protocoles PPCR </a:t>
                      </a:r>
                    </a:p>
                  </a:txBody>
                  <a:tcPr marL="9525" marR="9525" marT="9525" marB="0" anchor="b">
                    <a:lnL>
                      <a:noFill/>
                    </a:lnL>
                    <a:lnR>
                      <a:noFill/>
                    </a:lnR>
                    <a:lnT>
                      <a:noFill/>
                    </a:lnT>
                    <a:lnB>
                      <a:noFill/>
                    </a:lnB>
                  </a:tcPr>
                </a:tc>
                <a:tc hMerge="1">
                  <a:txBody>
                    <a:bodyPr/>
                    <a:lstStyle/>
                    <a:p>
                      <a:endParaRPr lang="fr-FR"/>
                    </a:p>
                  </a:txBody>
                  <a:tcPr/>
                </a:tc>
                <a:tc hMerge="1">
                  <a:txBody>
                    <a:bodyPr/>
                    <a:lstStyle/>
                    <a:p>
                      <a:endParaRPr lang="fr-FR"/>
                    </a:p>
                  </a:txBody>
                  <a:tcPr/>
                </a:tc>
                <a:tc>
                  <a:txBody>
                    <a:bodyPr/>
                    <a:lstStyle/>
                    <a:p>
                      <a:pPr algn="l" fontAlgn="b"/>
                      <a:endParaRPr lang="fr-FR" sz="1000" b="0" i="1" u="none" strike="noStrike" dirty="0">
                        <a:solidFill>
                          <a:srgbClr val="9933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418594019"/>
                  </a:ext>
                </a:extLst>
              </a:tr>
            </a:tbl>
          </a:graphicData>
        </a:graphic>
      </p:graphicFrame>
    </p:spTree>
    <p:extLst>
      <p:ext uri="{BB962C8B-B14F-4D97-AF65-F5344CB8AC3E}">
        <p14:creationId xmlns:p14="http://schemas.microsoft.com/office/powerpoint/2010/main" val="21445750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96915" y="308431"/>
            <a:ext cx="8100893" cy="670560"/>
          </a:xfrm>
        </p:spPr>
        <p:txBody>
          <a:bodyPr anchor="ctr"/>
          <a:lstStyle/>
          <a:p>
            <a:pPr>
              <a:lnSpc>
                <a:spcPct val="100000"/>
              </a:lnSpc>
              <a:spcBef>
                <a:spcPts val="0"/>
              </a:spcBef>
              <a:spcAft>
                <a:spcPts val="1200"/>
              </a:spcAft>
            </a:pPr>
            <a:r>
              <a:rPr lang="fr-FR" dirty="0"/>
              <a:t/>
            </a:r>
            <a:br>
              <a:rPr lang="fr-FR" dirty="0"/>
            </a:br>
            <a:r>
              <a:rPr lang="fr-FR" sz="2800" dirty="0">
                <a:latin typeface="Calibri" panose="020F0502020204030204" pitchFamily="34" charset="0"/>
                <a:cs typeface="Calibri" panose="020F0502020204030204" pitchFamily="34" charset="0"/>
              </a:rPr>
              <a:t>Perspectives 2020 : poursuite du plan de rattrapage indemnitaire ministériel </a:t>
            </a:r>
            <a:r>
              <a:rPr lang="fr-FR" sz="700" dirty="0"/>
              <a:t/>
            </a:r>
            <a:br>
              <a:rPr lang="fr-FR" sz="700" dirty="0"/>
            </a:br>
            <a:r>
              <a:rPr lang="fr-FR" dirty="0"/>
              <a:t/>
            </a:r>
            <a:br>
              <a:rPr lang="fr-FR" dirty="0"/>
            </a:br>
            <a:endParaRPr lang="fr-FR" dirty="0"/>
          </a:p>
        </p:txBody>
      </p:sp>
      <p:sp>
        <p:nvSpPr>
          <p:cNvPr id="3" name="Espace réservé du contenu 2"/>
          <p:cNvSpPr>
            <a:spLocks noGrp="1"/>
          </p:cNvSpPr>
          <p:nvPr>
            <p:ph idx="1"/>
          </p:nvPr>
        </p:nvSpPr>
        <p:spPr>
          <a:xfrm>
            <a:off x="608418" y="2007476"/>
            <a:ext cx="8535582" cy="3746553"/>
          </a:xfrm>
        </p:spPr>
        <p:txBody>
          <a:bodyPr>
            <a:normAutofit/>
          </a:bodyPr>
          <a:lstStyle/>
          <a:p>
            <a:pPr algn="just">
              <a:spcBef>
                <a:spcPts val="0"/>
              </a:spcBef>
              <a:spcAft>
                <a:spcPts val="1200"/>
              </a:spcAft>
            </a:pPr>
            <a:r>
              <a:rPr lang="fr-FR" sz="2400" b="1" dirty="0">
                <a:latin typeface="Calibri" panose="020F0502020204030204" pitchFamily="34" charset="0"/>
                <a:cs typeface="Calibri" panose="020F0502020204030204" pitchFamily="34" charset="0"/>
              </a:rPr>
              <a:t>AXE 1: Réduction des écarts de rémunération avec les autres départements </a:t>
            </a:r>
            <a:r>
              <a:rPr lang="fr-FR" sz="2400" b="1" dirty="0" smtClean="0">
                <a:latin typeface="Calibri" panose="020F0502020204030204" pitchFamily="34" charset="0"/>
                <a:cs typeface="Calibri" panose="020F0502020204030204" pitchFamily="34" charset="0"/>
              </a:rPr>
              <a:t>ministériels: </a:t>
            </a:r>
            <a:r>
              <a:rPr lang="fr-FR" sz="2400" b="1" dirty="0">
                <a:latin typeface="Calibri" panose="020F0502020204030204" pitchFamily="34" charset="0"/>
                <a:cs typeface="Calibri" panose="020F0502020204030204" pitchFamily="34" charset="0"/>
              </a:rPr>
              <a:t>Remontée des socles de gestion IFSE;</a:t>
            </a:r>
          </a:p>
          <a:p>
            <a:pPr algn="just">
              <a:spcBef>
                <a:spcPts val="0"/>
              </a:spcBef>
              <a:spcAft>
                <a:spcPts val="1200"/>
              </a:spcAft>
            </a:pPr>
            <a:endParaRPr lang="fr-FR" sz="2400" b="1" dirty="0">
              <a:latin typeface="Calibri" panose="020F0502020204030204" pitchFamily="34" charset="0"/>
              <a:cs typeface="Calibri" panose="020F0502020204030204" pitchFamily="34" charset="0"/>
            </a:endParaRPr>
          </a:p>
          <a:p>
            <a:pPr algn="just">
              <a:spcBef>
                <a:spcPts val="0"/>
              </a:spcBef>
              <a:spcAft>
                <a:spcPts val="1200"/>
              </a:spcAft>
            </a:pPr>
            <a:r>
              <a:rPr lang="fr-FR" sz="2400" b="1" dirty="0">
                <a:latin typeface="Calibri" panose="020F0502020204030204" pitchFamily="34" charset="0"/>
                <a:cs typeface="Calibri" panose="020F0502020204030204" pitchFamily="34" charset="0"/>
              </a:rPr>
              <a:t>AXE 2: Accompagnement de la politique RH du </a:t>
            </a:r>
            <a:r>
              <a:rPr lang="fr-FR" sz="2400" b="1" dirty="0" smtClean="0">
                <a:latin typeface="Calibri" panose="020F0502020204030204" pitchFamily="34" charset="0"/>
                <a:cs typeface="Calibri" panose="020F0502020204030204" pitchFamily="34" charset="0"/>
              </a:rPr>
              <a:t>MC;</a:t>
            </a:r>
            <a:endParaRPr lang="fr-FR" sz="2400" b="1" dirty="0">
              <a:latin typeface="Calibri" panose="020F0502020204030204" pitchFamily="34" charset="0"/>
              <a:cs typeface="Calibri" panose="020F0502020204030204" pitchFamily="34" charset="0"/>
            </a:endParaRPr>
          </a:p>
          <a:p>
            <a:pPr algn="just">
              <a:spcBef>
                <a:spcPts val="0"/>
              </a:spcBef>
              <a:spcAft>
                <a:spcPts val="1200"/>
              </a:spcAft>
            </a:pPr>
            <a:endParaRPr lang="fr-FR" sz="2400" b="1" dirty="0">
              <a:latin typeface="Calibri" panose="020F0502020204030204" pitchFamily="34" charset="0"/>
              <a:cs typeface="Calibri" panose="020F0502020204030204" pitchFamily="34" charset="0"/>
            </a:endParaRPr>
          </a:p>
          <a:p>
            <a:pPr algn="just">
              <a:spcBef>
                <a:spcPts val="0"/>
              </a:spcBef>
              <a:spcAft>
                <a:spcPts val="1200"/>
              </a:spcAft>
            </a:pPr>
            <a:r>
              <a:rPr lang="fr-FR" sz="2400" b="1" dirty="0">
                <a:latin typeface="Calibri" panose="020F0502020204030204" pitchFamily="34" charset="0"/>
                <a:cs typeface="Calibri" panose="020F0502020204030204" pitchFamily="34" charset="0"/>
              </a:rPr>
              <a:t>AXE 3: Consolidation du complément indemnitaire annuel.</a:t>
            </a:r>
          </a:p>
          <a:p>
            <a:pPr algn="just">
              <a:spcBef>
                <a:spcPts val="0"/>
              </a:spcBef>
              <a:spcAft>
                <a:spcPts val="1200"/>
              </a:spcAft>
            </a:pPr>
            <a:endParaRPr lang="fr-FR" sz="2400" b="1" dirty="0"/>
          </a:p>
        </p:txBody>
      </p:sp>
      <p:sp>
        <p:nvSpPr>
          <p:cNvPr id="4" name="Espace réservé du contenu 2"/>
          <p:cNvSpPr txBox="1">
            <a:spLocks/>
          </p:cNvSpPr>
          <p:nvPr/>
        </p:nvSpPr>
        <p:spPr bwMode="auto">
          <a:xfrm>
            <a:off x="608418" y="1231239"/>
            <a:ext cx="8277888" cy="523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Clr>
                <a:srgbClr val="002060"/>
              </a:buClr>
              <a:buSzPct val="125000"/>
              <a:buFont typeface="Wingdings" panose="05000000000000000000" pitchFamily="2" charset="2"/>
              <a:buChar char="§"/>
              <a:defRPr sz="2000" kern="1200">
                <a:solidFill>
                  <a:srgbClr val="002060"/>
                </a:solidFill>
                <a:latin typeface="Arial" panose="020B0604020202020204" pitchFamily="34" charset="0"/>
                <a:ea typeface="MS PGothic" panose="020B0600070205080204" pitchFamily="34" charset="-128"/>
                <a:cs typeface="Arial" panose="020B0604020202020204" pitchFamily="34" charset="0"/>
              </a:defRPr>
            </a:lvl1pPr>
            <a:lvl2pPr marL="742950" indent="-285750" algn="l" rtl="0" eaLnBrk="0" fontAlgn="base" hangingPunct="0">
              <a:spcBef>
                <a:spcPct val="20000"/>
              </a:spcBef>
              <a:spcAft>
                <a:spcPct val="0"/>
              </a:spcAft>
              <a:buFont typeface="Arial" panose="020B0604020202020204" pitchFamily="34" charset="0"/>
              <a:buChar char="–"/>
              <a:defRPr sz="1600" kern="1200">
                <a:solidFill>
                  <a:schemeClr val="tx1"/>
                </a:solidFill>
                <a:latin typeface="Arial" panose="020B0604020202020204" pitchFamily="34" charset="0"/>
                <a:ea typeface="MS PGothic" panose="020B0600070205080204" pitchFamily="34" charset="-128"/>
                <a:cs typeface="Arial" panose="020B0604020202020204" pitchFamily="34" charset="0"/>
              </a:defRPr>
            </a:lvl2pPr>
            <a:lvl3pPr marL="1143000" indent="-228600" algn="l" rtl="0" eaLnBrk="0" fontAlgn="base" hangingPunct="0">
              <a:spcBef>
                <a:spcPct val="20000"/>
              </a:spcBef>
              <a:spcAft>
                <a:spcPct val="0"/>
              </a:spcAft>
              <a:buFont typeface="Arial" panose="020B0604020202020204" pitchFamily="34" charset="0"/>
              <a:buChar char="•"/>
              <a:defRPr sz="1400" kern="1200">
                <a:solidFill>
                  <a:schemeClr val="tx1"/>
                </a:solidFill>
                <a:latin typeface="Arial" panose="020B0604020202020204" pitchFamily="34" charset="0"/>
                <a:ea typeface="MS PGothic" panose="020B0600070205080204" pitchFamily="34" charset="-128"/>
                <a:cs typeface="Arial" panose="020B060402020202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1400" kern="1200">
                <a:solidFill>
                  <a:schemeClr val="tx1"/>
                </a:solidFill>
                <a:latin typeface="Arial" panose="020B0604020202020204" pitchFamily="34" charset="0"/>
                <a:ea typeface="MS PGothic" panose="020B0600070205080204" pitchFamily="34" charset="-128"/>
                <a:cs typeface="Arial" panose="020B0604020202020204" pitchFamily="34" charset="0"/>
              </a:defRPr>
            </a:lvl4pPr>
            <a:lvl5pPr marL="20574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Arial" panose="020B0604020202020204" pitchFamily="34" charset="0"/>
                <a:ea typeface="MS PGothic" panose="020B0600070205080204" pitchFamily="34" charset="-128"/>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10000"/>
              </a:lnSpc>
              <a:spcBef>
                <a:spcPts val="0"/>
              </a:spcBef>
              <a:spcAft>
                <a:spcPts val="0"/>
              </a:spcAft>
              <a:buNone/>
            </a:pPr>
            <a:r>
              <a:rPr lang="fr-FR" sz="2400" b="1" dirty="0">
                <a:latin typeface="Calibri" panose="020F0502020204030204" pitchFamily="34" charset="0"/>
                <a:cs typeface="Calibri" panose="020F0502020204030204" pitchFamily="34" charset="0"/>
              </a:rPr>
              <a:t>Une déclinaison </a:t>
            </a:r>
            <a:r>
              <a:rPr lang="fr-FR" sz="2400" b="1" dirty="0" smtClean="0">
                <a:latin typeface="Calibri" panose="020F0502020204030204" pitchFamily="34" charset="0"/>
                <a:cs typeface="Calibri" panose="020F0502020204030204" pitchFamily="34" charset="0"/>
              </a:rPr>
              <a:t>selon </a:t>
            </a:r>
            <a:r>
              <a:rPr lang="fr-FR" sz="2400" b="1" dirty="0">
                <a:latin typeface="Calibri" panose="020F0502020204030204" pitchFamily="34" charset="0"/>
                <a:cs typeface="Calibri" panose="020F0502020204030204" pitchFamily="34" charset="0"/>
              </a:rPr>
              <a:t>3 axes:</a:t>
            </a:r>
          </a:p>
        </p:txBody>
      </p:sp>
    </p:spTree>
    <p:extLst>
      <p:ext uri="{BB962C8B-B14F-4D97-AF65-F5344CB8AC3E}">
        <p14:creationId xmlns:p14="http://schemas.microsoft.com/office/powerpoint/2010/main" val="20327716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32388" y="365760"/>
            <a:ext cx="8100893" cy="670560"/>
          </a:xfrm>
        </p:spPr>
        <p:txBody>
          <a:bodyPr anchor="ctr"/>
          <a:lstStyle/>
          <a:p>
            <a:pPr>
              <a:lnSpc>
                <a:spcPct val="100000"/>
              </a:lnSpc>
              <a:spcBef>
                <a:spcPts val="0"/>
              </a:spcBef>
              <a:spcAft>
                <a:spcPts val="1200"/>
              </a:spcAft>
            </a:pPr>
            <a:r>
              <a:rPr lang="fr-FR" dirty="0"/>
              <a:t/>
            </a:r>
            <a:br>
              <a:rPr lang="fr-FR" dirty="0"/>
            </a:br>
            <a:r>
              <a:rPr lang="fr-FR" sz="2800" dirty="0">
                <a:latin typeface="Calibri" panose="020F0502020204030204" pitchFamily="34" charset="0"/>
                <a:cs typeface="Calibri" panose="020F0502020204030204" pitchFamily="34" charset="0"/>
              </a:rPr>
              <a:t>Perspectives 2020 : poursuite du plan de rattrapage indemnitaire ministériel </a:t>
            </a:r>
            <a:r>
              <a:rPr lang="fr-FR" sz="700" dirty="0"/>
              <a:t/>
            </a:r>
            <a:br>
              <a:rPr lang="fr-FR" sz="700" dirty="0"/>
            </a:br>
            <a:r>
              <a:rPr lang="fr-FR" dirty="0"/>
              <a:t/>
            </a:r>
            <a:br>
              <a:rPr lang="fr-FR" dirty="0"/>
            </a:br>
            <a:endParaRPr lang="fr-FR" dirty="0"/>
          </a:p>
        </p:txBody>
      </p:sp>
      <p:sp>
        <p:nvSpPr>
          <p:cNvPr id="4" name="Espace réservé du contenu 2"/>
          <p:cNvSpPr txBox="1">
            <a:spLocks/>
          </p:cNvSpPr>
          <p:nvPr/>
        </p:nvSpPr>
        <p:spPr bwMode="auto">
          <a:xfrm>
            <a:off x="608418" y="1147156"/>
            <a:ext cx="8277888" cy="720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342900" indent="-342900" algn="l" rtl="0" eaLnBrk="0" fontAlgn="base" hangingPunct="0">
              <a:spcBef>
                <a:spcPct val="20000"/>
              </a:spcBef>
              <a:spcAft>
                <a:spcPct val="0"/>
              </a:spcAft>
              <a:buClr>
                <a:srgbClr val="002060"/>
              </a:buClr>
              <a:buSzPct val="125000"/>
              <a:buFont typeface="Wingdings" panose="05000000000000000000" pitchFamily="2" charset="2"/>
              <a:buChar char="§"/>
              <a:defRPr sz="2000" kern="1200">
                <a:solidFill>
                  <a:srgbClr val="002060"/>
                </a:solidFill>
                <a:latin typeface="Arial" panose="020B0604020202020204" pitchFamily="34" charset="0"/>
                <a:ea typeface="MS PGothic" panose="020B0600070205080204" pitchFamily="34" charset="-128"/>
                <a:cs typeface="Arial" panose="020B0604020202020204" pitchFamily="34" charset="0"/>
              </a:defRPr>
            </a:lvl1pPr>
            <a:lvl2pPr marL="742950" indent="-285750" algn="l" rtl="0" eaLnBrk="0" fontAlgn="base" hangingPunct="0">
              <a:spcBef>
                <a:spcPct val="20000"/>
              </a:spcBef>
              <a:spcAft>
                <a:spcPct val="0"/>
              </a:spcAft>
              <a:buFont typeface="Arial" panose="020B0604020202020204" pitchFamily="34" charset="0"/>
              <a:buChar char="–"/>
              <a:defRPr sz="1600" kern="1200">
                <a:solidFill>
                  <a:schemeClr val="tx1"/>
                </a:solidFill>
                <a:latin typeface="Arial" panose="020B0604020202020204" pitchFamily="34" charset="0"/>
                <a:ea typeface="MS PGothic" panose="020B0600070205080204" pitchFamily="34" charset="-128"/>
                <a:cs typeface="Arial" panose="020B0604020202020204" pitchFamily="34" charset="0"/>
              </a:defRPr>
            </a:lvl2pPr>
            <a:lvl3pPr marL="1143000" indent="-228600" algn="l" rtl="0" eaLnBrk="0" fontAlgn="base" hangingPunct="0">
              <a:spcBef>
                <a:spcPct val="20000"/>
              </a:spcBef>
              <a:spcAft>
                <a:spcPct val="0"/>
              </a:spcAft>
              <a:buFont typeface="Arial" panose="020B0604020202020204" pitchFamily="34" charset="0"/>
              <a:buChar char="•"/>
              <a:defRPr sz="1400" kern="1200">
                <a:solidFill>
                  <a:schemeClr val="tx1"/>
                </a:solidFill>
                <a:latin typeface="Arial" panose="020B0604020202020204" pitchFamily="34" charset="0"/>
                <a:ea typeface="MS PGothic" panose="020B0600070205080204" pitchFamily="34" charset="-128"/>
                <a:cs typeface="Arial" panose="020B060402020202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1400" kern="1200">
                <a:solidFill>
                  <a:schemeClr val="tx1"/>
                </a:solidFill>
                <a:latin typeface="Arial" panose="020B0604020202020204" pitchFamily="34" charset="0"/>
                <a:ea typeface="MS PGothic" panose="020B0600070205080204" pitchFamily="34" charset="-128"/>
                <a:cs typeface="Arial" panose="020B0604020202020204" pitchFamily="34" charset="0"/>
              </a:defRPr>
            </a:lvl4pPr>
            <a:lvl5pPr marL="20574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Arial" panose="020B0604020202020204" pitchFamily="34" charset="0"/>
                <a:ea typeface="MS PGothic" panose="020B0600070205080204" pitchFamily="34" charset="-128"/>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10000"/>
              </a:lnSpc>
              <a:spcBef>
                <a:spcPts val="0"/>
              </a:spcBef>
              <a:spcAft>
                <a:spcPts val="0"/>
              </a:spcAft>
              <a:buNone/>
            </a:pPr>
            <a:r>
              <a:rPr lang="fr-FR" sz="2400" b="1" dirty="0">
                <a:latin typeface="Calibri" panose="020F0502020204030204" pitchFamily="34" charset="0"/>
                <a:cs typeface="Calibri" panose="020F0502020204030204" pitchFamily="34" charset="0"/>
              </a:rPr>
              <a:t>Un échelonnement sur 3 ans:</a:t>
            </a:r>
          </a:p>
        </p:txBody>
      </p:sp>
      <p:graphicFrame>
        <p:nvGraphicFramePr>
          <p:cNvPr id="9" name="Tableau 8"/>
          <p:cNvGraphicFramePr>
            <a:graphicFrameLocks noGrp="1"/>
          </p:cNvGraphicFramePr>
          <p:nvPr>
            <p:extLst>
              <p:ext uri="{D42A27DB-BD31-4B8C-83A1-F6EECF244321}">
                <p14:modId xmlns:p14="http://schemas.microsoft.com/office/powerpoint/2010/main" val="1193450862"/>
              </p:ext>
            </p:extLst>
          </p:nvPr>
        </p:nvGraphicFramePr>
        <p:xfrm>
          <a:off x="1107583" y="2339281"/>
          <a:ext cx="6735652" cy="2797974"/>
        </p:xfrm>
        <a:graphic>
          <a:graphicData uri="http://schemas.openxmlformats.org/drawingml/2006/table">
            <a:tbl>
              <a:tblPr firstRow="1" firstCol="1" bandRow="1"/>
              <a:tblGrid>
                <a:gridCol w="1133455">
                  <a:extLst>
                    <a:ext uri="{9D8B030D-6E8A-4147-A177-3AD203B41FA5}">
                      <a16:colId xmlns:a16="http://schemas.microsoft.com/office/drawing/2014/main" val="748593458"/>
                    </a:ext>
                  </a:extLst>
                </a:gridCol>
                <a:gridCol w="1001489">
                  <a:extLst>
                    <a:ext uri="{9D8B030D-6E8A-4147-A177-3AD203B41FA5}">
                      <a16:colId xmlns:a16="http://schemas.microsoft.com/office/drawing/2014/main" val="2281834401"/>
                    </a:ext>
                  </a:extLst>
                </a:gridCol>
                <a:gridCol w="99426">
                  <a:extLst>
                    <a:ext uri="{9D8B030D-6E8A-4147-A177-3AD203B41FA5}">
                      <a16:colId xmlns:a16="http://schemas.microsoft.com/office/drawing/2014/main" val="3636891104"/>
                    </a:ext>
                  </a:extLst>
                </a:gridCol>
                <a:gridCol w="99426">
                  <a:extLst>
                    <a:ext uri="{9D8B030D-6E8A-4147-A177-3AD203B41FA5}">
                      <a16:colId xmlns:a16="http://schemas.microsoft.com/office/drawing/2014/main" val="3886191974"/>
                    </a:ext>
                  </a:extLst>
                </a:gridCol>
                <a:gridCol w="803543">
                  <a:extLst>
                    <a:ext uri="{9D8B030D-6E8A-4147-A177-3AD203B41FA5}">
                      <a16:colId xmlns:a16="http://schemas.microsoft.com/office/drawing/2014/main" val="4022161249"/>
                    </a:ext>
                  </a:extLst>
                </a:gridCol>
                <a:gridCol w="594748">
                  <a:extLst>
                    <a:ext uri="{9D8B030D-6E8A-4147-A177-3AD203B41FA5}">
                      <a16:colId xmlns:a16="http://schemas.microsoft.com/office/drawing/2014/main" val="497135426"/>
                    </a:ext>
                  </a:extLst>
                </a:gridCol>
                <a:gridCol w="1011432">
                  <a:extLst>
                    <a:ext uri="{9D8B030D-6E8A-4147-A177-3AD203B41FA5}">
                      <a16:colId xmlns:a16="http://schemas.microsoft.com/office/drawing/2014/main" val="1419091674"/>
                    </a:ext>
                  </a:extLst>
                </a:gridCol>
                <a:gridCol w="401320">
                  <a:extLst>
                    <a:ext uri="{9D8B030D-6E8A-4147-A177-3AD203B41FA5}">
                      <a16:colId xmlns:a16="http://schemas.microsoft.com/office/drawing/2014/main" val="2928814606"/>
                    </a:ext>
                  </a:extLst>
                </a:gridCol>
                <a:gridCol w="1590813">
                  <a:extLst>
                    <a:ext uri="{9D8B030D-6E8A-4147-A177-3AD203B41FA5}">
                      <a16:colId xmlns:a16="http://schemas.microsoft.com/office/drawing/2014/main" val="3963034359"/>
                    </a:ext>
                  </a:extLst>
                </a:gridCol>
              </a:tblGrid>
              <a:tr h="751649">
                <a:tc>
                  <a:txBody>
                    <a:bodyPr/>
                    <a:lstStyle/>
                    <a:p>
                      <a:pPr algn="ctr">
                        <a:lnSpc>
                          <a:spcPct val="107000"/>
                        </a:lnSpc>
                        <a:spcAft>
                          <a:spcPts val="0"/>
                        </a:spcAft>
                      </a:pPr>
                      <a:r>
                        <a:rPr lang="fr-FR"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2020</a:t>
                      </a:r>
                      <a:endParaRPr lang="fr-FR" sz="1600" dirty="0">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ctr">
                        <a:lnSpc>
                          <a:spcPct val="107000"/>
                        </a:lnSpc>
                        <a:spcAft>
                          <a:spcPts val="0"/>
                        </a:spcAft>
                      </a:pPr>
                      <a:r>
                        <a:rPr lang="fr-FR" sz="1600" b="1"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Remontée des </a:t>
                      </a:r>
                      <a:r>
                        <a:rPr lang="fr-FR" sz="1600" b="1" dirty="0" smtClean="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socles</a:t>
                      </a:r>
                      <a:endParaRPr lang="fr-FR" sz="1600" dirty="0">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36C09"/>
                    </a:solidFill>
                  </a:tcPr>
                </a:tc>
                <a:tc hMerge="1">
                  <a:txBody>
                    <a:bodyPr/>
                    <a:lstStyle/>
                    <a:p>
                      <a:endParaRPr lang="fr-FR"/>
                    </a:p>
                  </a:txBody>
                  <a:tcPr/>
                </a:tc>
                <a:tc hMerge="1">
                  <a:txBody>
                    <a:bodyPr/>
                    <a:lstStyle/>
                    <a:p>
                      <a:endParaRPr lang="fr-FR"/>
                    </a:p>
                  </a:txBody>
                  <a:tcPr/>
                </a:tc>
                <a:tc hMerge="1">
                  <a:txBody>
                    <a:bodyPr/>
                    <a:lstStyle/>
                    <a:p>
                      <a:endParaRPr lang="fr-FR"/>
                    </a:p>
                  </a:txBody>
                  <a:tcPr/>
                </a:tc>
                <a:tc gridSpan="2">
                  <a:txBody>
                    <a:bodyPr/>
                    <a:lstStyle/>
                    <a:p>
                      <a:pPr algn="ctr">
                        <a:lnSpc>
                          <a:spcPct val="107000"/>
                        </a:lnSpc>
                        <a:spcAft>
                          <a:spcPts val="0"/>
                        </a:spcAft>
                      </a:pPr>
                      <a:r>
                        <a:rPr lang="fr-FR" sz="1600" b="1"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Politiques </a:t>
                      </a:r>
                      <a:r>
                        <a:rPr lang="fr-FR" sz="1600" b="1" dirty="0" smtClean="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RH</a:t>
                      </a:r>
                      <a:endParaRPr lang="fr-FR" sz="1600" dirty="0">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hMerge="1">
                  <a:txBody>
                    <a:bodyPr/>
                    <a:lstStyle/>
                    <a:p>
                      <a:endParaRPr lang="fr-FR"/>
                    </a:p>
                  </a:txBody>
                  <a:tcPr/>
                </a:tc>
                <a:tc gridSpan="2">
                  <a:txBody>
                    <a:bodyPr/>
                    <a:lstStyle/>
                    <a:p>
                      <a:pPr algn="ctr">
                        <a:lnSpc>
                          <a:spcPct val="107000"/>
                        </a:lnSpc>
                        <a:spcAft>
                          <a:spcPts val="0"/>
                        </a:spcAft>
                      </a:pPr>
                      <a:r>
                        <a:rPr lang="fr-FR" sz="1600" b="1" dirty="0" smtClean="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CIA</a:t>
                      </a:r>
                      <a:endParaRPr lang="fr-FR" sz="1600" dirty="0">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hMerge="1">
                  <a:txBody>
                    <a:bodyPr/>
                    <a:lstStyle/>
                    <a:p>
                      <a:endParaRPr lang="fr-FR"/>
                    </a:p>
                  </a:txBody>
                  <a:tcPr/>
                </a:tc>
                <a:extLst>
                  <a:ext uri="{0D108BD9-81ED-4DB2-BD59-A6C34878D82A}">
                    <a16:rowId xmlns:a16="http://schemas.microsoft.com/office/drawing/2014/main" val="2349358359"/>
                  </a:ext>
                </a:extLst>
              </a:tr>
              <a:tr h="378743">
                <a:tc>
                  <a:txBody>
                    <a:bodyPr/>
                    <a:lstStyle/>
                    <a:p>
                      <a:pPr>
                        <a:lnSpc>
                          <a:spcPct val="107000"/>
                        </a:lnSpc>
                      </a:pPr>
                      <a:endParaRPr lang="fr-FR" sz="1100">
                        <a:effectLst/>
                        <a:latin typeface="Calibri" panose="020F0502020204030204" pitchFamily="34" charset="0"/>
                        <a:cs typeface="Calibri" panose="020F0502020204030204" pitchFamily="34" charset="0"/>
                      </a:endParaRPr>
                    </a:p>
                  </a:txBody>
                  <a:tcPr marL="44450" marR="4445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100">
                        <a:effectLst/>
                        <a:latin typeface="Calibri" panose="020F0502020204030204" pitchFamily="34" charset="0"/>
                        <a:cs typeface="Calibri" panose="020F0502020204030204" pitchFamily="34" charset="0"/>
                      </a:endParaRPr>
                    </a:p>
                  </a:txBody>
                  <a:tcPr marL="44450" marR="4445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07000"/>
                        </a:lnSpc>
                      </a:pPr>
                      <a:endParaRPr lang="fr-FR" sz="1100">
                        <a:effectLst/>
                        <a:latin typeface="Calibri" panose="020F0502020204030204" pitchFamily="34" charset="0"/>
                        <a:cs typeface="Calibri" panose="020F0502020204030204" pitchFamily="34" charset="0"/>
                      </a:endParaRPr>
                    </a:p>
                  </a:txBody>
                  <a:tcPr marL="44450" marR="4445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nSpc>
                          <a:spcPct val="107000"/>
                        </a:lnSpc>
                      </a:pPr>
                      <a:endParaRPr lang="fr-FR" sz="1100">
                        <a:effectLst/>
                        <a:latin typeface="Calibri" panose="020F0502020204030204" pitchFamily="34" charset="0"/>
                        <a:cs typeface="Calibri" panose="020F0502020204030204" pitchFamily="34" charset="0"/>
                      </a:endParaRPr>
                    </a:p>
                  </a:txBody>
                  <a:tcPr marL="44450" marR="4445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100">
                        <a:effectLst/>
                        <a:latin typeface="Calibri" panose="020F0502020204030204" pitchFamily="34" charset="0"/>
                        <a:cs typeface="Calibri" panose="020F0502020204030204" pitchFamily="34" charset="0"/>
                      </a:endParaRPr>
                    </a:p>
                  </a:txBody>
                  <a:tcPr marL="44450" marR="4445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100">
                        <a:effectLst/>
                        <a:latin typeface="Calibri" panose="020F0502020204030204" pitchFamily="34" charset="0"/>
                        <a:cs typeface="Calibri" panose="020F0502020204030204" pitchFamily="34" charset="0"/>
                      </a:endParaRPr>
                    </a:p>
                  </a:txBody>
                  <a:tcPr marL="44450" marR="4445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100">
                        <a:effectLst/>
                        <a:latin typeface="Calibri" panose="020F0502020204030204" pitchFamily="34" charset="0"/>
                        <a:cs typeface="Calibri" panose="020F0502020204030204" pitchFamily="34" charset="0"/>
                      </a:endParaRPr>
                    </a:p>
                  </a:txBody>
                  <a:tcPr marL="44450" marR="4445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100">
                        <a:effectLst/>
                        <a:latin typeface="Calibri" panose="020F0502020204030204" pitchFamily="34" charset="0"/>
                        <a:cs typeface="Calibri" panose="020F0502020204030204" pitchFamily="34" charset="0"/>
                      </a:endParaRPr>
                    </a:p>
                  </a:txBody>
                  <a:tcPr marL="44450" marR="4445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5855798"/>
                  </a:ext>
                </a:extLst>
              </a:tr>
              <a:tr h="626291">
                <a:tc>
                  <a:txBody>
                    <a:bodyPr/>
                    <a:lstStyle/>
                    <a:p>
                      <a:pPr algn="ctr">
                        <a:lnSpc>
                          <a:spcPct val="107000"/>
                        </a:lnSpc>
                        <a:spcAft>
                          <a:spcPts val="0"/>
                        </a:spcAft>
                      </a:pPr>
                      <a:r>
                        <a:rPr lang="fr-FR"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2021</a:t>
                      </a:r>
                      <a:endParaRPr lang="fr-FR" sz="1600" dirty="0">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lnSpc>
                          <a:spcPct val="107000"/>
                        </a:lnSpc>
                        <a:spcAft>
                          <a:spcPts val="0"/>
                        </a:spcAft>
                      </a:pPr>
                      <a:r>
                        <a:rPr lang="fr-FR" sz="1600" b="1"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Remontée des </a:t>
                      </a:r>
                      <a:r>
                        <a:rPr lang="fr-FR" sz="1600" b="1" dirty="0" smtClean="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socles</a:t>
                      </a:r>
                      <a:endParaRPr lang="fr-FR" sz="1600" dirty="0">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5911"/>
                    </a:solidFill>
                  </a:tcPr>
                </a:tc>
                <a:tc hMerge="1">
                  <a:txBody>
                    <a:bodyPr/>
                    <a:lstStyle/>
                    <a:p>
                      <a:endParaRPr lang="fr-FR"/>
                    </a:p>
                  </a:txBody>
                  <a:tcPr/>
                </a:tc>
                <a:tc hMerge="1">
                  <a:txBody>
                    <a:bodyPr/>
                    <a:lstStyle/>
                    <a:p>
                      <a:endParaRPr lang="fr-FR"/>
                    </a:p>
                  </a:txBody>
                  <a:tcPr/>
                </a:tc>
                <a:tc gridSpan="3">
                  <a:txBody>
                    <a:bodyPr/>
                    <a:lstStyle/>
                    <a:p>
                      <a:pPr algn="ctr">
                        <a:lnSpc>
                          <a:spcPct val="107000"/>
                        </a:lnSpc>
                        <a:spcAft>
                          <a:spcPts val="0"/>
                        </a:spcAft>
                      </a:pPr>
                      <a:r>
                        <a:rPr lang="fr-FR" sz="1600" b="1"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Politiques </a:t>
                      </a:r>
                      <a:r>
                        <a:rPr lang="fr-FR" sz="1600" b="1" dirty="0" smtClean="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RH</a:t>
                      </a:r>
                      <a:endParaRPr lang="fr-FR" sz="1600" dirty="0">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hMerge="1">
                  <a:txBody>
                    <a:bodyPr/>
                    <a:lstStyle/>
                    <a:p>
                      <a:endParaRPr lang="fr-FR"/>
                    </a:p>
                  </a:txBody>
                  <a:tcPr/>
                </a:tc>
                <a:tc hMerge="1">
                  <a:txBody>
                    <a:bodyPr/>
                    <a:lstStyle/>
                    <a:p>
                      <a:endParaRPr lang="fr-FR"/>
                    </a:p>
                  </a:txBody>
                  <a:tcPr/>
                </a:tc>
                <a:tc gridSpan="2">
                  <a:txBody>
                    <a:bodyPr/>
                    <a:lstStyle/>
                    <a:p>
                      <a:pPr algn="ctr">
                        <a:lnSpc>
                          <a:spcPct val="107000"/>
                        </a:lnSpc>
                        <a:spcAft>
                          <a:spcPts val="0"/>
                        </a:spcAft>
                      </a:pPr>
                      <a:r>
                        <a:rPr lang="fr-FR" sz="1600" b="1" dirty="0" smtClean="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CIA</a:t>
                      </a:r>
                      <a:endParaRPr lang="fr-FR" sz="1600" dirty="0">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hMerge="1">
                  <a:txBody>
                    <a:bodyPr/>
                    <a:lstStyle/>
                    <a:p>
                      <a:endParaRPr lang="fr-FR"/>
                    </a:p>
                  </a:txBody>
                  <a:tcPr/>
                </a:tc>
                <a:extLst>
                  <a:ext uri="{0D108BD9-81ED-4DB2-BD59-A6C34878D82A}">
                    <a16:rowId xmlns:a16="http://schemas.microsoft.com/office/drawing/2014/main" val="3552900381"/>
                  </a:ext>
                </a:extLst>
              </a:tr>
              <a:tr h="378743">
                <a:tc>
                  <a:txBody>
                    <a:bodyPr/>
                    <a:lstStyle/>
                    <a:p>
                      <a:pPr>
                        <a:lnSpc>
                          <a:spcPct val="107000"/>
                        </a:lnSpc>
                      </a:pPr>
                      <a:endParaRPr lang="fr-FR" sz="1100">
                        <a:effectLst/>
                        <a:latin typeface="Calibri" panose="020F0502020204030204" pitchFamily="34" charset="0"/>
                        <a:cs typeface="Calibri" panose="020F0502020204030204" pitchFamily="34" charset="0"/>
                      </a:endParaRPr>
                    </a:p>
                  </a:txBody>
                  <a:tcPr marL="44450" marR="4445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100">
                        <a:effectLst/>
                        <a:latin typeface="Calibri" panose="020F0502020204030204" pitchFamily="34" charset="0"/>
                        <a:cs typeface="Calibri" panose="020F0502020204030204" pitchFamily="34" charset="0"/>
                      </a:endParaRPr>
                    </a:p>
                  </a:txBody>
                  <a:tcPr marL="44450" marR="4445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07000"/>
                        </a:lnSpc>
                      </a:pPr>
                      <a:endParaRPr lang="fr-FR" sz="1100">
                        <a:effectLst/>
                        <a:latin typeface="Calibri" panose="020F0502020204030204" pitchFamily="34" charset="0"/>
                        <a:cs typeface="Calibri" panose="020F0502020204030204" pitchFamily="34" charset="0"/>
                      </a:endParaRPr>
                    </a:p>
                  </a:txBody>
                  <a:tcPr marL="44450" marR="4445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nSpc>
                          <a:spcPct val="107000"/>
                        </a:lnSpc>
                      </a:pPr>
                      <a:endParaRPr lang="fr-FR" sz="1100">
                        <a:effectLst/>
                        <a:latin typeface="Calibri" panose="020F0502020204030204" pitchFamily="34" charset="0"/>
                        <a:cs typeface="Calibri" panose="020F0502020204030204" pitchFamily="34" charset="0"/>
                      </a:endParaRPr>
                    </a:p>
                  </a:txBody>
                  <a:tcPr marL="44450" marR="4445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100">
                        <a:effectLst/>
                        <a:latin typeface="Calibri" panose="020F0502020204030204" pitchFamily="34" charset="0"/>
                        <a:cs typeface="Calibri" panose="020F0502020204030204" pitchFamily="34" charset="0"/>
                      </a:endParaRPr>
                    </a:p>
                  </a:txBody>
                  <a:tcPr marL="44450" marR="4445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100">
                        <a:effectLst/>
                        <a:latin typeface="Calibri" panose="020F0502020204030204" pitchFamily="34" charset="0"/>
                        <a:cs typeface="Calibri" panose="020F0502020204030204" pitchFamily="34" charset="0"/>
                      </a:endParaRPr>
                    </a:p>
                  </a:txBody>
                  <a:tcPr marL="44450" marR="4445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100">
                        <a:effectLst/>
                        <a:latin typeface="Calibri" panose="020F0502020204030204" pitchFamily="34" charset="0"/>
                        <a:cs typeface="Calibri" panose="020F0502020204030204" pitchFamily="34" charset="0"/>
                      </a:endParaRPr>
                    </a:p>
                  </a:txBody>
                  <a:tcPr marL="44450" marR="4445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100">
                        <a:effectLst/>
                        <a:latin typeface="Calibri" panose="020F0502020204030204" pitchFamily="34" charset="0"/>
                        <a:cs typeface="Calibri" panose="020F0502020204030204" pitchFamily="34" charset="0"/>
                      </a:endParaRPr>
                    </a:p>
                  </a:txBody>
                  <a:tcPr marL="44450" marR="4445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65838189"/>
                  </a:ext>
                </a:extLst>
              </a:tr>
              <a:tr h="662548">
                <a:tc>
                  <a:txBody>
                    <a:bodyPr/>
                    <a:lstStyle/>
                    <a:p>
                      <a:pPr algn="ctr">
                        <a:lnSpc>
                          <a:spcPct val="107000"/>
                        </a:lnSpc>
                        <a:spcAft>
                          <a:spcPts val="0"/>
                        </a:spcAft>
                      </a:pPr>
                      <a:r>
                        <a:rPr lang="fr-FR"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2022</a:t>
                      </a:r>
                      <a:endParaRPr lang="fr-FR" sz="1600" dirty="0">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7000"/>
                        </a:lnSpc>
                        <a:spcAft>
                          <a:spcPts val="0"/>
                        </a:spcAft>
                      </a:pPr>
                      <a:r>
                        <a:rPr lang="fr-FR" sz="1600" b="1"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Remontée des </a:t>
                      </a:r>
                      <a:r>
                        <a:rPr lang="fr-FR" sz="1600" b="1" dirty="0" smtClean="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socles</a:t>
                      </a:r>
                      <a:endParaRPr lang="fr-FR" sz="1600" dirty="0">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5911"/>
                    </a:solidFill>
                  </a:tcPr>
                </a:tc>
                <a:tc hMerge="1">
                  <a:txBody>
                    <a:bodyPr/>
                    <a:lstStyle/>
                    <a:p>
                      <a:endParaRPr lang="fr-FR"/>
                    </a:p>
                  </a:txBody>
                  <a:tcPr/>
                </a:tc>
                <a:tc gridSpan="5">
                  <a:txBody>
                    <a:bodyPr/>
                    <a:lstStyle/>
                    <a:p>
                      <a:pPr algn="ctr">
                        <a:lnSpc>
                          <a:spcPct val="107000"/>
                        </a:lnSpc>
                        <a:spcAft>
                          <a:spcPts val="0"/>
                        </a:spcAft>
                      </a:pPr>
                      <a:r>
                        <a:rPr lang="fr-FR" sz="1600" b="1"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Politiques </a:t>
                      </a:r>
                      <a:r>
                        <a:rPr lang="fr-FR" sz="1600" b="1" dirty="0" smtClean="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RH</a:t>
                      </a:r>
                      <a:endParaRPr lang="fr-FR" sz="1600" dirty="0">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ctr">
                        <a:lnSpc>
                          <a:spcPct val="107000"/>
                        </a:lnSpc>
                        <a:spcAft>
                          <a:spcPts val="0"/>
                        </a:spcAft>
                      </a:pPr>
                      <a:r>
                        <a:rPr lang="fr-FR" sz="1600" b="1" dirty="0" smtClean="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CIA</a:t>
                      </a:r>
                      <a:endParaRPr lang="fr-FR" sz="1600" dirty="0">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1859033708"/>
                  </a:ext>
                </a:extLst>
              </a:tr>
            </a:tbl>
          </a:graphicData>
        </a:graphic>
      </p:graphicFrame>
      <p:sp>
        <p:nvSpPr>
          <p:cNvPr id="10" name="Rectangle 4"/>
          <p:cNvSpPr>
            <a:spLocks noChangeArrowheads="1"/>
          </p:cNvSpPr>
          <p:nvPr/>
        </p:nvSpPr>
        <p:spPr bwMode="auto">
          <a:xfrm>
            <a:off x="2127720" y="2339282"/>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800" b="0" i="0" u="none" strike="noStrike" cap="none" normalizeH="0" baseline="0">
                <a:ln>
                  <a:noFill/>
                </a:ln>
                <a:solidFill>
                  <a:schemeClr val="tx1"/>
                </a:solidFill>
                <a:effectLst/>
                <a:latin typeface="Arial" panose="020B0604020202020204" pitchFamily="34" charset="0"/>
              </a:rPr>
              <a:t/>
            </a:r>
            <a:br>
              <a:rPr kumimoji="0" lang="fr-FR" altLang="fr-FR" sz="1800" b="0" i="0" u="none" strike="noStrike" cap="none" normalizeH="0" baseline="0">
                <a:ln>
                  <a:noFill/>
                </a:ln>
                <a:solidFill>
                  <a:schemeClr val="tx1"/>
                </a:solidFill>
                <a:effectLst/>
                <a:latin typeface="Arial" panose="020B0604020202020204" pitchFamily="34" charset="0"/>
              </a:rPr>
            </a:br>
            <a:endParaRPr kumimoji="0" lang="fr-FR" altLang="fr-FR"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5916044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07452" y="1683834"/>
            <a:ext cx="8315831" cy="3189249"/>
          </a:xfrm>
        </p:spPr>
        <p:txBody>
          <a:bodyPr>
            <a:noAutofit/>
          </a:bodyPr>
          <a:lstStyle/>
          <a:p>
            <a:pPr marL="457200" lvl="1" indent="0">
              <a:buNone/>
            </a:pPr>
            <a:endParaRPr lang="fr-FR" sz="2400" dirty="0">
              <a:latin typeface="Calibri" panose="020F0502020204030204" pitchFamily="34" charset="0"/>
              <a:cs typeface="Calibri" panose="020F0502020204030204" pitchFamily="34" charset="0"/>
            </a:endParaRPr>
          </a:p>
          <a:p>
            <a:pPr marL="57150" indent="0">
              <a:buNone/>
            </a:pPr>
            <a:r>
              <a:rPr lang="fr-FR" sz="2400" b="1" dirty="0">
                <a:latin typeface="Calibri" panose="020F0502020204030204" pitchFamily="34" charset="0"/>
                <a:cs typeface="Calibri" panose="020F0502020204030204" pitchFamily="34" charset="0"/>
              </a:rPr>
              <a:t>Rappel:</a:t>
            </a:r>
          </a:p>
          <a:p>
            <a:pPr marL="57150" indent="0" algn="just">
              <a:buNone/>
            </a:pPr>
            <a:r>
              <a:rPr lang="fr-FR" sz="2400" i="1" dirty="0">
                <a:solidFill>
                  <a:srgbClr val="002060"/>
                </a:solidFill>
                <a:latin typeface="Calibri" panose="020F0502020204030204" pitchFamily="34" charset="0"/>
                <a:cs typeface="Calibri" panose="020F0502020204030204" pitchFamily="34" charset="0"/>
              </a:rPr>
              <a:t>Comme chaque année, une partie des crédits catégoriels sera déléguée aux établissements publics rémunérant des agents titulaires sur leur budget propre afin de leur permettre de décliner la politique de rattrapage indemnitaire</a:t>
            </a:r>
            <a:r>
              <a:rPr lang="fr-FR" sz="2400" i="1" dirty="0" smtClean="0">
                <a:solidFill>
                  <a:srgbClr val="002060"/>
                </a:solidFill>
                <a:latin typeface="Calibri" panose="020F0502020204030204" pitchFamily="34" charset="0"/>
                <a:cs typeface="Calibri" panose="020F0502020204030204" pitchFamily="34" charset="0"/>
              </a:rPr>
              <a:t>.</a:t>
            </a:r>
          </a:p>
          <a:p>
            <a:pPr marL="57150" indent="0" algn="just">
              <a:buNone/>
            </a:pPr>
            <a:r>
              <a:rPr lang="fr-FR" sz="2400" i="1" dirty="0">
                <a:solidFill>
                  <a:srgbClr val="002060"/>
                </a:solidFill>
                <a:latin typeface="Calibri" panose="020F0502020204030204" pitchFamily="34" charset="0"/>
                <a:cs typeface="Calibri" panose="020F0502020204030204" pitchFamily="34" charset="0"/>
              </a:rPr>
              <a:t/>
            </a:r>
            <a:br>
              <a:rPr lang="fr-FR" sz="2400" i="1" dirty="0">
                <a:solidFill>
                  <a:srgbClr val="002060"/>
                </a:solidFill>
                <a:latin typeface="Calibri" panose="020F0502020204030204" pitchFamily="34" charset="0"/>
                <a:cs typeface="Calibri" panose="020F0502020204030204" pitchFamily="34" charset="0"/>
              </a:rPr>
            </a:br>
            <a:r>
              <a:rPr lang="fr-FR" sz="2400" dirty="0">
                <a:latin typeface="Calibri" panose="020F0502020204030204" pitchFamily="34" charset="0"/>
                <a:cs typeface="Calibri" panose="020F0502020204030204" pitchFamily="34" charset="0"/>
              </a:rPr>
              <a:t/>
            </a:r>
            <a:br>
              <a:rPr lang="fr-FR" sz="2400" dirty="0">
                <a:latin typeface="Calibri" panose="020F0502020204030204" pitchFamily="34" charset="0"/>
                <a:cs typeface="Calibri" panose="020F0502020204030204" pitchFamily="34" charset="0"/>
              </a:rPr>
            </a:br>
            <a:endParaRPr lang="fr-FR" sz="2400" dirty="0">
              <a:latin typeface="Calibri" panose="020F0502020204030204" pitchFamily="34" charset="0"/>
              <a:cs typeface="Calibri" panose="020F0502020204030204" pitchFamily="34" charset="0"/>
            </a:endParaRPr>
          </a:p>
        </p:txBody>
      </p:sp>
      <p:sp>
        <p:nvSpPr>
          <p:cNvPr id="8" name="Titre 1">
            <a:extLst>
              <a:ext uri="{FF2B5EF4-FFF2-40B4-BE49-F238E27FC236}">
                <a16:creationId xmlns:a16="http://schemas.microsoft.com/office/drawing/2014/main" id="{51D987BA-4A33-44FD-8DEA-869AEC1D524C}"/>
              </a:ext>
            </a:extLst>
          </p:cNvPr>
          <p:cNvSpPr>
            <a:spLocks noGrp="1"/>
          </p:cNvSpPr>
          <p:nvPr>
            <p:ph type="title"/>
          </p:nvPr>
        </p:nvSpPr>
        <p:spPr>
          <a:xfrm>
            <a:off x="607452" y="209636"/>
            <a:ext cx="8074025" cy="673233"/>
          </a:xfrm>
        </p:spPr>
        <p:txBody>
          <a:bodyPr anchor="ctr"/>
          <a:lstStyle/>
          <a:p>
            <a:pPr>
              <a:lnSpc>
                <a:spcPct val="100000"/>
              </a:lnSpc>
              <a:spcBef>
                <a:spcPts val="0"/>
              </a:spcBef>
              <a:spcAft>
                <a:spcPts val="1200"/>
              </a:spcAft>
            </a:pPr>
            <a:r>
              <a:rPr lang="fr-FR" dirty="0"/>
              <a:t/>
            </a:r>
            <a:br>
              <a:rPr lang="fr-FR" dirty="0"/>
            </a:br>
            <a:r>
              <a:rPr lang="fr-FR" dirty="0"/>
              <a:t/>
            </a:r>
            <a:br>
              <a:rPr lang="fr-FR" dirty="0"/>
            </a:br>
            <a:r>
              <a:rPr lang="fr-FR" dirty="0"/>
              <a:t/>
            </a:r>
            <a:br>
              <a:rPr lang="fr-FR" dirty="0"/>
            </a:br>
            <a:r>
              <a:rPr lang="fr-FR" dirty="0"/>
              <a:t/>
            </a:r>
            <a:br>
              <a:rPr lang="fr-FR" dirty="0"/>
            </a:br>
            <a:r>
              <a:rPr lang="fr-FR" dirty="0"/>
              <a:t/>
            </a:r>
            <a:br>
              <a:rPr lang="fr-FR" dirty="0"/>
            </a:br>
            <a:r>
              <a:rPr lang="fr-FR" dirty="0"/>
              <a:t/>
            </a:r>
            <a:br>
              <a:rPr lang="fr-FR" dirty="0"/>
            </a:br>
            <a:r>
              <a:rPr lang="fr-FR" sz="2800" dirty="0">
                <a:latin typeface="Calibri" panose="020F0502020204030204" pitchFamily="34" charset="0"/>
                <a:cs typeface="Calibri" panose="020F0502020204030204" pitchFamily="34" charset="0"/>
              </a:rPr>
              <a:t>Perspectives 2020 : poursuite du plan de rattrapage indemnitaire ministériel </a:t>
            </a:r>
            <a:r>
              <a:rPr lang="fr-FR" dirty="0"/>
              <a:t/>
            </a:r>
            <a:br>
              <a:rPr lang="fr-FR" dirty="0"/>
            </a:br>
            <a:r>
              <a:rPr lang="fr-FR" dirty="0"/>
              <a:t/>
            </a:r>
            <a:br>
              <a:rPr lang="fr-FR" dirty="0"/>
            </a:br>
            <a:r>
              <a:rPr lang="fr-FR" dirty="0"/>
              <a:t/>
            </a:r>
            <a:br>
              <a:rPr lang="fr-FR" dirty="0"/>
            </a:br>
            <a:r>
              <a:rPr lang="fr-FR" dirty="0"/>
              <a:t/>
            </a:r>
            <a:br>
              <a:rPr lang="fr-FR" dirty="0"/>
            </a:br>
            <a:r>
              <a:rPr lang="fr-FR" sz="700" dirty="0"/>
              <a:t/>
            </a:r>
            <a:br>
              <a:rPr lang="fr-FR" sz="700" dirty="0"/>
            </a:br>
            <a:r>
              <a:rPr lang="fr-FR" dirty="0"/>
              <a:t/>
            </a:r>
            <a:br>
              <a:rPr lang="fr-FR" dirty="0"/>
            </a:br>
            <a:r>
              <a:rPr lang="fr-FR" dirty="0"/>
              <a:t> </a:t>
            </a:r>
            <a:endParaRPr lang="fr-FR" sz="2000" dirty="0"/>
          </a:p>
        </p:txBody>
      </p:sp>
    </p:spTree>
    <p:extLst>
      <p:ext uri="{BB962C8B-B14F-4D97-AF65-F5344CB8AC3E}">
        <p14:creationId xmlns:p14="http://schemas.microsoft.com/office/powerpoint/2010/main" val="292858706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25517" y="1093077"/>
            <a:ext cx="8618483" cy="5412826"/>
          </a:xfrm>
        </p:spPr>
        <p:txBody>
          <a:bodyPr>
            <a:normAutofit fontScale="85000" lnSpcReduction="20000"/>
          </a:bodyPr>
          <a:lstStyle/>
          <a:p>
            <a:pPr marL="57150" indent="0">
              <a:lnSpc>
                <a:spcPct val="120000"/>
              </a:lnSpc>
              <a:spcBef>
                <a:spcPts val="0"/>
              </a:spcBef>
              <a:buNone/>
            </a:pPr>
            <a:r>
              <a:rPr lang="fr-FR" sz="2600" b="1" dirty="0">
                <a:latin typeface="Calibri" panose="020F0502020204030204" pitchFamily="34" charset="0"/>
                <a:cs typeface="Calibri" panose="020F0502020204030204" pitchFamily="34" charset="0"/>
              </a:rPr>
              <a:t>Axe 1: Réduction des écarts de rémunération avec les autres départements ministériels (hors transfert aux EP) : </a:t>
            </a:r>
            <a:endParaRPr lang="fr-FR" sz="2600" b="1" dirty="0" smtClean="0">
              <a:latin typeface="Calibri" panose="020F0502020204030204" pitchFamily="34" charset="0"/>
              <a:cs typeface="Calibri" panose="020F0502020204030204" pitchFamily="34" charset="0"/>
            </a:endParaRPr>
          </a:p>
          <a:p>
            <a:pPr marL="57150" indent="0">
              <a:lnSpc>
                <a:spcPct val="120000"/>
              </a:lnSpc>
              <a:spcBef>
                <a:spcPts val="0"/>
              </a:spcBef>
              <a:buNone/>
            </a:pPr>
            <a:r>
              <a:rPr lang="fr-FR" sz="2600" b="1" dirty="0" smtClean="0">
                <a:latin typeface="Calibri" panose="020F0502020204030204" pitchFamily="34" charset="0"/>
                <a:cs typeface="Calibri" panose="020F0502020204030204" pitchFamily="34" charset="0"/>
              </a:rPr>
              <a:t>Remontée </a:t>
            </a:r>
            <a:r>
              <a:rPr lang="fr-FR" sz="2600" b="1" dirty="0">
                <a:latin typeface="Calibri" panose="020F0502020204030204" pitchFamily="34" charset="0"/>
                <a:cs typeface="Calibri" panose="020F0502020204030204" pitchFamily="34" charset="0"/>
              </a:rPr>
              <a:t>des socles de gestion IFSE: 3,9 M€</a:t>
            </a:r>
            <a:r>
              <a:rPr lang="fr-FR" sz="2400" dirty="0"/>
              <a:t/>
            </a:r>
            <a:br>
              <a:rPr lang="fr-FR" sz="2400" dirty="0"/>
            </a:br>
            <a:endParaRPr lang="fr-FR" sz="2400" dirty="0"/>
          </a:p>
          <a:p>
            <a:pPr marL="57150" indent="0" algn="just">
              <a:buNone/>
            </a:pPr>
            <a:r>
              <a:rPr lang="fr-FR" sz="2400" i="1" dirty="0">
                <a:latin typeface="Calibri" panose="020F0502020204030204" pitchFamily="34" charset="0"/>
                <a:cs typeface="Calibri" panose="020F0502020204030204" pitchFamily="34" charset="0"/>
              </a:rPr>
              <a:t>Objectif : améliorer la cohérence d’ensemble en matière indemnitaire et rendre le ministère plus attractif, notamment pour les lauréats de concours.</a:t>
            </a:r>
          </a:p>
          <a:p>
            <a:pPr marL="57150" indent="0">
              <a:buNone/>
            </a:pPr>
            <a:endParaRPr lang="fr-FR" sz="2400" dirty="0" smtClean="0"/>
          </a:p>
          <a:p>
            <a:pPr marL="514350" indent="-457200"/>
            <a:r>
              <a:rPr lang="fr-FR" sz="2600" b="1" dirty="0" smtClean="0">
                <a:latin typeface="Calibri" panose="020F0502020204030204" pitchFamily="34" charset="0"/>
                <a:cs typeface="Calibri" panose="020F0502020204030204" pitchFamily="34" charset="0"/>
              </a:rPr>
              <a:t>Socles </a:t>
            </a:r>
            <a:r>
              <a:rPr lang="fr-FR" sz="2600" b="1" dirty="0">
                <a:latin typeface="Calibri" panose="020F0502020204030204" pitchFamily="34" charset="0"/>
                <a:cs typeface="Calibri" panose="020F0502020204030204" pitchFamily="34" charset="0"/>
              </a:rPr>
              <a:t>minimaux cibles par catégorie:</a:t>
            </a:r>
          </a:p>
          <a:p>
            <a:pPr lvl="1">
              <a:lnSpc>
                <a:spcPct val="120000"/>
              </a:lnSpc>
              <a:spcBef>
                <a:spcPts val="600"/>
              </a:spcBef>
              <a:spcAft>
                <a:spcPts val="600"/>
              </a:spcAft>
            </a:pPr>
            <a:r>
              <a:rPr lang="fr-FR" sz="2400" dirty="0">
                <a:latin typeface="Calibri" panose="020F0502020204030204" pitchFamily="34" charset="0"/>
                <a:cs typeface="Calibri" panose="020F0502020204030204" pitchFamily="34" charset="0"/>
              </a:rPr>
              <a:t>3 600 € pour les corps de catégorie C;</a:t>
            </a:r>
          </a:p>
          <a:p>
            <a:pPr lvl="1">
              <a:lnSpc>
                <a:spcPct val="120000"/>
              </a:lnSpc>
              <a:spcBef>
                <a:spcPts val="600"/>
              </a:spcBef>
              <a:spcAft>
                <a:spcPts val="600"/>
              </a:spcAft>
            </a:pPr>
            <a:r>
              <a:rPr lang="fr-FR" sz="2400" dirty="0">
                <a:latin typeface="Calibri" panose="020F0502020204030204" pitchFamily="34" charset="0"/>
                <a:cs typeface="Calibri" panose="020F0502020204030204" pitchFamily="34" charset="0"/>
              </a:rPr>
              <a:t>6 000 € pour les corps de catégorie B;</a:t>
            </a:r>
          </a:p>
          <a:p>
            <a:pPr lvl="1">
              <a:lnSpc>
                <a:spcPct val="120000"/>
              </a:lnSpc>
              <a:spcBef>
                <a:spcPts val="600"/>
              </a:spcBef>
              <a:spcAft>
                <a:spcPts val="600"/>
              </a:spcAft>
            </a:pPr>
            <a:r>
              <a:rPr lang="fr-FR" sz="2400" dirty="0">
                <a:latin typeface="Calibri" panose="020F0502020204030204" pitchFamily="34" charset="0"/>
                <a:cs typeface="Calibri" panose="020F0502020204030204" pitchFamily="34" charset="0"/>
              </a:rPr>
              <a:t>8 000 € pour les corps de catégorie A, sous réserve des spécificités inhérentes à chaque corps.</a:t>
            </a:r>
          </a:p>
          <a:p>
            <a:pPr marL="457200" lvl="1" indent="0">
              <a:buNone/>
            </a:pPr>
            <a:endParaRPr lang="fr-FR" sz="2000" dirty="0">
              <a:latin typeface="Calibri" panose="020F0502020204030204" pitchFamily="34" charset="0"/>
              <a:cs typeface="Calibri" panose="020F0502020204030204" pitchFamily="34" charset="0"/>
            </a:endParaRPr>
          </a:p>
          <a:p>
            <a:pPr marL="57150" indent="0" algn="just">
              <a:buNone/>
            </a:pPr>
            <a:r>
              <a:rPr lang="fr-FR" sz="2200" dirty="0">
                <a:solidFill>
                  <a:schemeClr val="tx1"/>
                </a:solidFill>
                <a:latin typeface="Calibri" panose="020F0502020204030204" pitchFamily="34" charset="0"/>
                <a:cs typeface="Calibri" panose="020F0502020204030204" pitchFamily="34" charset="0"/>
              </a:rPr>
              <a:t>Les corps de catégorie A propres au ministère de la culture feront l’objet d’un traitement spécifique prenant en compte l’indemnitaire et </a:t>
            </a:r>
            <a:r>
              <a:rPr lang="fr-FR" sz="2200" dirty="0" smtClean="0">
                <a:solidFill>
                  <a:schemeClr val="tx1"/>
                </a:solidFill>
                <a:latin typeface="Calibri" panose="020F0502020204030204" pitchFamily="34" charset="0"/>
                <a:cs typeface="Calibri" panose="020F0502020204030204" pitchFamily="34" charset="0"/>
              </a:rPr>
              <a:t>l’indiciaire.</a:t>
            </a:r>
            <a:endParaRPr lang="fr-FR" sz="2200" dirty="0">
              <a:solidFill>
                <a:schemeClr val="tx1"/>
              </a:solidFill>
              <a:latin typeface="Calibri" panose="020F0502020204030204" pitchFamily="34" charset="0"/>
              <a:cs typeface="Calibri" panose="020F0502020204030204" pitchFamily="34" charset="0"/>
            </a:endParaRPr>
          </a:p>
          <a:p>
            <a:pPr marL="57150" indent="0">
              <a:buNone/>
            </a:pPr>
            <a:endParaRPr lang="fr-FR" sz="2400" dirty="0"/>
          </a:p>
        </p:txBody>
      </p:sp>
      <p:sp>
        <p:nvSpPr>
          <p:cNvPr id="4" name="Titre 1">
            <a:extLst>
              <a:ext uri="{FF2B5EF4-FFF2-40B4-BE49-F238E27FC236}">
                <a16:creationId xmlns:a16="http://schemas.microsoft.com/office/drawing/2014/main" id="{928E3B6D-9411-47A4-918C-7E42627A961B}"/>
              </a:ext>
            </a:extLst>
          </p:cNvPr>
          <p:cNvSpPr>
            <a:spLocks noGrp="1"/>
          </p:cNvSpPr>
          <p:nvPr>
            <p:ph type="title"/>
          </p:nvPr>
        </p:nvSpPr>
        <p:spPr>
          <a:xfrm>
            <a:off x="632388" y="134531"/>
            <a:ext cx="8227833" cy="853441"/>
          </a:xfrm>
        </p:spPr>
        <p:txBody>
          <a:bodyPr anchor="ctr"/>
          <a:lstStyle/>
          <a:p>
            <a:pPr>
              <a:lnSpc>
                <a:spcPct val="100000"/>
              </a:lnSpc>
              <a:spcBef>
                <a:spcPts val="0"/>
              </a:spcBef>
              <a:spcAft>
                <a:spcPts val="1200"/>
              </a:spcAft>
            </a:pPr>
            <a:r>
              <a:rPr lang="fr-FR" dirty="0"/>
              <a:t/>
            </a:r>
            <a:br>
              <a:rPr lang="fr-FR" dirty="0"/>
            </a:br>
            <a:r>
              <a:rPr lang="fr-FR" sz="2800" dirty="0">
                <a:latin typeface="Calibri" panose="020F0502020204030204" pitchFamily="34" charset="0"/>
                <a:cs typeface="Calibri" panose="020F0502020204030204" pitchFamily="34" charset="0"/>
              </a:rPr>
              <a:t>Perspectives 2020 : poursuite du plan de rattrapage indemnitaire ministériel </a:t>
            </a:r>
            <a:r>
              <a:rPr lang="fr-FR" sz="2000" dirty="0"/>
              <a:t/>
            </a:r>
            <a:br>
              <a:rPr lang="fr-FR" sz="2000" dirty="0"/>
            </a:br>
            <a:r>
              <a:rPr lang="fr-FR" sz="2000" dirty="0"/>
              <a:t/>
            </a:r>
            <a:br>
              <a:rPr lang="fr-FR" sz="2000" dirty="0"/>
            </a:br>
            <a:endParaRPr lang="fr-FR" sz="2000" dirty="0"/>
          </a:p>
        </p:txBody>
      </p:sp>
    </p:spTree>
    <p:extLst>
      <p:ext uri="{BB962C8B-B14F-4D97-AF65-F5344CB8AC3E}">
        <p14:creationId xmlns:p14="http://schemas.microsoft.com/office/powerpoint/2010/main" val="378374833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theme1.xml><?xml version="1.0" encoding="utf-8"?>
<a:theme xmlns:a="http://schemas.openxmlformats.org/drawingml/2006/main" name="Thème Office">
  <a:themeElements>
    <a:clrScheme name="MCC">
      <a:dk1>
        <a:sysClr val="windowText" lastClr="000000"/>
      </a:dk1>
      <a:lt1>
        <a:sysClr val="window" lastClr="FFFFFF"/>
      </a:lt1>
      <a:dk2>
        <a:srgbClr val="777777"/>
      </a:dk2>
      <a:lt2>
        <a:srgbClr val="EEECE1"/>
      </a:lt2>
      <a:accent1>
        <a:srgbClr val="578ED1"/>
      </a:accent1>
      <a:accent2>
        <a:srgbClr val="007884"/>
      </a:accent2>
      <a:accent3>
        <a:srgbClr val="C43A2F"/>
      </a:accent3>
      <a:accent4>
        <a:srgbClr val="F05A50"/>
      </a:accent4>
      <a:accent5>
        <a:srgbClr val="E36C09"/>
      </a:accent5>
      <a:accent6>
        <a:srgbClr val="009DAE"/>
      </a:accent6>
      <a:hlink>
        <a:srgbClr val="A69034"/>
      </a:hlink>
      <a:folHlink>
        <a:srgbClr val="800080"/>
      </a:folHlink>
    </a:clrScheme>
    <a:fontScheme name="Office Classiqu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hème Office">
  <a:themeElements>
    <a:clrScheme name="MCC">
      <a:dk1>
        <a:sysClr val="windowText" lastClr="000000"/>
      </a:dk1>
      <a:lt1>
        <a:sysClr val="window" lastClr="FFFFFF"/>
      </a:lt1>
      <a:dk2>
        <a:srgbClr val="777777"/>
      </a:dk2>
      <a:lt2>
        <a:srgbClr val="EEECE1"/>
      </a:lt2>
      <a:accent1>
        <a:srgbClr val="578ED1"/>
      </a:accent1>
      <a:accent2>
        <a:srgbClr val="007884"/>
      </a:accent2>
      <a:accent3>
        <a:srgbClr val="C43A2F"/>
      </a:accent3>
      <a:accent4>
        <a:srgbClr val="F05A50"/>
      </a:accent4>
      <a:accent5>
        <a:srgbClr val="E36C09"/>
      </a:accent5>
      <a:accent6>
        <a:srgbClr val="009DAE"/>
      </a:accent6>
      <a:hlink>
        <a:srgbClr val="A69034"/>
      </a:hlink>
      <a:folHlink>
        <a:srgbClr val="800080"/>
      </a:folHlink>
    </a:clrScheme>
    <a:fontScheme name="Office Classiqu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MCC">
    <a:dk1>
      <a:sysClr val="windowText" lastClr="000000"/>
    </a:dk1>
    <a:lt1>
      <a:sysClr val="window" lastClr="FFFFFF"/>
    </a:lt1>
    <a:dk2>
      <a:srgbClr val="777777"/>
    </a:dk2>
    <a:lt2>
      <a:srgbClr val="EEECE1"/>
    </a:lt2>
    <a:accent1>
      <a:srgbClr val="578ED1"/>
    </a:accent1>
    <a:accent2>
      <a:srgbClr val="007884"/>
    </a:accent2>
    <a:accent3>
      <a:srgbClr val="C43A2F"/>
    </a:accent3>
    <a:accent4>
      <a:srgbClr val="F05A50"/>
    </a:accent4>
    <a:accent5>
      <a:srgbClr val="E36C09"/>
    </a:accent5>
    <a:accent6>
      <a:srgbClr val="009DAE"/>
    </a:accent6>
    <a:hlink>
      <a:srgbClr val="A69034"/>
    </a:hlink>
    <a:folHlink>
      <a:srgbClr val="800080"/>
    </a:folHlink>
  </a:clrScheme>
</a:themeOverride>
</file>

<file path=ppt/theme/themeOverride10.xml><?xml version="1.0" encoding="utf-8"?>
<a:themeOverride xmlns:a="http://schemas.openxmlformats.org/drawingml/2006/main">
  <a:clrScheme name="MCC">
    <a:dk1>
      <a:sysClr val="windowText" lastClr="000000"/>
    </a:dk1>
    <a:lt1>
      <a:sysClr val="window" lastClr="FFFFFF"/>
    </a:lt1>
    <a:dk2>
      <a:srgbClr val="777777"/>
    </a:dk2>
    <a:lt2>
      <a:srgbClr val="EEECE1"/>
    </a:lt2>
    <a:accent1>
      <a:srgbClr val="578ED1"/>
    </a:accent1>
    <a:accent2>
      <a:srgbClr val="007884"/>
    </a:accent2>
    <a:accent3>
      <a:srgbClr val="C43A2F"/>
    </a:accent3>
    <a:accent4>
      <a:srgbClr val="F05A50"/>
    </a:accent4>
    <a:accent5>
      <a:srgbClr val="E36C09"/>
    </a:accent5>
    <a:accent6>
      <a:srgbClr val="009DAE"/>
    </a:accent6>
    <a:hlink>
      <a:srgbClr val="A69034"/>
    </a:hlink>
    <a:folHlink>
      <a:srgbClr val="800080"/>
    </a:folHlink>
  </a:clrScheme>
</a:themeOverride>
</file>

<file path=ppt/theme/themeOverride11.xml><?xml version="1.0" encoding="utf-8"?>
<a:themeOverride xmlns:a="http://schemas.openxmlformats.org/drawingml/2006/main">
  <a:clrScheme name="MCC">
    <a:dk1>
      <a:sysClr val="windowText" lastClr="000000"/>
    </a:dk1>
    <a:lt1>
      <a:sysClr val="window" lastClr="FFFFFF"/>
    </a:lt1>
    <a:dk2>
      <a:srgbClr val="777777"/>
    </a:dk2>
    <a:lt2>
      <a:srgbClr val="EEECE1"/>
    </a:lt2>
    <a:accent1>
      <a:srgbClr val="578ED1"/>
    </a:accent1>
    <a:accent2>
      <a:srgbClr val="007884"/>
    </a:accent2>
    <a:accent3>
      <a:srgbClr val="C43A2F"/>
    </a:accent3>
    <a:accent4>
      <a:srgbClr val="F05A50"/>
    </a:accent4>
    <a:accent5>
      <a:srgbClr val="E36C09"/>
    </a:accent5>
    <a:accent6>
      <a:srgbClr val="009DAE"/>
    </a:accent6>
    <a:hlink>
      <a:srgbClr val="A69034"/>
    </a:hlink>
    <a:folHlink>
      <a:srgbClr val="800080"/>
    </a:folHlink>
  </a:clrScheme>
</a:themeOverride>
</file>

<file path=ppt/theme/themeOverride12.xml><?xml version="1.0" encoding="utf-8"?>
<a:themeOverride xmlns:a="http://schemas.openxmlformats.org/drawingml/2006/main">
  <a:clrScheme name="MCC">
    <a:dk1>
      <a:sysClr val="windowText" lastClr="000000"/>
    </a:dk1>
    <a:lt1>
      <a:sysClr val="window" lastClr="FFFFFF"/>
    </a:lt1>
    <a:dk2>
      <a:srgbClr val="777777"/>
    </a:dk2>
    <a:lt2>
      <a:srgbClr val="EEECE1"/>
    </a:lt2>
    <a:accent1>
      <a:srgbClr val="578ED1"/>
    </a:accent1>
    <a:accent2>
      <a:srgbClr val="007884"/>
    </a:accent2>
    <a:accent3>
      <a:srgbClr val="C43A2F"/>
    </a:accent3>
    <a:accent4>
      <a:srgbClr val="F05A50"/>
    </a:accent4>
    <a:accent5>
      <a:srgbClr val="E36C09"/>
    </a:accent5>
    <a:accent6>
      <a:srgbClr val="009DAE"/>
    </a:accent6>
    <a:hlink>
      <a:srgbClr val="A69034"/>
    </a:hlink>
    <a:folHlink>
      <a:srgbClr val="800080"/>
    </a:folHlink>
  </a:clrScheme>
</a:themeOverride>
</file>

<file path=ppt/theme/themeOverride13.xml><?xml version="1.0" encoding="utf-8"?>
<a:themeOverride xmlns:a="http://schemas.openxmlformats.org/drawingml/2006/main">
  <a:clrScheme name="MCC">
    <a:dk1>
      <a:sysClr val="windowText" lastClr="000000"/>
    </a:dk1>
    <a:lt1>
      <a:sysClr val="window" lastClr="FFFFFF"/>
    </a:lt1>
    <a:dk2>
      <a:srgbClr val="777777"/>
    </a:dk2>
    <a:lt2>
      <a:srgbClr val="EEECE1"/>
    </a:lt2>
    <a:accent1>
      <a:srgbClr val="578ED1"/>
    </a:accent1>
    <a:accent2>
      <a:srgbClr val="007884"/>
    </a:accent2>
    <a:accent3>
      <a:srgbClr val="C43A2F"/>
    </a:accent3>
    <a:accent4>
      <a:srgbClr val="F05A50"/>
    </a:accent4>
    <a:accent5>
      <a:srgbClr val="E36C09"/>
    </a:accent5>
    <a:accent6>
      <a:srgbClr val="009DAE"/>
    </a:accent6>
    <a:hlink>
      <a:srgbClr val="A69034"/>
    </a:hlink>
    <a:folHlink>
      <a:srgbClr val="800080"/>
    </a:folHlink>
  </a:clrScheme>
</a:themeOverride>
</file>

<file path=ppt/theme/themeOverride14.xml><?xml version="1.0" encoding="utf-8"?>
<a:themeOverride xmlns:a="http://schemas.openxmlformats.org/drawingml/2006/main">
  <a:clrScheme name="MCC">
    <a:dk1>
      <a:sysClr val="windowText" lastClr="000000"/>
    </a:dk1>
    <a:lt1>
      <a:sysClr val="window" lastClr="FFFFFF"/>
    </a:lt1>
    <a:dk2>
      <a:srgbClr val="777777"/>
    </a:dk2>
    <a:lt2>
      <a:srgbClr val="EEECE1"/>
    </a:lt2>
    <a:accent1>
      <a:srgbClr val="578ED1"/>
    </a:accent1>
    <a:accent2>
      <a:srgbClr val="007884"/>
    </a:accent2>
    <a:accent3>
      <a:srgbClr val="C43A2F"/>
    </a:accent3>
    <a:accent4>
      <a:srgbClr val="F05A50"/>
    </a:accent4>
    <a:accent5>
      <a:srgbClr val="E36C09"/>
    </a:accent5>
    <a:accent6>
      <a:srgbClr val="009DAE"/>
    </a:accent6>
    <a:hlink>
      <a:srgbClr val="A69034"/>
    </a:hlink>
    <a:folHlink>
      <a:srgbClr val="800080"/>
    </a:folHlink>
  </a:clrScheme>
</a:themeOverride>
</file>

<file path=ppt/theme/themeOverride15.xml><?xml version="1.0" encoding="utf-8"?>
<a:themeOverride xmlns:a="http://schemas.openxmlformats.org/drawingml/2006/main">
  <a:clrScheme name="MCC">
    <a:dk1>
      <a:sysClr val="windowText" lastClr="000000"/>
    </a:dk1>
    <a:lt1>
      <a:sysClr val="window" lastClr="FFFFFF"/>
    </a:lt1>
    <a:dk2>
      <a:srgbClr val="777777"/>
    </a:dk2>
    <a:lt2>
      <a:srgbClr val="EEECE1"/>
    </a:lt2>
    <a:accent1>
      <a:srgbClr val="578ED1"/>
    </a:accent1>
    <a:accent2>
      <a:srgbClr val="007884"/>
    </a:accent2>
    <a:accent3>
      <a:srgbClr val="C43A2F"/>
    </a:accent3>
    <a:accent4>
      <a:srgbClr val="F05A50"/>
    </a:accent4>
    <a:accent5>
      <a:srgbClr val="E36C09"/>
    </a:accent5>
    <a:accent6>
      <a:srgbClr val="009DAE"/>
    </a:accent6>
    <a:hlink>
      <a:srgbClr val="A69034"/>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MCC">
    <a:dk1>
      <a:sysClr val="windowText" lastClr="000000"/>
    </a:dk1>
    <a:lt1>
      <a:sysClr val="window" lastClr="FFFFFF"/>
    </a:lt1>
    <a:dk2>
      <a:srgbClr val="777777"/>
    </a:dk2>
    <a:lt2>
      <a:srgbClr val="EEECE1"/>
    </a:lt2>
    <a:accent1>
      <a:srgbClr val="578ED1"/>
    </a:accent1>
    <a:accent2>
      <a:srgbClr val="007884"/>
    </a:accent2>
    <a:accent3>
      <a:srgbClr val="C43A2F"/>
    </a:accent3>
    <a:accent4>
      <a:srgbClr val="F05A50"/>
    </a:accent4>
    <a:accent5>
      <a:srgbClr val="E36C09"/>
    </a:accent5>
    <a:accent6>
      <a:srgbClr val="009DAE"/>
    </a:accent6>
    <a:hlink>
      <a:srgbClr val="A69034"/>
    </a:hlink>
    <a:folHlink>
      <a:srgbClr val="800080"/>
    </a:folHlink>
  </a:clrScheme>
</a:themeOverride>
</file>

<file path=ppt/theme/themeOverride4.xml><?xml version="1.0" encoding="utf-8"?>
<a:themeOverride xmlns:a="http://schemas.openxmlformats.org/drawingml/2006/main">
  <a:clrScheme name="MCC">
    <a:dk1>
      <a:sysClr val="windowText" lastClr="000000"/>
    </a:dk1>
    <a:lt1>
      <a:sysClr val="window" lastClr="FFFFFF"/>
    </a:lt1>
    <a:dk2>
      <a:srgbClr val="777777"/>
    </a:dk2>
    <a:lt2>
      <a:srgbClr val="EEECE1"/>
    </a:lt2>
    <a:accent1>
      <a:srgbClr val="578ED1"/>
    </a:accent1>
    <a:accent2>
      <a:srgbClr val="007884"/>
    </a:accent2>
    <a:accent3>
      <a:srgbClr val="C43A2F"/>
    </a:accent3>
    <a:accent4>
      <a:srgbClr val="F05A50"/>
    </a:accent4>
    <a:accent5>
      <a:srgbClr val="E36C09"/>
    </a:accent5>
    <a:accent6>
      <a:srgbClr val="009DAE"/>
    </a:accent6>
    <a:hlink>
      <a:srgbClr val="A69034"/>
    </a:hlink>
    <a:folHlink>
      <a:srgbClr val="800080"/>
    </a:folHlink>
  </a:clrScheme>
</a:themeOverride>
</file>

<file path=ppt/theme/themeOverride5.xml><?xml version="1.0" encoding="utf-8"?>
<a:themeOverride xmlns:a="http://schemas.openxmlformats.org/drawingml/2006/main">
  <a:clrScheme name="MCC">
    <a:dk1>
      <a:sysClr val="windowText" lastClr="000000"/>
    </a:dk1>
    <a:lt1>
      <a:sysClr val="window" lastClr="FFFFFF"/>
    </a:lt1>
    <a:dk2>
      <a:srgbClr val="777777"/>
    </a:dk2>
    <a:lt2>
      <a:srgbClr val="EEECE1"/>
    </a:lt2>
    <a:accent1>
      <a:srgbClr val="578ED1"/>
    </a:accent1>
    <a:accent2>
      <a:srgbClr val="007884"/>
    </a:accent2>
    <a:accent3>
      <a:srgbClr val="C43A2F"/>
    </a:accent3>
    <a:accent4>
      <a:srgbClr val="F05A50"/>
    </a:accent4>
    <a:accent5>
      <a:srgbClr val="E36C09"/>
    </a:accent5>
    <a:accent6>
      <a:srgbClr val="009DAE"/>
    </a:accent6>
    <a:hlink>
      <a:srgbClr val="A69034"/>
    </a:hlink>
    <a:folHlink>
      <a:srgbClr val="800080"/>
    </a:folHlink>
  </a:clrScheme>
</a:themeOverride>
</file>

<file path=ppt/theme/themeOverride6.xml><?xml version="1.0" encoding="utf-8"?>
<a:themeOverride xmlns:a="http://schemas.openxmlformats.org/drawingml/2006/main">
  <a:clrScheme name="MCC">
    <a:dk1>
      <a:sysClr val="windowText" lastClr="000000"/>
    </a:dk1>
    <a:lt1>
      <a:sysClr val="window" lastClr="FFFFFF"/>
    </a:lt1>
    <a:dk2>
      <a:srgbClr val="777777"/>
    </a:dk2>
    <a:lt2>
      <a:srgbClr val="EEECE1"/>
    </a:lt2>
    <a:accent1>
      <a:srgbClr val="578ED1"/>
    </a:accent1>
    <a:accent2>
      <a:srgbClr val="007884"/>
    </a:accent2>
    <a:accent3>
      <a:srgbClr val="C43A2F"/>
    </a:accent3>
    <a:accent4>
      <a:srgbClr val="F05A50"/>
    </a:accent4>
    <a:accent5>
      <a:srgbClr val="E36C09"/>
    </a:accent5>
    <a:accent6>
      <a:srgbClr val="009DAE"/>
    </a:accent6>
    <a:hlink>
      <a:srgbClr val="A69034"/>
    </a:hlink>
    <a:folHlink>
      <a:srgbClr val="800080"/>
    </a:folHlink>
  </a:clrScheme>
</a:themeOverride>
</file>

<file path=ppt/theme/themeOverride7.xml><?xml version="1.0" encoding="utf-8"?>
<a:themeOverride xmlns:a="http://schemas.openxmlformats.org/drawingml/2006/main">
  <a:clrScheme name="MCC">
    <a:dk1>
      <a:sysClr val="windowText" lastClr="000000"/>
    </a:dk1>
    <a:lt1>
      <a:sysClr val="window" lastClr="FFFFFF"/>
    </a:lt1>
    <a:dk2>
      <a:srgbClr val="777777"/>
    </a:dk2>
    <a:lt2>
      <a:srgbClr val="EEECE1"/>
    </a:lt2>
    <a:accent1>
      <a:srgbClr val="578ED1"/>
    </a:accent1>
    <a:accent2>
      <a:srgbClr val="007884"/>
    </a:accent2>
    <a:accent3>
      <a:srgbClr val="C43A2F"/>
    </a:accent3>
    <a:accent4>
      <a:srgbClr val="F05A50"/>
    </a:accent4>
    <a:accent5>
      <a:srgbClr val="E36C09"/>
    </a:accent5>
    <a:accent6>
      <a:srgbClr val="009DAE"/>
    </a:accent6>
    <a:hlink>
      <a:srgbClr val="A69034"/>
    </a:hlink>
    <a:folHlink>
      <a:srgbClr val="800080"/>
    </a:folHlink>
  </a:clrScheme>
</a:themeOverride>
</file>

<file path=ppt/theme/themeOverride8.xml><?xml version="1.0" encoding="utf-8"?>
<a:themeOverride xmlns:a="http://schemas.openxmlformats.org/drawingml/2006/main">
  <a:clrScheme name="MCC">
    <a:dk1>
      <a:sysClr val="windowText" lastClr="000000"/>
    </a:dk1>
    <a:lt1>
      <a:sysClr val="window" lastClr="FFFFFF"/>
    </a:lt1>
    <a:dk2>
      <a:srgbClr val="777777"/>
    </a:dk2>
    <a:lt2>
      <a:srgbClr val="EEECE1"/>
    </a:lt2>
    <a:accent1>
      <a:srgbClr val="578ED1"/>
    </a:accent1>
    <a:accent2>
      <a:srgbClr val="007884"/>
    </a:accent2>
    <a:accent3>
      <a:srgbClr val="C43A2F"/>
    </a:accent3>
    <a:accent4>
      <a:srgbClr val="F05A50"/>
    </a:accent4>
    <a:accent5>
      <a:srgbClr val="E36C09"/>
    </a:accent5>
    <a:accent6>
      <a:srgbClr val="009DAE"/>
    </a:accent6>
    <a:hlink>
      <a:srgbClr val="A69034"/>
    </a:hlink>
    <a:folHlink>
      <a:srgbClr val="800080"/>
    </a:folHlink>
  </a:clr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7174</TotalTime>
  <Words>1584</Words>
  <Application>Microsoft Office PowerPoint</Application>
  <PresentationFormat>Affichage à l'écran (4:3)</PresentationFormat>
  <Paragraphs>437</Paragraphs>
  <Slides>19</Slides>
  <Notes>4</Notes>
  <HiddenSlides>0</HiddenSlides>
  <MMClips>0</MMClips>
  <ScaleCrop>false</ScaleCrop>
  <HeadingPairs>
    <vt:vector size="6" baseType="variant">
      <vt:variant>
        <vt:lpstr>Polices utilisées</vt:lpstr>
      </vt:variant>
      <vt:variant>
        <vt:i4>8</vt:i4>
      </vt:variant>
      <vt:variant>
        <vt:lpstr>Thème</vt:lpstr>
      </vt:variant>
      <vt:variant>
        <vt:i4>2</vt:i4>
      </vt:variant>
      <vt:variant>
        <vt:lpstr>Titres des diapositives</vt:lpstr>
      </vt:variant>
      <vt:variant>
        <vt:i4>19</vt:i4>
      </vt:variant>
    </vt:vector>
  </HeadingPairs>
  <TitlesOfParts>
    <vt:vector size="29" baseType="lpstr">
      <vt:lpstr>ＭＳ Ｐゴシック</vt:lpstr>
      <vt:lpstr>ＭＳ Ｐゴシック</vt:lpstr>
      <vt:lpstr>Arial</vt:lpstr>
      <vt:lpstr>Arial Narrow</vt:lpstr>
      <vt:lpstr>Calibri</vt:lpstr>
      <vt:lpstr>Cambria</vt:lpstr>
      <vt:lpstr>Times New Roman</vt:lpstr>
      <vt:lpstr>Wingdings</vt:lpstr>
      <vt:lpstr>Thème Office</vt:lpstr>
      <vt:lpstr>1_Thème Office</vt:lpstr>
      <vt:lpstr>Présentation PowerPoint</vt:lpstr>
      <vt:lpstr>Présentation PowerPoint</vt:lpstr>
      <vt:lpstr>Perspectives 2020 : poursuite du plan de rattrapage indemnitaire ministériel </vt:lpstr>
      <vt:lpstr>Perspectives 2020 : poursuite du plan de rattrapage indemnitaire ministériel </vt:lpstr>
      <vt:lpstr>Perspectives 2020-2022 : poursuite du plan de rattrapage indemnitaire ministériel </vt:lpstr>
      <vt:lpstr> Perspectives 2020 : poursuite du plan de rattrapage indemnitaire ministériel   </vt:lpstr>
      <vt:lpstr> Perspectives 2020 : poursuite du plan de rattrapage indemnitaire ministériel   </vt:lpstr>
      <vt:lpstr>      Perspectives 2020 : poursuite du plan de rattrapage indemnitaire ministériel        </vt:lpstr>
      <vt:lpstr> Perspectives 2020 : poursuite du plan de rattrapage indemnitaire ministériel   </vt:lpstr>
      <vt:lpstr> Perspectives 2020 : poursuite du plan de rattrapage indemnitaire ministériel   </vt:lpstr>
      <vt:lpstr> Perspectives 2020 : poursuite du plan de rattrapage indemnitaire ministériel   </vt:lpstr>
      <vt:lpstr> Perspectives 2020 : poursuite du plan de rattrapage indemnitaire ministériel   </vt:lpstr>
      <vt:lpstr> Perspectives 2020 : poursuite du plan de rattrapage indemnitaire ministériel   </vt:lpstr>
      <vt:lpstr> Perspectives 2020 : poursuite du plan de rattrapage indemnitaire ministériel   </vt:lpstr>
      <vt:lpstr> Perspectives 2020 : poursuite du plan de rattrapage indemnitaire ministériel   </vt:lpstr>
      <vt:lpstr> Perspectives 2020 : poursuite du plan de rattrapage indemnitaire ministériel   </vt:lpstr>
      <vt:lpstr> Perspectives 2020 : poursuite du plan de rattrapage indemnitaire ministériel   </vt:lpstr>
      <vt:lpstr> Perspectives 2020 : poursuite du plan de rattrapage indemnitaire ministériel   </vt:lpstr>
      <vt:lpstr> Perspectives 2020 : poursuite du plan de rattrapage indemnitaire ministériel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Feuille de route  ministérielle</dc:title>
  <dc:creator>Laurent Dubois-Loya  -  ldl.book.fr</dc:creator>
  <cp:lastModifiedBy>BERTIN Marie</cp:lastModifiedBy>
  <cp:revision>921</cp:revision>
  <cp:lastPrinted>2019-11-29T17:04:25Z</cp:lastPrinted>
  <dcterms:created xsi:type="dcterms:W3CDTF">2017-07-20T16:29:24Z</dcterms:created>
  <dcterms:modified xsi:type="dcterms:W3CDTF">2019-12-03T17:23:42Z</dcterms:modified>
</cp:coreProperties>
</file>