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37" r:id="rId2"/>
  </p:sldMasterIdLst>
  <p:notesMasterIdLst>
    <p:notesMasterId r:id="rId17"/>
  </p:notesMasterIdLst>
  <p:handoutMasterIdLst>
    <p:handoutMasterId r:id="rId18"/>
  </p:handoutMasterIdLst>
  <p:sldIdLst>
    <p:sldId id="367" r:id="rId3"/>
    <p:sldId id="353" r:id="rId4"/>
    <p:sldId id="369" r:id="rId5"/>
    <p:sldId id="372" r:id="rId6"/>
    <p:sldId id="316" r:id="rId7"/>
    <p:sldId id="371" r:id="rId8"/>
    <p:sldId id="357" r:id="rId9"/>
    <p:sldId id="358" r:id="rId10"/>
    <p:sldId id="370" r:id="rId11"/>
    <p:sldId id="368" r:id="rId12"/>
    <p:sldId id="373" r:id="rId13"/>
    <p:sldId id="374" r:id="rId14"/>
    <p:sldId id="375" r:id="rId15"/>
    <p:sldId id="376" r:id="rId16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5">
          <p15:clr>
            <a:srgbClr val="A4A3A4"/>
          </p15:clr>
        </p15:guide>
        <p15:guide id="2" orient="horz" pos="4156">
          <p15:clr>
            <a:srgbClr val="A4A3A4"/>
          </p15:clr>
        </p15:guide>
        <p15:guide id="3" orient="horz" pos="809">
          <p15:clr>
            <a:srgbClr val="A4A3A4"/>
          </p15:clr>
        </p15:guide>
        <p15:guide id="4" orient="horz" pos="1785">
          <p15:clr>
            <a:srgbClr val="A4A3A4"/>
          </p15:clr>
        </p15:guide>
        <p15:guide id="5" pos="2490">
          <p15:clr>
            <a:srgbClr val="A4A3A4"/>
          </p15:clr>
        </p15:guide>
        <p15:guide id="6" pos="5510">
          <p15:clr>
            <a:srgbClr val="A4A3A4"/>
          </p15:clr>
        </p15:guide>
        <p15:guide id="7" pos="1131">
          <p15:clr>
            <a:srgbClr val="A4A3A4"/>
          </p15:clr>
        </p15:guide>
        <p15:guide id="8" pos="3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ce.leboeuf" initials="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6C09"/>
    <a:srgbClr val="F9FBFD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51" autoAdjust="0"/>
  </p:normalViewPr>
  <p:slideViewPr>
    <p:cSldViewPr snapToGrid="0">
      <p:cViewPr varScale="1">
        <p:scale>
          <a:sx n="115" d="100"/>
          <a:sy n="115" d="100"/>
        </p:scale>
        <p:origin x="1494" y="108"/>
      </p:cViewPr>
      <p:guideLst>
        <p:guide orient="horz" pos="3085"/>
        <p:guide orient="horz" pos="4156"/>
        <p:guide orient="horz" pos="809"/>
        <p:guide orient="horz" pos="1785"/>
        <p:guide pos="2490"/>
        <p:guide pos="5510"/>
        <p:guide pos="1131"/>
        <p:guide pos="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702"/>
    </p:cViewPr>
  </p:sorterViewPr>
  <p:notesViewPr>
    <p:cSldViewPr snapToGrid="0">
      <p:cViewPr varScale="1">
        <p:scale>
          <a:sx n="60" d="100"/>
          <a:sy n="60" d="100"/>
        </p:scale>
        <p:origin x="163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9B8DE23-7420-4FB0-B747-D3B83AF9D6DA}" type="datetimeFigureOut">
              <a:rPr lang="fr-FR" altLang="fr-FR"/>
              <a:pPr/>
              <a:t>29/01/2019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D7440F8-68BD-4F0E-AE9A-6554C00FC64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32101-E6C4-41CF-BF8C-8DB6CAA9B202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45A6E-3FE9-4001-B3F3-7E735AC0F6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809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013" y="131273"/>
            <a:ext cx="10810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8775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44177" y="2734654"/>
            <a:ext cx="4877697" cy="2570163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41697" y="5433590"/>
            <a:ext cx="4880177" cy="548481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54693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451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4"/>
            <a:ext cx="86558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>
            <a:spLocks noChangeArrowheads="1"/>
          </p:cNvSpPr>
          <p:nvPr userDrawn="1"/>
        </p:nvSpPr>
        <p:spPr bwMode="auto">
          <a:xfrm>
            <a:off x="1939529" y="166689"/>
            <a:ext cx="184698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200" smtClean="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1500" smtClean="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200" smtClean="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3013"/>
            <a:ext cx="623888" cy="36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CustomShape 2"/>
          <p:cNvSpPr/>
          <p:nvPr userDrawn="1"/>
        </p:nvSpPr>
        <p:spPr>
          <a:xfrm>
            <a:off x="8705850" y="6442075"/>
            <a:ext cx="304800" cy="30638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34289" rIns="3428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ea typeface="+mn-ea"/>
            </a:endParaRPr>
          </a:p>
        </p:txBody>
      </p:sp>
      <p:sp>
        <p:nvSpPr>
          <p:cNvPr id="10" name="TextShape 3"/>
          <p:cNvSpPr txBox="1">
            <a:spLocks noChangeArrowheads="1"/>
          </p:cNvSpPr>
          <p:nvPr userDrawn="1"/>
        </p:nvSpPr>
        <p:spPr bwMode="auto">
          <a:xfrm>
            <a:off x="8734975" y="6489700"/>
            <a:ext cx="252503" cy="16049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33749" tIns="33749" rIns="33749" bIns="3374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0ED8FAAD-75EE-410F-87C2-2D75A192C656}" type="slidenum">
              <a:rPr lang="en-US" altLang="fr-FR" sz="600" smtClean="0">
                <a:solidFill>
                  <a:srgbClr val="FFFFFF"/>
                </a:solidFill>
                <a:cs typeface="Arial" panose="020B0604020202020204" pitchFamily="34" charset="0"/>
              </a:rPr>
              <a:pPr algn="ctr" eaLnBrk="1" hangingPunct="1">
                <a:defRPr/>
              </a:pPr>
              <a:t>‹N°›</a:t>
            </a:fld>
            <a:endParaRPr lang="en-US" altLang="fr-FR" sz="60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127" y="997315"/>
            <a:ext cx="3008313" cy="908050"/>
          </a:xfrm>
        </p:spPr>
        <p:txBody>
          <a:bodyPr anchor="t">
            <a:noAutofit/>
          </a:bodyPr>
          <a:lstStyle>
            <a:lvl1pPr algn="l">
              <a:defRPr sz="1500" b="1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41750" y="949690"/>
            <a:ext cx="5111750" cy="5384800"/>
          </a:xfrm>
        </p:spPr>
        <p:txBody>
          <a:bodyPr>
            <a:normAutofit/>
          </a:bodyPr>
          <a:lstStyle>
            <a:lvl1pPr marL="200024" indent="-200024">
              <a:defRPr sz="1800">
                <a:solidFill>
                  <a:schemeClr val="accent5">
                    <a:lumMod val="75000"/>
                  </a:schemeClr>
                </a:solidFill>
              </a:defRPr>
            </a:lvl1pPr>
            <a:lvl2pPr marL="407193" indent="-207168">
              <a:defRPr sz="1500"/>
            </a:lvl2pPr>
            <a:lvl3pPr marL="607217" indent="-200024">
              <a:defRPr sz="1350"/>
            </a:lvl3pPr>
            <a:lvl4pPr marL="871535" indent="-264318">
              <a:defRPr sz="1200"/>
            </a:lvl4pPr>
            <a:lvl5pPr marL="1078704" indent="-207168"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127" y="1905365"/>
            <a:ext cx="3008313" cy="4478338"/>
          </a:xfrm>
        </p:spPr>
        <p:txBody>
          <a:bodyPr/>
          <a:lstStyle>
            <a:lvl1pPr marL="0" indent="0">
              <a:buNone/>
              <a:defRPr sz="1050"/>
            </a:lvl1pPr>
            <a:lvl2pPr marL="342899" indent="0">
              <a:buNone/>
              <a:defRPr sz="900"/>
            </a:lvl2pPr>
            <a:lvl3pPr marL="685799" indent="0">
              <a:buNone/>
              <a:defRPr sz="750"/>
            </a:lvl3pPr>
            <a:lvl4pPr marL="1028698" indent="0">
              <a:buNone/>
              <a:defRPr sz="675"/>
            </a:lvl4pPr>
            <a:lvl5pPr marL="1371597" indent="0">
              <a:buNone/>
              <a:defRPr sz="675"/>
            </a:lvl5pPr>
            <a:lvl6pPr marL="1714497" indent="0">
              <a:buNone/>
              <a:defRPr sz="675"/>
            </a:lvl6pPr>
            <a:lvl7pPr marL="2057396" indent="0">
              <a:buNone/>
              <a:defRPr sz="675"/>
            </a:lvl7pPr>
            <a:lvl8pPr marL="2400296" indent="0">
              <a:buNone/>
              <a:defRPr sz="675"/>
            </a:lvl8pPr>
            <a:lvl9pPr marL="2743194" indent="0">
              <a:buNone/>
              <a:defRPr sz="675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B8B12-CDDA-4F9C-989D-D7BEFC0D0A59}" type="datetimeFigureOut">
              <a:rPr lang="fr-FR" altLang="fr-FR"/>
              <a:pPr>
                <a:defRPr/>
              </a:pPr>
              <a:t>29/01/2019</a:t>
            </a:fld>
            <a:endParaRPr lang="fr-FR" altLang="fr-FR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AE333-B11A-450C-8FF5-055CEF2B41B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1230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4"/>
            <a:ext cx="86558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>
            <a:spLocks noChangeArrowheads="1"/>
          </p:cNvSpPr>
          <p:nvPr userDrawn="1"/>
        </p:nvSpPr>
        <p:spPr bwMode="auto">
          <a:xfrm>
            <a:off x="1939529" y="166689"/>
            <a:ext cx="184698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200" smtClean="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1500" smtClean="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200" smtClean="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  <p:sp>
        <p:nvSpPr>
          <p:cNvPr id="8" name="CustomShape 2"/>
          <p:cNvSpPr/>
          <p:nvPr userDrawn="1"/>
        </p:nvSpPr>
        <p:spPr>
          <a:xfrm>
            <a:off x="8705850" y="6442075"/>
            <a:ext cx="304800" cy="30638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34289" rIns="3428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ea typeface="+mn-ea"/>
            </a:endParaRPr>
          </a:p>
        </p:txBody>
      </p:sp>
      <p:sp>
        <p:nvSpPr>
          <p:cNvPr id="9" name="TextShape 3"/>
          <p:cNvSpPr txBox="1">
            <a:spLocks noChangeArrowheads="1"/>
          </p:cNvSpPr>
          <p:nvPr userDrawn="1"/>
        </p:nvSpPr>
        <p:spPr bwMode="auto">
          <a:xfrm>
            <a:off x="8734975" y="6489700"/>
            <a:ext cx="252503" cy="16049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33749" tIns="33749" rIns="33749" bIns="3374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1DCD911E-FAE9-4068-815A-564D32344BD4}" type="slidenum">
              <a:rPr lang="en-US" altLang="fr-FR" sz="600" smtClean="0">
                <a:solidFill>
                  <a:srgbClr val="FFFFFF"/>
                </a:solidFill>
                <a:cs typeface="Arial" panose="020B0604020202020204" pitchFamily="34" charset="0"/>
              </a:rPr>
              <a:pPr algn="ctr" eaLnBrk="1" hangingPunct="1">
                <a:defRPr/>
              </a:pPr>
              <a:t>‹N°›</a:t>
            </a:fld>
            <a:endParaRPr lang="en-US" altLang="fr-FR" sz="60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7489" y="4800600"/>
            <a:ext cx="7259637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7491" y="971553"/>
            <a:ext cx="7259636" cy="37560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99" indent="0">
              <a:buNone/>
              <a:defRPr sz="2100"/>
            </a:lvl2pPr>
            <a:lvl3pPr marL="685799" indent="0">
              <a:buNone/>
              <a:defRPr sz="1800"/>
            </a:lvl3pPr>
            <a:lvl4pPr marL="1028698" indent="0">
              <a:buNone/>
              <a:defRPr sz="1500"/>
            </a:lvl4pPr>
            <a:lvl5pPr marL="1371597" indent="0">
              <a:buNone/>
              <a:defRPr sz="1500"/>
            </a:lvl5pPr>
            <a:lvl6pPr marL="1714497" indent="0">
              <a:buNone/>
              <a:defRPr sz="1500"/>
            </a:lvl6pPr>
            <a:lvl7pPr marL="2057396" indent="0">
              <a:buNone/>
              <a:defRPr sz="1500"/>
            </a:lvl7pPr>
            <a:lvl8pPr marL="2400296" indent="0">
              <a:buNone/>
              <a:defRPr sz="1500"/>
            </a:lvl8pPr>
            <a:lvl9pPr marL="2743194" indent="0">
              <a:buNone/>
              <a:defRPr sz="15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7489" y="5367339"/>
            <a:ext cx="7259637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9" indent="0">
              <a:buNone/>
              <a:defRPr sz="900"/>
            </a:lvl2pPr>
            <a:lvl3pPr marL="685799" indent="0">
              <a:buNone/>
              <a:defRPr sz="750"/>
            </a:lvl3pPr>
            <a:lvl4pPr marL="1028698" indent="0">
              <a:buNone/>
              <a:defRPr sz="675"/>
            </a:lvl4pPr>
            <a:lvl5pPr marL="1371597" indent="0">
              <a:buNone/>
              <a:defRPr sz="675"/>
            </a:lvl5pPr>
            <a:lvl6pPr marL="1714497" indent="0">
              <a:buNone/>
              <a:defRPr sz="675"/>
            </a:lvl6pPr>
            <a:lvl7pPr marL="2057396" indent="0">
              <a:buNone/>
              <a:defRPr sz="675"/>
            </a:lvl7pPr>
            <a:lvl8pPr marL="2400296" indent="0">
              <a:buNone/>
              <a:defRPr sz="675"/>
            </a:lvl8pPr>
            <a:lvl9pPr marL="2743194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3B662-A63C-4C86-ACF1-169B99F0FC59}" type="datetimeFigureOut">
              <a:rPr lang="fr-FR" altLang="fr-FR"/>
              <a:pPr>
                <a:defRPr/>
              </a:pPr>
              <a:t>29/01/2019</a:t>
            </a:fld>
            <a:endParaRPr lang="fr-FR" altLang="fr-FR"/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2D51-86E5-45D4-877A-DCA887AA798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6849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2"/>
          <p:cNvSpPr/>
          <p:nvPr userDrawn="1"/>
        </p:nvSpPr>
        <p:spPr>
          <a:xfrm>
            <a:off x="8705850" y="6442075"/>
            <a:ext cx="304800" cy="3063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9" name="TextShape 3"/>
          <p:cNvSpPr txBox="1">
            <a:spLocks noChangeArrowheads="1"/>
          </p:cNvSpPr>
          <p:nvPr userDrawn="1"/>
        </p:nvSpPr>
        <p:spPr bwMode="auto">
          <a:xfrm>
            <a:off x="8694159" y="6489700"/>
            <a:ext cx="334533" cy="21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87AC1D97-F758-494D-8D11-46854AFCC598}" type="slidenum">
              <a:rPr lang="en-US" altLang="fr-FR" sz="800" b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pPr algn="ctr" eaLnBrk="1" hangingPunct="1"/>
              <a:t>‹N°›</a:t>
            </a:fld>
            <a:endParaRPr lang="en-US" altLang="fr-FR" sz="8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54693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632389" y="136732"/>
            <a:ext cx="8073461" cy="692209"/>
          </a:xfrm>
        </p:spPr>
        <p:txBody>
          <a:bodyPr anchor="t"/>
          <a:lstStyle>
            <a:lvl1pPr>
              <a:lnSpc>
                <a:spcPts val="3200"/>
              </a:lnSpc>
              <a:defRPr sz="2400" b="1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9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32388" y="1145136"/>
            <a:ext cx="8378261" cy="5142951"/>
          </a:xfrm>
        </p:spPr>
        <p:txBody>
          <a:bodyPr>
            <a:normAutofit/>
          </a:bodyPr>
          <a:lstStyle>
            <a:lvl1pPr marL="342900" indent="-342900">
              <a:buClr>
                <a:srgbClr val="002060"/>
              </a:buClr>
              <a:buSzPct val="125000"/>
              <a:buFont typeface="Wingdings" panose="05000000000000000000" pitchFamily="2" charset="2"/>
              <a:buChar char="§"/>
              <a:defRPr sz="2000">
                <a:solidFill>
                  <a:srgbClr val="002060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600"/>
            </a:lvl5pPr>
          </a:lstStyle>
          <a:p>
            <a:pPr eaLnBrk="1" hangingPunct="1"/>
            <a:r>
              <a:rPr lang="fr-FR" altLang="fr-FR" dirty="0" smtClean="0"/>
              <a:t>XX</a:t>
            </a:r>
          </a:p>
          <a:p>
            <a:pPr lvl="1" eaLnBrk="1" hangingPunct="1"/>
            <a:r>
              <a:rPr lang="fr-FR" altLang="fr-FR" dirty="0" smtClean="0"/>
              <a:t>XXX</a:t>
            </a:r>
          </a:p>
          <a:p>
            <a:pPr lvl="2" eaLnBrk="1" hangingPunct="1"/>
            <a:r>
              <a:rPr lang="fr-FR" altLang="fr-FR" dirty="0" smtClean="0"/>
              <a:t>XXX</a:t>
            </a:r>
          </a:p>
          <a:p>
            <a:pPr lvl="1" eaLnBrk="1" hangingPunct="1"/>
            <a:r>
              <a:rPr lang="fr-FR" altLang="fr-FR" dirty="0" smtClean="0"/>
              <a:t>XXX</a:t>
            </a:r>
          </a:p>
          <a:p>
            <a:pPr lvl="2" eaLnBrk="1" hangingPunct="1"/>
            <a:r>
              <a:rPr lang="fr-FR" altLang="fr-FR" dirty="0" err="1" smtClean="0"/>
              <a:t>Ddd</a:t>
            </a:r>
            <a:endParaRPr lang="fr-FR" altLang="fr-FR" dirty="0" smtClean="0"/>
          </a:p>
          <a:p>
            <a:pPr lvl="3" eaLnBrk="1" hangingPunct="1"/>
            <a:r>
              <a:rPr lang="fr-FR" altLang="fr-FR" dirty="0" err="1" smtClean="0"/>
              <a:t>ddddd</a:t>
            </a:r>
            <a:endParaRPr lang="fr-FR" altLang="fr-FR" dirty="0" smtClean="0"/>
          </a:p>
          <a:p>
            <a:endParaRPr lang="fr-FR" dirty="0"/>
          </a:p>
        </p:txBody>
      </p:sp>
      <p:sp>
        <p:nvSpPr>
          <p:cNvPr id="20" name="ZoneTexte 19"/>
          <p:cNvSpPr txBox="1"/>
          <p:nvPr userDrawn="1"/>
        </p:nvSpPr>
        <p:spPr>
          <a:xfrm>
            <a:off x="546931" y="6428425"/>
            <a:ext cx="1965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altLang="fr-FR" sz="1100" b="1" i="1" dirty="0" smtClean="0">
                <a:solidFill>
                  <a:schemeClr val="tx1"/>
                </a:solidFill>
              </a:rPr>
              <a:t>SG – SRH2 – BER</a:t>
            </a:r>
            <a:endParaRPr lang="fr-FR" sz="1100" b="1" i="1" kern="1200" dirty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995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2"/>
          <p:cNvSpPr/>
          <p:nvPr userDrawn="1"/>
        </p:nvSpPr>
        <p:spPr>
          <a:xfrm>
            <a:off x="8705850" y="6442075"/>
            <a:ext cx="304800" cy="30638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34289" rIns="3428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ea typeface="+mn-ea"/>
            </a:endParaRPr>
          </a:p>
        </p:txBody>
      </p:sp>
      <p:sp>
        <p:nvSpPr>
          <p:cNvPr id="5" name="TextShape 3"/>
          <p:cNvSpPr txBox="1">
            <a:spLocks noChangeArrowheads="1"/>
          </p:cNvSpPr>
          <p:nvPr userDrawn="1"/>
        </p:nvSpPr>
        <p:spPr bwMode="auto">
          <a:xfrm>
            <a:off x="8734975" y="6489700"/>
            <a:ext cx="252503" cy="16049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33749" tIns="33749" rIns="33749" bIns="3374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C4208D2A-2D87-49EF-A5E3-25972AA3084F}" type="slidenum">
              <a:rPr lang="en-US" altLang="fr-FR" sz="600" smtClean="0">
                <a:solidFill>
                  <a:srgbClr val="FFFFFF"/>
                </a:solidFill>
                <a:cs typeface="Arial" panose="020B0604020202020204" pitchFamily="34" charset="0"/>
              </a:rPr>
              <a:pPr algn="ctr" eaLnBrk="1" hangingPunct="1">
                <a:defRPr/>
              </a:pPr>
              <a:t>‹N°›</a:t>
            </a:fld>
            <a:endParaRPr lang="en-US" altLang="fr-FR" sz="60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116" y="0"/>
            <a:ext cx="35873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7" y="584201"/>
            <a:ext cx="1081088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84616" y="2751142"/>
            <a:ext cx="4891087" cy="1341891"/>
          </a:xfrm>
        </p:spPr>
        <p:txBody>
          <a:bodyPr anchor="t">
            <a:normAutofit/>
          </a:bodyPr>
          <a:lstStyle>
            <a:lvl1pPr algn="l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84569" y="4913659"/>
            <a:ext cx="4893575" cy="548481"/>
          </a:xfrm>
        </p:spPr>
        <p:txBody>
          <a:bodyPr anchor="b">
            <a:noAutofit/>
          </a:bodyPr>
          <a:lstStyle>
            <a:lvl1pPr marL="0" indent="0" algn="l">
              <a:buNone/>
              <a:defRPr sz="15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39652-474B-4771-AAFF-EDC64903A146}" type="datetimeFigureOut">
              <a:rPr lang="fr-FR" altLang="fr-FR"/>
              <a:pPr>
                <a:defRPr/>
              </a:pPr>
              <a:t>29/01/2019</a:t>
            </a:fld>
            <a:endParaRPr lang="fr-FR" alt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78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bg>
      <p:bgPr>
        <a:solidFill>
          <a:srgbClr val="7236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4"/>
            <a:ext cx="86558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6"/>
          <p:cNvSpPr txBox="1">
            <a:spLocks noChangeArrowheads="1"/>
          </p:cNvSpPr>
          <p:nvPr userDrawn="1"/>
        </p:nvSpPr>
        <p:spPr bwMode="auto">
          <a:xfrm>
            <a:off x="1939529" y="166689"/>
            <a:ext cx="184698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200" smtClean="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1500" smtClean="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200" smtClean="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36910" y="0"/>
            <a:ext cx="9180910" cy="6858000"/>
          </a:xfrm>
          <a:prstGeom prst="rect">
            <a:avLst/>
          </a:prstGeom>
          <a:gradFill flip="none" rotWithShape="1">
            <a:gsLst>
              <a:gs pos="0">
                <a:srgbClr val="163F70"/>
              </a:gs>
              <a:gs pos="71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8" name="Imag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7" y="584201"/>
            <a:ext cx="1081088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116" y="0"/>
            <a:ext cx="35873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98004" y="2743202"/>
            <a:ext cx="4877697" cy="257016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97959" y="5450687"/>
            <a:ext cx="4880177" cy="548481"/>
          </a:xfrm>
        </p:spPr>
        <p:txBody>
          <a:bodyPr anchor="b">
            <a:noAutofit/>
          </a:bodyPr>
          <a:lstStyle>
            <a:lvl1pPr marL="0" indent="0" algn="l">
              <a:buNone/>
              <a:defRPr sz="150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3785-E146-416E-96D7-5114C70722A8}" type="datetimeFigureOut">
              <a:rPr lang="fr-FR" altLang="fr-FR"/>
              <a:pPr>
                <a:defRPr/>
              </a:pPr>
              <a:t>29/01/2019</a:t>
            </a:fld>
            <a:endParaRPr lang="fr-FR" alt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319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4"/>
            <a:ext cx="86558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6"/>
          <p:cNvSpPr txBox="1">
            <a:spLocks noChangeArrowheads="1"/>
          </p:cNvSpPr>
          <p:nvPr userDrawn="1"/>
        </p:nvSpPr>
        <p:spPr bwMode="auto">
          <a:xfrm>
            <a:off x="1939529" y="166689"/>
            <a:ext cx="184698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200" smtClean="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1500" smtClean="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200" smtClean="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0" y="1252538"/>
            <a:ext cx="1487091" cy="36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CustomShape 2"/>
          <p:cNvSpPr/>
          <p:nvPr userDrawn="1"/>
        </p:nvSpPr>
        <p:spPr>
          <a:xfrm>
            <a:off x="8705850" y="6442075"/>
            <a:ext cx="304800" cy="30638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34289" rIns="3428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ea typeface="+mn-ea"/>
            </a:endParaRPr>
          </a:p>
        </p:txBody>
      </p:sp>
      <p:sp>
        <p:nvSpPr>
          <p:cNvPr id="9" name="TextShape 3"/>
          <p:cNvSpPr txBox="1">
            <a:spLocks noChangeArrowheads="1"/>
          </p:cNvSpPr>
          <p:nvPr userDrawn="1"/>
        </p:nvSpPr>
        <p:spPr bwMode="auto">
          <a:xfrm>
            <a:off x="8734975" y="6489700"/>
            <a:ext cx="252503" cy="16049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33749" tIns="33749" rIns="33749" bIns="3374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C7370B05-C3F6-44F4-AB8B-2DF367071ADD}" type="slidenum">
              <a:rPr lang="en-US" altLang="fr-FR" sz="600" smtClean="0">
                <a:solidFill>
                  <a:srgbClr val="FFFFFF"/>
                </a:solidFill>
                <a:cs typeface="Arial" panose="020B0604020202020204" pitchFamily="34" charset="0"/>
              </a:rPr>
              <a:pPr algn="ctr" eaLnBrk="1" hangingPunct="1">
                <a:defRPr/>
              </a:pPr>
              <a:t>‹N°›</a:t>
            </a:fld>
            <a:endParaRPr lang="en-US" altLang="fr-FR" sz="60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7489" y="1902610"/>
            <a:ext cx="7260976" cy="4502150"/>
          </a:xfrm>
        </p:spPr>
        <p:txBody>
          <a:bodyPr>
            <a:normAutofit/>
          </a:bodyPr>
          <a:lstStyle>
            <a:lvl1pPr marL="257174" indent="-257174">
              <a:buFont typeface="Arial" panose="020B0604020202020204" pitchFamily="34" charset="0"/>
              <a:buChar char="•"/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487489" y="929895"/>
            <a:ext cx="7259636" cy="743694"/>
          </a:xfrm>
        </p:spPr>
        <p:txBody>
          <a:bodyPr anchor="t"/>
          <a:lstStyle>
            <a:lvl1pPr>
              <a:lnSpc>
                <a:spcPts val="2400"/>
              </a:lnSpc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F55CB-C9B1-4EAF-9E2D-C4897A1EC932}" type="datetimeFigureOut">
              <a:rPr lang="fr-FR" altLang="fr-FR"/>
              <a:pPr>
                <a:defRPr/>
              </a:pPr>
              <a:t>29/01/2019</a:t>
            </a:fld>
            <a:endParaRPr lang="fr-FR" alt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6FA47-30AC-4C73-B008-9F17EB91B5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59601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4"/>
            <a:ext cx="86558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6"/>
          <p:cNvSpPr txBox="1">
            <a:spLocks noChangeArrowheads="1"/>
          </p:cNvSpPr>
          <p:nvPr userDrawn="1"/>
        </p:nvSpPr>
        <p:spPr bwMode="auto">
          <a:xfrm>
            <a:off x="1939529" y="166689"/>
            <a:ext cx="184698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200" smtClean="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1500" smtClean="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200" smtClean="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0" y="1250951"/>
            <a:ext cx="623888" cy="36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CustomShape 2"/>
          <p:cNvSpPr/>
          <p:nvPr userDrawn="1"/>
        </p:nvSpPr>
        <p:spPr>
          <a:xfrm>
            <a:off x="8705850" y="6442075"/>
            <a:ext cx="304800" cy="30638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34289" rIns="3428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ea typeface="+mn-ea"/>
            </a:endParaRPr>
          </a:p>
        </p:txBody>
      </p:sp>
      <p:sp>
        <p:nvSpPr>
          <p:cNvPr id="9" name="TextShape 3"/>
          <p:cNvSpPr txBox="1">
            <a:spLocks noChangeArrowheads="1"/>
          </p:cNvSpPr>
          <p:nvPr userDrawn="1"/>
        </p:nvSpPr>
        <p:spPr bwMode="auto">
          <a:xfrm>
            <a:off x="8734975" y="6489700"/>
            <a:ext cx="252503" cy="16049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33749" tIns="33749" rIns="33749" bIns="3374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0CEF8CB0-CD14-4FB8-9E6A-D56192360589}" type="slidenum">
              <a:rPr lang="en-US" altLang="fr-FR" sz="600" smtClean="0">
                <a:solidFill>
                  <a:srgbClr val="FFFFFF"/>
                </a:solidFill>
                <a:cs typeface="Arial" panose="020B0604020202020204" pitchFamily="34" charset="0"/>
              </a:rPr>
              <a:pPr algn="ctr" eaLnBrk="1" hangingPunct="1">
                <a:defRPr/>
              </a:pPr>
              <a:t>‹N°›</a:t>
            </a:fld>
            <a:endParaRPr lang="en-US" altLang="fr-FR" sz="60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3889" y="1812509"/>
            <a:ext cx="8124576" cy="4785145"/>
          </a:xfrm>
        </p:spPr>
        <p:txBody>
          <a:bodyPr>
            <a:normAutofit/>
          </a:bodyPr>
          <a:lstStyle>
            <a:lvl1pPr marL="207168" indent="-207168">
              <a:lnSpc>
                <a:spcPts val="1425"/>
              </a:lnSpc>
              <a:spcBef>
                <a:spcPts val="45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⁄"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407193" indent="-192881">
              <a:lnSpc>
                <a:spcPts val="1425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500"/>
            </a:lvl2pPr>
            <a:lvl3pPr>
              <a:lnSpc>
                <a:spcPts val="1425"/>
              </a:lnSpc>
              <a:spcBef>
                <a:spcPts val="450"/>
              </a:spcBef>
              <a:defRPr sz="1350"/>
            </a:lvl3pPr>
            <a:lvl4pPr>
              <a:lnSpc>
                <a:spcPts val="1425"/>
              </a:lnSpc>
              <a:spcBef>
                <a:spcPts val="450"/>
              </a:spcBef>
              <a:defRPr sz="1200"/>
            </a:lvl4pPr>
            <a:lvl5pPr>
              <a:lnSpc>
                <a:spcPts val="1425"/>
              </a:lnSpc>
              <a:spcBef>
                <a:spcPts val="450"/>
              </a:spcBef>
              <a:defRPr sz="12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9" y="972290"/>
            <a:ext cx="8123237" cy="743694"/>
          </a:xfrm>
        </p:spPr>
        <p:txBody>
          <a:bodyPr anchor="t">
            <a:normAutofit/>
          </a:bodyPr>
          <a:lstStyle>
            <a:lvl1pPr>
              <a:lnSpc>
                <a:spcPts val="2100"/>
              </a:lnSpc>
              <a:defRPr sz="225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8F308-E741-44DF-9554-A2AE512D92CC}" type="datetimeFigureOut">
              <a:rPr lang="fr-FR" altLang="fr-FR"/>
              <a:pPr>
                <a:defRPr/>
              </a:pPr>
              <a:t>29/01/2019</a:t>
            </a:fld>
            <a:endParaRPr lang="fr-FR" alt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EE3E9-FCAF-4312-8F05-78CEA5EFEB9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54051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4"/>
            <a:ext cx="86558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>
            <a:spLocks noChangeArrowheads="1"/>
          </p:cNvSpPr>
          <p:nvPr userDrawn="1"/>
        </p:nvSpPr>
        <p:spPr bwMode="auto">
          <a:xfrm>
            <a:off x="1939529" y="166689"/>
            <a:ext cx="184698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200" smtClean="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1500" smtClean="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200" smtClean="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3013"/>
            <a:ext cx="623888" cy="36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CustomShape 2"/>
          <p:cNvSpPr/>
          <p:nvPr userDrawn="1"/>
        </p:nvSpPr>
        <p:spPr>
          <a:xfrm>
            <a:off x="8705850" y="6442075"/>
            <a:ext cx="304800" cy="30638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34289" rIns="3428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ea typeface="+mn-ea"/>
            </a:endParaRPr>
          </a:p>
        </p:txBody>
      </p:sp>
      <p:sp>
        <p:nvSpPr>
          <p:cNvPr id="10" name="TextShape 3"/>
          <p:cNvSpPr txBox="1">
            <a:spLocks noChangeArrowheads="1"/>
          </p:cNvSpPr>
          <p:nvPr userDrawn="1"/>
        </p:nvSpPr>
        <p:spPr bwMode="auto">
          <a:xfrm>
            <a:off x="8734975" y="6489700"/>
            <a:ext cx="252503" cy="16049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33749" tIns="33749" rIns="33749" bIns="3374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1D415404-4E72-4C54-89C4-30E9CC92AA49}" type="slidenum">
              <a:rPr lang="en-US" altLang="fr-FR" sz="600" smtClean="0">
                <a:solidFill>
                  <a:srgbClr val="FFFFFF"/>
                </a:solidFill>
                <a:cs typeface="Arial" panose="020B0604020202020204" pitchFamily="34" charset="0"/>
              </a:rPr>
              <a:pPr algn="ctr" eaLnBrk="1" hangingPunct="1">
                <a:defRPr/>
              </a:pPr>
              <a:t>‹N°›</a:t>
            </a:fld>
            <a:endParaRPr lang="en-US" altLang="fr-FR" sz="60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9" y="866395"/>
            <a:ext cx="8052568" cy="1143000"/>
          </a:xfrm>
        </p:spPr>
        <p:txBody>
          <a:bodyPr anchor="t">
            <a:normAutofit/>
          </a:bodyPr>
          <a:lstStyle>
            <a:lvl1pPr>
              <a:defRPr sz="225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2124075"/>
            <a:ext cx="4038600" cy="4002088"/>
          </a:xfrm>
        </p:spPr>
        <p:txBody>
          <a:bodyPr>
            <a:normAutofit/>
          </a:bodyPr>
          <a:lstStyle>
            <a:lvl1pPr marL="207168" indent="-207168">
              <a:defRPr sz="1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1" y="2124075"/>
            <a:ext cx="4038600" cy="4002088"/>
          </a:xfrm>
        </p:spPr>
        <p:txBody>
          <a:bodyPr>
            <a:normAutofit/>
          </a:bodyPr>
          <a:lstStyle>
            <a:lvl1pPr marL="200024" indent="-200024">
              <a:defRPr sz="1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DA38D-04EF-4F13-8008-CB5C866272CC}" type="datetimeFigureOut">
              <a:rPr lang="fr-FR" altLang="fr-FR"/>
              <a:pPr>
                <a:defRPr/>
              </a:pPr>
              <a:t>29/01/2019</a:t>
            </a:fld>
            <a:endParaRPr lang="fr-FR" altLang="fr-FR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54116-03AE-4402-8F51-BA050220BF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9290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4"/>
            <a:ext cx="86558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6"/>
          <p:cNvSpPr txBox="1">
            <a:spLocks noChangeArrowheads="1"/>
          </p:cNvSpPr>
          <p:nvPr userDrawn="1"/>
        </p:nvSpPr>
        <p:spPr bwMode="auto">
          <a:xfrm>
            <a:off x="1939529" y="166689"/>
            <a:ext cx="184698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200" smtClean="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1500" smtClean="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200" smtClean="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243013"/>
            <a:ext cx="623888" cy="36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7" name="CustomShape 2"/>
          <p:cNvSpPr/>
          <p:nvPr userDrawn="1"/>
        </p:nvSpPr>
        <p:spPr>
          <a:xfrm>
            <a:off x="8705850" y="6442075"/>
            <a:ext cx="304800" cy="30638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34289" rIns="3428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ea typeface="+mn-ea"/>
            </a:endParaRPr>
          </a:p>
        </p:txBody>
      </p:sp>
      <p:sp>
        <p:nvSpPr>
          <p:cNvPr id="8" name="TextShape 3"/>
          <p:cNvSpPr txBox="1">
            <a:spLocks noChangeArrowheads="1"/>
          </p:cNvSpPr>
          <p:nvPr userDrawn="1"/>
        </p:nvSpPr>
        <p:spPr bwMode="auto">
          <a:xfrm>
            <a:off x="8734975" y="6489700"/>
            <a:ext cx="252503" cy="16049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33749" tIns="33749" rIns="33749" bIns="3374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94DD5F9B-9E79-4C41-97BE-4A833E8C9516}" type="slidenum">
              <a:rPr lang="en-US" altLang="fr-FR" sz="600" smtClean="0">
                <a:solidFill>
                  <a:srgbClr val="FFFFFF"/>
                </a:solidFill>
                <a:cs typeface="Arial" panose="020B0604020202020204" pitchFamily="34" charset="0"/>
              </a:rPr>
              <a:pPr algn="ctr" eaLnBrk="1" hangingPunct="1">
                <a:defRPr/>
              </a:pPr>
              <a:t>‹N°›</a:t>
            </a:fld>
            <a:endParaRPr lang="en-US" altLang="fr-FR" sz="60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9" y="866395"/>
            <a:ext cx="8052568" cy="1143000"/>
          </a:xfrm>
        </p:spPr>
        <p:txBody>
          <a:bodyPr anchor="t">
            <a:normAutofit/>
          </a:bodyPr>
          <a:lstStyle>
            <a:lvl1pPr>
              <a:defRPr sz="225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D80CB-A588-4709-9539-D34E32E8025C}" type="datetimeFigureOut">
              <a:rPr lang="fr-FR" altLang="fr-FR"/>
              <a:pPr>
                <a:defRPr/>
              </a:pPr>
              <a:t>29/01/2019</a:t>
            </a:fld>
            <a:endParaRPr lang="fr-FR" altLang="fr-FR"/>
          </a:p>
        </p:txBody>
      </p:sp>
      <p:sp>
        <p:nvSpPr>
          <p:cNvPr id="10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1BBD9-96F4-44C3-B05A-C67FA624925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683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3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4"/>
            <a:ext cx="86558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6"/>
          <p:cNvSpPr txBox="1">
            <a:spLocks noChangeArrowheads="1"/>
          </p:cNvSpPr>
          <p:nvPr userDrawn="1"/>
        </p:nvSpPr>
        <p:spPr bwMode="auto">
          <a:xfrm>
            <a:off x="1939529" y="166689"/>
            <a:ext cx="184698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200" smtClean="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1500" smtClean="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200" smtClean="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  <p:sp>
        <p:nvSpPr>
          <p:cNvPr id="5" name="CustomShape 2"/>
          <p:cNvSpPr/>
          <p:nvPr userDrawn="1"/>
        </p:nvSpPr>
        <p:spPr>
          <a:xfrm>
            <a:off x="8705850" y="6442075"/>
            <a:ext cx="304800" cy="30638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34289" rIns="3428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ea typeface="+mn-ea"/>
            </a:endParaRPr>
          </a:p>
        </p:txBody>
      </p:sp>
      <p:sp>
        <p:nvSpPr>
          <p:cNvPr id="6" name="TextShape 3"/>
          <p:cNvSpPr txBox="1">
            <a:spLocks noChangeArrowheads="1"/>
          </p:cNvSpPr>
          <p:nvPr userDrawn="1"/>
        </p:nvSpPr>
        <p:spPr bwMode="auto">
          <a:xfrm>
            <a:off x="8734975" y="6489700"/>
            <a:ext cx="252503" cy="16049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33749" tIns="33749" rIns="33749" bIns="3374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BA8D96EB-7583-4A40-8272-90D112BE606A}" type="slidenum">
              <a:rPr lang="en-US" altLang="fr-FR" sz="600" smtClean="0">
                <a:solidFill>
                  <a:srgbClr val="FFFFFF"/>
                </a:solidFill>
                <a:cs typeface="Arial" panose="020B0604020202020204" pitchFamily="34" charset="0"/>
              </a:rPr>
              <a:pPr algn="ctr" eaLnBrk="1" hangingPunct="1">
                <a:defRPr/>
              </a:pPr>
              <a:t>‹N°›</a:t>
            </a:fld>
            <a:endParaRPr lang="en-US" altLang="fr-FR" sz="60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7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CAF83-EDC1-468A-98B9-8B0B638937DA}" type="datetimeFigureOut">
              <a:rPr lang="fr-FR" altLang="fr-FR"/>
              <a:pPr>
                <a:defRPr/>
              </a:pPr>
              <a:t>29/01/2019</a:t>
            </a:fld>
            <a:endParaRPr lang="fr-FR" altLang="fr-FR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4446F-74A2-413B-83B6-91437F9311B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002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08175" y="990600"/>
            <a:ext cx="6767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908175" y="2133600"/>
            <a:ext cx="6778625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fld id="{38F475CC-9A25-4A89-8EDB-1E2737850D4B}" type="datetimeFigureOut">
              <a:rPr lang="fr-FR" altLang="fr-FR"/>
              <a:pPr/>
              <a:t>29/01/2019</a:t>
            </a:fld>
            <a:endParaRPr lang="fr-FR" alt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fld id="{29F289A8-0FA4-40B7-8CB0-BE8B2F1BF293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1032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3"/>
            <a:ext cx="86518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3" name="ZoneTexte 6"/>
          <p:cNvSpPr txBox="1">
            <a:spLocks noChangeArrowheads="1"/>
          </p:cNvSpPr>
          <p:nvPr userDrawn="1"/>
        </p:nvSpPr>
        <p:spPr bwMode="auto">
          <a:xfrm>
            <a:off x="1939925" y="166688"/>
            <a:ext cx="2403475" cy="40005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60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200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60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6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08572" y="990600"/>
            <a:ext cx="6767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908573" y="2133601"/>
            <a:ext cx="6778228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0509225-56D5-4BD4-81DA-C51762C054DE}" type="datetimeFigureOut">
              <a:rPr lang="fr-FR" altLang="fr-FR"/>
              <a:pPr>
                <a:defRPr/>
              </a:pPr>
              <a:t>29/01/2019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CF59892B-432F-4644-8772-ED51396A12B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1032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68264"/>
            <a:ext cx="86558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ZoneTexte 6"/>
          <p:cNvSpPr txBox="1">
            <a:spLocks noChangeArrowheads="1"/>
          </p:cNvSpPr>
          <p:nvPr userDrawn="1"/>
        </p:nvSpPr>
        <p:spPr bwMode="auto">
          <a:xfrm>
            <a:off x="1939529" y="166689"/>
            <a:ext cx="184698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200" smtClean="0">
                <a:solidFill>
                  <a:srgbClr val="DDE8F6"/>
                </a:solidFill>
                <a:cs typeface="Arial" panose="020B0604020202020204" pitchFamily="34" charset="0"/>
              </a:rPr>
              <a:t>Ministère de la </a:t>
            </a:r>
            <a:r>
              <a:rPr lang="fr-FR" altLang="fr-FR" sz="1500" smtClean="0">
                <a:solidFill>
                  <a:srgbClr val="DDE8F6"/>
                </a:solidFill>
                <a:cs typeface="Arial" panose="020B0604020202020204" pitchFamily="34" charset="0"/>
              </a:rPr>
              <a:t>Culture</a:t>
            </a:r>
            <a:endParaRPr lang="fr-FR" altLang="fr-FR" sz="1200" smtClean="0">
              <a:solidFill>
                <a:srgbClr val="DDE8F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7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5pPr>
      <a:lvl6pPr marL="342899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</a:defRPr>
      </a:lvl6pPr>
      <a:lvl7pPr marL="685799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</a:defRPr>
      </a:lvl7pPr>
      <a:lvl8pPr marL="1028698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</a:defRPr>
      </a:lvl8pPr>
      <a:lvl9pPr marL="1371597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255985" indent="-2559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556022" indent="-2131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marL="856060" indent="-17026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marL="1198960" indent="-17026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marL="1541860" indent="-17026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1885946" indent="-171449" algn="l" defTabSz="68579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46" indent="-171449" algn="l" defTabSz="68579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45" indent="-171449" algn="l" defTabSz="68579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44" indent="-171449" algn="l" defTabSz="68579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79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9" algn="l" defTabSz="68579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9" algn="l" defTabSz="68579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8" algn="l" defTabSz="68579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7" algn="l" defTabSz="68579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7" algn="l" defTabSz="68579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96" algn="l" defTabSz="68579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96" algn="l" defTabSz="68579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94" algn="l" defTabSz="68579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9FD"/>
            </a:gs>
            <a:gs pos="74001">
              <a:srgbClr val="B3CCEA"/>
            </a:gs>
            <a:gs pos="83000">
              <a:srgbClr val="B3CCEA"/>
            </a:gs>
            <a:gs pos="100000">
              <a:srgbClr val="CDDDF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64170" y="1951894"/>
            <a:ext cx="5029200" cy="3701560"/>
          </a:xfrm>
        </p:spPr>
        <p:txBody>
          <a:bodyPr rtlCol="0"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fr-FR" sz="2000" b="1" dirty="0">
                <a:solidFill>
                  <a:schemeClr val="bg1"/>
                </a:solidFill>
                <a:ea typeface="+mn-ea"/>
              </a:rPr>
              <a:t>P</a:t>
            </a:r>
            <a:r>
              <a:rPr lang="fr-FR" sz="2000" b="1" dirty="0" smtClean="0">
                <a:solidFill>
                  <a:schemeClr val="bg1"/>
                </a:solidFill>
                <a:ea typeface="+mn-ea"/>
              </a:rPr>
              <a:t>olitique </a:t>
            </a:r>
            <a:r>
              <a:rPr lang="fr-FR" sz="2000" b="1" dirty="0">
                <a:solidFill>
                  <a:schemeClr val="bg1"/>
                </a:solidFill>
                <a:ea typeface="+mn-ea"/>
              </a:rPr>
              <a:t>indemnitaire ministérielle</a:t>
            </a:r>
            <a:r>
              <a:rPr lang="fr-FR" sz="2800" b="1" dirty="0">
                <a:solidFill>
                  <a:schemeClr val="bg1"/>
                </a:solidFill>
                <a:ea typeface="+mn-ea"/>
              </a:rPr>
              <a:t/>
            </a:r>
            <a:br>
              <a:rPr lang="fr-FR" sz="2800" b="1" dirty="0">
                <a:solidFill>
                  <a:schemeClr val="bg1"/>
                </a:solidFill>
                <a:ea typeface="+mn-ea"/>
              </a:rPr>
            </a:br>
            <a:endParaRPr lang="fr-FR" sz="2100" b="1" dirty="0" smtClean="0">
              <a:solidFill>
                <a:schemeClr val="bg1"/>
              </a:solidFill>
              <a:ea typeface="+mn-ea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fr-FR" altLang="fr-FR" sz="1800" dirty="0" smtClean="0">
              <a:solidFill>
                <a:srgbClr val="00808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fr-FR" altLang="fr-FR" sz="2000" b="1" dirty="0">
                <a:solidFill>
                  <a:schemeClr val="bg1"/>
                </a:solidFill>
                <a:ea typeface="+mn-ea"/>
              </a:rPr>
              <a:t>Groupe de travail avec les représentants du personnel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fr-FR" altLang="fr-FR" sz="2100" dirty="0" smtClean="0">
              <a:solidFill>
                <a:srgbClr val="008080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1400" b="1" dirty="0" smtClean="0">
                <a:solidFill>
                  <a:schemeClr val="bg1"/>
                </a:solidFill>
                <a:ea typeface="+mn-ea"/>
              </a:rPr>
              <a:t>30 </a:t>
            </a:r>
            <a:r>
              <a:rPr lang="fr-FR" sz="1400" b="1" dirty="0">
                <a:solidFill>
                  <a:schemeClr val="bg1"/>
                </a:solidFill>
                <a:ea typeface="+mn-ea"/>
              </a:rPr>
              <a:t>janvier 2019 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fr-FR" altLang="fr-FR" sz="1200" b="1" i="1" dirty="0">
                <a:solidFill>
                  <a:srgbClr val="FFFFFF"/>
                </a:solidFill>
              </a:rPr>
              <a:t>SG – </a:t>
            </a:r>
            <a:r>
              <a:rPr lang="fr-FR" altLang="fr-FR" sz="1200" b="1" i="1" dirty="0" smtClean="0">
                <a:solidFill>
                  <a:srgbClr val="FFFFFF"/>
                </a:solidFill>
              </a:rPr>
              <a:t>SRH2 </a:t>
            </a:r>
            <a:r>
              <a:rPr lang="fr-FR" altLang="fr-FR" sz="1200" b="1" i="1" dirty="0">
                <a:solidFill>
                  <a:srgbClr val="FFFFFF"/>
                </a:solidFill>
              </a:rPr>
              <a:t>– BER</a:t>
            </a:r>
            <a:endParaRPr lang="fr-FR" sz="1200" b="1" i="1" dirty="0">
              <a:solidFill>
                <a:schemeClr val="bg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56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9820" y="253896"/>
            <a:ext cx="8073461" cy="58569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/>
              <a:t>Bilan 2018 en matière de politique indemnitaire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865517" y="839586"/>
            <a:ext cx="8045727" cy="5577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25000"/>
              <a:buFont typeface="Wingdings" panose="05000000000000000000" pitchFamily="2" charset="2"/>
              <a:buChar char="§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</a:pPr>
            <a:endParaRPr lang="fr-FR" dirty="0"/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748801" y="781263"/>
            <a:ext cx="8073461" cy="41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0" dirty="0"/>
              <a:t>Répartition des crédits catégoriels par axe et par filières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2855" y="1364645"/>
            <a:ext cx="4563829" cy="263242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4278" y="4051712"/>
            <a:ext cx="4336966" cy="224457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17" y="4051712"/>
            <a:ext cx="3748047" cy="227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8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9820" y="253895"/>
            <a:ext cx="8073461" cy="81013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/>
              <a:t>Perspectives 2019-2022 : poursuite du plan de rattrapage indemnitaire ministériel 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832266" y="1438101"/>
            <a:ext cx="8045727" cy="400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25000"/>
              <a:buFont typeface="Wingdings" panose="05000000000000000000" pitchFamily="2" charset="2"/>
              <a:buChar char="§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</a:pPr>
            <a:endParaRPr lang="fr-FR" dirty="0"/>
          </a:p>
        </p:txBody>
      </p:sp>
      <p:pic>
        <p:nvPicPr>
          <p:cNvPr id="11" name="Espace réservé du contenu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2266" y="997526"/>
            <a:ext cx="7630090" cy="422286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266" y="5286897"/>
            <a:ext cx="7630090" cy="118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2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9820" y="133004"/>
            <a:ext cx="8073461" cy="11554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dirty="0" smtClean="0"/>
              <a:t>Perspectives </a:t>
            </a:r>
            <a:r>
              <a:rPr lang="fr-FR" dirty="0"/>
              <a:t>2019-2022 : poursuite du plan de </a:t>
            </a:r>
            <a:r>
              <a:rPr lang="fr-FR" dirty="0" smtClean="0"/>
              <a:t>rattrapage </a:t>
            </a:r>
            <a:r>
              <a:rPr lang="fr-FR" dirty="0"/>
              <a:t>indemnitaire ministériel 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2015" y="1213660"/>
            <a:ext cx="8201266" cy="490610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b="1" dirty="0"/>
              <a:t>En </a:t>
            </a:r>
            <a:r>
              <a:rPr lang="fr-FR" b="1" dirty="0" smtClean="0"/>
              <a:t>2019 </a:t>
            </a:r>
            <a:r>
              <a:rPr lang="fr-FR" b="1" dirty="0"/>
              <a:t>l’enveloppe des crédits catégoriels s’élève à </a:t>
            </a:r>
            <a:r>
              <a:rPr lang="fr-FR" b="1" dirty="0" smtClean="0"/>
              <a:t>7,28 </a:t>
            </a:r>
            <a:r>
              <a:rPr lang="fr-FR" b="1" dirty="0"/>
              <a:t>M</a:t>
            </a:r>
            <a:r>
              <a:rPr lang="fr-FR" b="1" dirty="0" smtClean="0"/>
              <a:t>€ dont: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fr-FR" b="1" dirty="0" smtClean="0"/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>2,7 </a:t>
            </a:r>
            <a:r>
              <a:rPr lang="fr-FR" dirty="0"/>
              <a:t>M€ de mesures </a:t>
            </a:r>
            <a:r>
              <a:rPr lang="fr-FR" dirty="0" smtClean="0"/>
              <a:t>statutaires  (PPCR, mesures catégorielles ANT, réformes statutaires professeurs des ENSA et des </a:t>
            </a:r>
            <a:r>
              <a:rPr lang="fr-FR" dirty="0" err="1" smtClean="0"/>
              <a:t>ENSArt</a:t>
            </a:r>
            <a:r>
              <a:rPr lang="fr-FR" dirty="0" smtClean="0"/>
              <a:t>, …)</a:t>
            </a:r>
            <a:r>
              <a:rPr lang="fr-FR" sz="1500" dirty="0" smtClean="0">
                <a:solidFill>
                  <a:schemeClr val="tx1"/>
                </a:solidFill>
              </a:rPr>
              <a:t>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>4,6 </a:t>
            </a:r>
            <a:r>
              <a:rPr lang="fr-FR" dirty="0"/>
              <a:t>M€ de mesures </a:t>
            </a:r>
            <a:r>
              <a:rPr lang="fr-FR" dirty="0" smtClean="0"/>
              <a:t>indemnitaires.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fr-FR" b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b="1" dirty="0" smtClean="0"/>
              <a:t>650.000 € provisionnés pour la régularisation des situations des agents des Archives nationales, conformément aux jugements rendus par le TA de Montreuil le 5 octobre 2018 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fr-FR" b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b="1" dirty="0" smtClean="0"/>
              <a:t>3,85 M€ pour la poursuite du plan de rattrapage indemnitaire 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fr-FR" sz="12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 smtClean="0"/>
              <a:t>Mesures de revalorisations IFSE : </a:t>
            </a:r>
            <a:r>
              <a:rPr lang="fr-FR" b="1" dirty="0" smtClean="0"/>
              <a:t>coût prévisionnel :</a:t>
            </a:r>
            <a:r>
              <a:rPr lang="fr-FR" b="1" dirty="0"/>
              <a:t> 2,35 M</a:t>
            </a:r>
            <a:r>
              <a:rPr lang="fr-FR" b="1" dirty="0" smtClean="0"/>
              <a:t>€ ;</a:t>
            </a:r>
            <a:endParaRPr lang="fr-FR" b="1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C</a:t>
            </a:r>
            <a:r>
              <a:rPr lang="fr-FR" dirty="0" smtClean="0"/>
              <a:t>omplément </a:t>
            </a:r>
            <a:r>
              <a:rPr lang="fr-FR" dirty="0"/>
              <a:t>indemnitaire </a:t>
            </a:r>
            <a:r>
              <a:rPr lang="fr-FR" dirty="0" smtClean="0"/>
              <a:t>annuel : </a:t>
            </a:r>
            <a:r>
              <a:rPr lang="fr-FR" b="1" dirty="0" smtClean="0"/>
              <a:t>coût prévisionnel : 1,5 </a:t>
            </a:r>
            <a:r>
              <a:rPr lang="fr-FR" b="1" dirty="0"/>
              <a:t>M</a:t>
            </a:r>
            <a:r>
              <a:rPr lang="fr-FR" b="1" dirty="0" smtClean="0"/>
              <a:t>€.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b="1" dirty="0">
                <a:solidFill>
                  <a:srgbClr val="002060"/>
                </a:solidFill>
              </a:rPr>
              <a:t>100 000 € réservés pour des mesures </a:t>
            </a:r>
            <a:r>
              <a:rPr lang="fr-FR" b="1" dirty="0" smtClean="0">
                <a:solidFill>
                  <a:srgbClr val="002060"/>
                </a:solidFill>
              </a:rPr>
              <a:t>spécifiques supplémentaires 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dirty="0" smtClean="0"/>
              <a:t>Revalorisation des heures de mécénat ;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dirty="0" smtClean="0"/>
              <a:t>Revalorisation de l’indemnité spéciale servie aux CAOA/CDAOA.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1820008" y="4643377"/>
            <a:ext cx="2769577" cy="315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9820" y="253896"/>
            <a:ext cx="8073461" cy="86000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dirty="0"/>
              <a:t>Perspectives 2019-2022 : poursuite du plan de rattrapage indemnitaire ministériel 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7574" y="1180408"/>
            <a:ext cx="8004536" cy="534508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300" dirty="0" smtClean="0">
                <a:solidFill>
                  <a:schemeClr val="tx1"/>
                </a:solidFill>
              </a:rPr>
              <a:t>L’enveloppe de 3,85 M€ de crédits catégoriels sera consacrée aux orientations et aux mesures suivantes 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200" b="1" dirty="0" smtClean="0"/>
              <a:t>Réduction </a:t>
            </a:r>
            <a:r>
              <a:rPr lang="fr-FR" sz="2200" b="1" dirty="0"/>
              <a:t>des disparités constatées entre les filières et entre les agents au sein d’une même filière au </a:t>
            </a:r>
            <a:r>
              <a:rPr lang="fr-FR" sz="2200" b="1" dirty="0" smtClean="0"/>
              <a:t>MC : 1,25 M€ </a:t>
            </a:r>
            <a:r>
              <a:rPr lang="fr-FR" sz="2200" b="1" i="1" dirty="0" smtClean="0"/>
              <a:t>(32 %)</a:t>
            </a:r>
            <a:endParaRPr lang="fr-FR" sz="2200" b="1" dirty="0" smtClean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Mise </a:t>
            </a:r>
            <a:r>
              <a:rPr lang="fr-FR" sz="2100" dirty="0"/>
              <a:t>en œuvre de revalorisations d’IFSE ciblées </a:t>
            </a:r>
            <a:r>
              <a:rPr lang="fr-FR" sz="2100" dirty="0" smtClean="0"/>
              <a:t>(400 000 €);</a:t>
            </a:r>
            <a:endParaRPr lang="fr-FR" sz="2100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Transfert </a:t>
            </a:r>
            <a:r>
              <a:rPr lang="fr-FR" sz="2100" dirty="0"/>
              <a:t>d’une partie des crédits du plan de rattrapage ministériel aux opérateurs du MC rémunérant des fonctionnaires sur leur budget </a:t>
            </a:r>
            <a:r>
              <a:rPr lang="fr-FR" sz="2100" dirty="0" smtClean="0"/>
              <a:t>propre (850 000 €).</a:t>
            </a:r>
            <a:endParaRPr lang="fr-FR" sz="2100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100" b="1" dirty="0" smtClean="0"/>
              <a:t>Amélioration </a:t>
            </a:r>
            <a:r>
              <a:rPr lang="fr-FR" sz="2100" b="1" dirty="0"/>
              <a:t>des parcours de carrière au sein du </a:t>
            </a:r>
            <a:r>
              <a:rPr lang="fr-FR" sz="2100" b="1" dirty="0" smtClean="0"/>
              <a:t>ministère : 1,1 M€ </a:t>
            </a:r>
            <a:r>
              <a:rPr lang="fr-FR" sz="2100" b="1" i="1" dirty="0" smtClean="0"/>
              <a:t>(29 %)</a:t>
            </a:r>
            <a:endParaRPr lang="fr-FR" sz="2100" b="1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/>
              <a:t>Renforcement de l’attractivité du ministère en termes de </a:t>
            </a:r>
            <a:r>
              <a:rPr lang="fr-FR" sz="2100" dirty="0" smtClean="0"/>
              <a:t>recrutement </a:t>
            </a:r>
            <a:r>
              <a:rPr lang="fr-FR" sz="2100" dirty="0" smtClean="0"/>
              <a:t>(400 000 €);</a:t>
            </a:r>
            <a:endParaRPr lang="fr-FR" sz="2100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/>
              <a:t>Incitation à la </a:t>
            </a:r>
            <a:r>
              <a:rPr lang="fr-FR" sz="2100" dirty="0" smtClean="0"/>
              <a:t>mobilité </a:t>
            </a:r>
            <a:r>
              <a:rPr lang="fr-FR" sz="2100" dirty="0" smtClean="0"/>
              <a:t>( 600 000 €);</a:t>
            </a:r>
            <a:endParaRPr lang="fr-FR" sz="2100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/>
              <a:t>Mise en œuvre d’un mécanisme de compensation des inégalités salariales entre les femmes et les </a:t>
            </a:r>
            <a:r>
              <a:rPr lang="fr-FR" sz="2100" dirty="0" smtClean="0"/>
              <a:t>hommes (100 000 € pour les titulaires).</a:t>
            </a:r>
            <a:endParaRPr lang="fr-FR" sz="2100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100" b="1" dirty="0" smtClean="0"/>
              <a:t>Accroissement </a:t>
            </a:r>
            <a:r>
              <a:rPr lang="fr-FR" sz="2100" b="1" dirty="0"/>
              <a:t>de l’attractivité du </a:t>
            </a:r>
            <a:r>
              <a:rPr lang="fr-FR" sz="2100" b="1" dirty="0" smtClean="0"/>
              <a:t>ministère par </a:t>
            </a:r>
            <a:r>
              <a:rPr lang="fr-FR" sz="2100" b="1" dirty="0"/>
              <a:t>la réduction des écarts observés avec les autres départements </a:t>
            </a:r>
            <a:r>
              <a:rPr lang="fr-FR" sz="2100" b="1" dirty="0" smtClean="0"/>
              <a:t>ministériels : 1,5 M€ </a:t>
            </a:r>
            <a:r>
              <a:rPr lang="fr-FR" sz="2100" b="1" i="1" dirty="0" smtClean="0"/>
              <a:t>(39 </a:t>
            </a:r>
            <a:r>
              <a:rPr lang="fr-FR" sz="2100" b="1" i="1" dirty="0" smtClean="0"/>
              <a:t>% ) dont 750 000 € pour l’augmentation du nombre d’éligibles</a:t>
            </a:r>
            <a:endParaRPr lang="fr-FR" sz="2100" b="1" dirty="0" smtClean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Poursuite </a:t>
            </a:r>
            <a:r>
              <a:rPr lang="fr-FR" sz="2100" dirty="0"/>
              <a:t>du développement d’une rémunération liée à l’évaluation et à la </a:t>
            </a:r>
            <a:r>
              <a:rPr lang="fr-FR" sz="2100" dirty="0" smtClean="0"/>
              <a:t>performance dont le versement est prévu pour la fin du premier semestre 2019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2508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9820" y="253896"/>
            <a:ext cx="8073461" cy="86000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dirty="0"/>
              <a:t>Perspectives 2019-2022 : poursuite du plan de rattrapage indemnitaire ministériel 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2389" y="1280160"/>
            <a:ext cx="8004536" cy="53450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300" dirty="0" smtClean="0">
                <a:solidFill>
                  <a:schemeClr val="tx1"/>
                </a:solidFill>
              </a:rPr>
              <a:t>Evolutions prévues pour la campagne CIA en 2019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200" b="1" dirty="0" smtClean="0"/>
              <a:t>Elargissement du périmètre des agents éligibles 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Suppression de la condition de présence au 31/12 au profit d’une unique condition de durée de présence (4 mois sur l’exercice 2018) ;</a:t>
            </a:r>
            <a:endParaRPr lang="fr-FR" sz="2100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Eviter l’impact négatif de la mobilité sur l’éligibilité ;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Ajout des fonctionnaires stagiaires.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300" b="1" dirty="0" smtClean="0"/>
              <a:t>Evolution des montants moyens par catégorie :</a:t>
            </a:r>
            <a:endParaRPr lang="fr-FR" sz="2300" b="1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Catégorie A = +5 %</a:t>
            </a:r>
            <a:endParaRPr lang="fr-FR" sz="2100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Catégorie B = +9 %</a:t>
            </a:r>
            <a:endParaRPr lang="fr-FR" sz="2100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Catégorie C = +5 %</a:t>
            </a:r>
            <a:endParaRPr lang="fr-FR" sz="2100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300" b="1" dirty="0" smtClean="0"/>
              <a:t>Campagne rapprochée des entretiens professionnels 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sz="2100" dirty="0" smtClean="0"/>
              <a:t>Versement prévu en juillet.</a:t>
            </a:r>
            <a:endParaRPr lang="fr-FR" sz="2100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0562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2389" y="1228264"/>
            <a:ext cx="8436796" cy="495640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fr-FR" b="1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fr-FR" b="1" dirty="0" smtClean="0">
                <a:solidFill>
                  <a:schemeClr val="tx1"/>
                </a:solidFill>
              </a:rPr>
              <a:t>Concertation </a:t>
            </a:r>
            <a:r>
              <a:rPr lang="fr-FR" b="1" dirty="0">
                <a:solidFill>
                  <a:schemeClr val="tx1"/>
                </a:solidFill>
              </a:rPr>
              <a:t>sur la politique indemnitaire </a:t>
            </a:r>
            <a:r>
              <a:rPr lang="fr-FR" b="1" dirty="0" smtClean="0">
                <a:solidFill>
                  <a:schemeClr val="tx1"/>
                </a:solidFill>
              </a:rPr>
              <a:t>ministérielle: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fr-FR" sz="2900" b="1" dirty="0" smtClean="0"/>
          </a:p>
          <a:p>
            <a:pPr marL="914400" lvl="1" indent="-457200" algn="just">
              <a:buFont typeface="+mj-lt"/>
              <a:buAutoNum type="arabicPeriod"/>
            </a:pPr>
            <a:r>
              <a:rPr lang="fr-FR" sz="2000" dirty="0" smtClean="0"/>
              <a:t>Bilan </a:t>
            </a:r>
            <a:r>
              <a:rPr lang="fr-FR" sz="2000" dirty="0"/>
              <a:t>2018 en matière de politique </a:t>
            </a:r>
            <a:r>
              <a:rPr lang="fr-FR" sz="2000" dirty="0" smtClean="0"/>
              <a:t>indemnitaire</a:t>
            </a:r>
          </a:p>
          <a:p>
            <a:pPr marL="914400" lvl="1" indent="-457200" algn="just">
              <a:buFont typeface="+mj-lt"/>
              <a:buAutoNum type="arabicPeriod"/>
            </a:pPr>
            <a:endParaRPr lang="fr-FR" sz="2000" dirty="0" smtClean="0"/>
          </a:p>
          <a:p>
            <a:pPr marL="914400" lvl="1" indent="-457200" algn="just">
              <a:buFont typeface="+mj-lt"/>
              <a:buAutoNum type="arabicPeriod"/>
            </a:pPr>
            <a:r>
              <a:rPr lang="fr-FR" sz="2000" dirty="0"/>
              <a:t>Perspectives </a:t>
            </a:r>
            <a:r>
              <a:rPr lang="fr-FR" sz="2000" dirty="0" smtClean="0"/>
              <a:t>2019 - 2022 </a:t>
            </a:r>
            <a:r>
              <a:rPr lang="fr-FR" sz="2000" dirty="0"/>
              <a:t>: poursuite du plan de rattrapage indemnitaire ministériel</a:t>
            </a:r>
          </a:p>
          <a:p>
            <a:pPr marL="457200" lvl="1" indent="0" algn="just">
              <a:buNone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353259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5661" y="207819"/>
            <a:ext cx="8100893" cy="340822"/>
          </a:xfrm>
        </p:spPr>
        <p:txBody>
          <a:bodyPr anchor="ctr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dirty="0"/>
              <a:t>Bilan 2018 en matière de politique indemnitaire</a:t>
            </a:r>
            <a:br>
              <a:rPr lang="fr-FR" sz="2000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b="0" dirty="0" smtClean="0"/>
              <a:t>Evolution </a:t>
            </a:r>
            <a:r>
              <a:rPr lang="fr-FR" sz="2000" b="0" dirty="0"/>
              <a:t>de la masse indemnitaire de 2011 à 2018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5661" y="1296785"/>
            <a:ext cx="7239743" cy="515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4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9758" y="191194"/>
            <a:ext cx="8100893" cy="556952"/>
          </a:xfrm>
        </p:spPr>
        <p:txBody>
          <a:bodyPr anchor="ctr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dirty="0"/>
              <a:t>Bilan 2018 en matière de politique indemnitaire</a:t>
            </a:r>
            <a:br>
              <a:rPr lang="fr-FR" sz="2000" dirty="0"/>
            </a:br>
            <a:r>
              <a:rPr lang="fr-FR" dirty="0"/>
              <a:t/>
            </a:r>
            <a:br>
              <a:rPr lang="fr-FR" dirty="0"/>
            </a:br>
            <a:r>
              <a:rPr lang="fr-FR" sz="2000" b="0" dirty="0" smtClean="0"/>
              <a:t>Montant indemnitaire moyen par ETPT de 2011 à 2018</a:t>
            </a:r>
            <a:endParaRPr lang="fr-FR" sz="2000" b="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061" y="1413164"/>
            <a:ext cx="7068714" cy="467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5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388" y="365760"/>
            <a:ext cx="8100893" cy="670560"/>
          </a:xfrm>
        </p:spPr>
        <p:txBody>
          <a:bodyPr anchor="ctr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Bilan 2018 en matière de politique indemnitaire</a:t>
            </a:r>
            <a:r>
              <a:rPr lang="fr-FR" sz="700" dirty="0" smtClean="0"/>
              <a:t/>
            </a:r>
            <a:br>
              <a:rPr lang="fr-FR" sz="700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8418" y="2413461"/>
            <a:ext cx="8378261" cy="342484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b="1" dirty="0"/>
              <a:t>Réduire les disparités constatées entre les </a:t>
            </a:r>
            <a:r>
              <a:rPr lang="fr-FR" b="1" dirty="0" smtClean="0"/>
              <a:t>filières (2,88 M€) 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fr-FR" b="1" dirty="0" smtClean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b="1" dirty="0"/>
              <a:t>Réduire les disparités constatées entre les agents au sein même des </a:t>
            </a:r>
            <a:r>
              <a:rPr lang="fr-FR" b="1" dirty="0" smtClean="0"/>
              <a:t>filières (1,33 M€);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fr-FR" b="1" dirty="0" smtClean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b="1" dirty="0"/>
              <a:t>Ouvrir à tous les agents du ministère le bénéfice d’un dispositif de rémunération en fonction de la manière de </a:t>
            </a:r>
            <a:r>
              <a:rPr lang="fr-FR" b="1" dirty="0" smtClean="0"/>
              <a:t>servir (</a:t>
            </a:r>
            <a:r>
              <a:rPr lang="fr-FR" b="1" dirty="0"/>
              <a:t>3,38 M€).</a:t>
            </a:r>
            <a:endParaRPr lang="fr-FR" sz="2400" b="1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fr-FR" sz="2400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608418" y="1147156"/>
            <a:ext cx="8277888" cy="881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25000"/>
              <a:buFont typeface="Wingdings" panose="05000000000000000000" pitchFamily="2" charset="2"/>
              <a:buChar char="§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 smtClean="0">
                <a:solidFill>
                  <a:schemeClr val="tx1"/>
                </a:solidFill>
              </a:rPr>
              <a:t>En 2018, l’enveloppe </a:t>
            </a:r>
            <a:r>
              <a:rPr lang="fr-FR" sz="1600" dirty="0">
                <a:solidFill>
                  <a:schemeClr val="tx1"/>
                </a:solidFill>
              </a:rPr>
              <a:t>des crédits </a:t>
            </a:r>
            <a:r>
              <a:rPr lang="fr-FR" sz="1600" dirty="0" smtClean="0">
                <a:solidFill>
                  <a:schemeClr val="tx1"/>
                </a:solidFill>
              </a:rPr>
              <a:t>catégoriels s’élève à </a:t>
            </a:r>
            <a:r>
              <a:rPr lang="fr-FR" sz="1600" b="1" dirty="0" smtClean="0">
                <a:solidFill>
                  <a:schemeClr val="tx1"/>
                </a:solidFill>
              </a:rPr>
              <a:t>8,36 </a:t>
            </a:r>
            <a:r>
              <a:rPr lang="fr-FR" sz="1600" b="1" dirty="0">
                <a:solidFill>
                  <a:schemeClr val="tx1"/>
                </a:solidFill>
              </a:rPr>
              <a:t>M</a:t>
            </a:r>
            <a:r>
              <a:rPr lang="fr-FR" sz="1600" b="1" dirty="0" smtClean="0">
                <a:solidFill>
                  <a:schemeClr val="tx1"/>
                </a:solidFill>
              </a:rPr>
              <a:t>€</a:t>
            </a:r>
            <a:r>
              <a:rPr lang="fr-FR" sz="1600" dirty="0" smtClean="0">
                <a:solidFill>
                  <a:schemeClr val="tx1"/>
                </a:solidFill>
              </a:rPr>
              <a:t>. Ces crédits s’ajoutent au montant déjà en base. </a:t>
            </a:r>
            <a:r>
              <a:rPr lang="fr-FR" sz="1600" dirty="0" smtClean="0">
                <a:solidFill>
                  <a:schemeClr val="tx1"/>
                </a:solidFill>
              </a:rPr>
              <a:t>L’enveloppe des crédits catégoriels </a:t>
            </a:r>
            <a:r>
              <a:rPr lang="fr-FR" sz="1600" dirty="0" smtClean="0">
                <a:solidFill>
                  <a:schemeClr val="tx1"/>
                </a:solidFill>
              </a:rPr>
              <a:t>a été répartie </a:t>
            </a:r>
            <a:r>
              <a:rPr lang="fr-FR" sz="1600" dirty="0">
                <a:solidFill>
                  <a:schemeClr val="tx1"/>
                </a:solidFill>
              </a:rPr>
              <a:t>entre </a:t>
            </a:r>
            <a:r>
              <a:rPr lang="fr-FR" sz="1600" b="1" dirty="0">
                <a:solidFill>
                  <a:schemeClr val="tx1"/>
                </a:solidFill>
              </a:rPr>
              <a:t>0,77 M€</a:t>
            </a:r>
            <a:r>
              <a:rPr lang="fr-FR" sz="1600" dirty="0">
                <a:solidFill>
                  <a:schemeClr val="tx1"/>
                </a:solidFill>
              </a:rPr>
              <a:t> de mesures statutaires et </a:t>
            </a:r>
            <a:r>
              <a:rPr lang="fr-FR" sz="1600" b="1" dirty="0">
                <a:solidFill>
                  <a:schemeClr val="tx1"/>
                </a:solidFill>
              </a:rPr>
              <a:t>7,59 M€</a:t>
            </a:r>
            <a:r>
              <a:rPr lang="fr-FR" sz="1600" dirty="0">
                <a:solidFill>
                  <a:schemeClr val="tx1"/>
                </a:solidFill>
              </a:rPr>
              <a:t> de mesures indemnitaires. </a:t>
            </a:r>
            <a:r>
              <a:rPr lang="fr-FR" sz="1600" dirty="0" smtClean="0">
                <a:solidFill>
                  <a:schemeClr val="tx1"/>
                </a:solidFill>
              </a:rPr>
              <a:t>Celles-ci </a:t>
            </a:r>
            <a:r>
              <a:rPr lang="fr-FR" sz="1600" dirty="0">
                <a:solidFill>
                  <a:schemeClr val="tx1"/>
                </a:solidFill>
              </a:rPr>
              <a:t>ont été mobilisées selon trois axes :</a:t>
            </a:r>
          </a:p>
        </p:txBody>
      </p:sp>
    </p:spTree>
    <p:extLst>
      <p:ext uri="{BB962C8B-B14F-4D97-AF65-F5344CB8AC3E}">
        <p14:creationId xmlns:p14="http://schemas.microsoft.com/office/powerpoint/2010/main" val="37191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9758" y="274320"/>
            <a:ext cx="8100893" cy="931026"/>
          </a:xfrm>
        </p:spPr>
        <p:txBody>
          <a:bodyPr anchor="ctr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Bilan 2018 en matière de politique </a:t>
            </a:r>
            <a:r>
              <a:rPr lang="fr-FR" dirty="0" smtClean="0"/>
              <a:t>indemnitaire</a:t>
            </a:r>
            <a:br>
              <a:rPr lang="fr-FR" dirty="0" smtClean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9758" y="1454725"/>
            <a:ext cx="8378261" cy="4048298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400" b="1" dirty="0" smtClean="0"/>
              <a:t>Axe 1: réduire </a:t>
            </a:r>
            <a:r>
              <a:rPr lang="fr-FR" sz="2400" b="1" dirty="0"/>
              <a:t>les disparités constatées entre les </a:t>
            </a:r>
            <a:r>
              <a:rPr lang="fr-FR" sz="2400" b="1" dirty="0" smtClean="0"/>
              <a:t>filières (2,88 M€)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dirty="0" smtClean="0"/>
              <a:t>Revalorisation </a:t>
            </a:r>
            <a:r>
              <a:rPr lang="fr-FR" dirty="0"/>
              <a:t>IFSE pour approfondissement des </a:t>
            </a:r>
            <a:r>
              <a:rPr lang="fr-FR" dirty="0" smtClean="0"/>
              <a:t>compétences </a:t>
            </a:r>
            <a:r>
              <a:rPr lang="fr-FR" b="1" dirty="0" smtClean="0"/>
              <a:t>(coût: 1,52 </a:t>
            </a:r>
            <a:r>
              <a:rPr lang="fr-FR" b="1" dirty="0"/>
              <a:t>M</a:t>
            </a:r>
            <a:r>
              <a:rPr lang="fr-FR" b="1" dirty="0" smtClean="0"/>
              <a:t>€)</a:t>
            </a:r>
            <a:r>
              <a:rPr lang="fr-FR" dirty="0" smtClean="0"/>
              <a:t>;</a:t>
            </a:r>
            <a:endParaRPr lang="fr-FR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Convergence des barèmes IFSE des agents de la filière bibliothèque du </a:t>
            </a:r>
            <a:r>
              <a:rPr lang="fr-FR" dirty="0" smtClean="0"/>
              <a:t>MC sur </a:t>
            </a:r>
            <a:r>
              <a:rPr lang="fr-FR" dirty="0"/>
              <a:t>ceux, plus avantageux, de l’enseignement supérieur </a:t>
            </a:r>
            <a:r>
              <a:rPr lang="fr-FR" b="1" dirty="0" smtClean="0"/>
              <a:t>(coût:</a:t>
            </a:r>
            <a:r>
              <a:rPr lang="fr-FR" b="1" dirty="0"/>
              <a:t> </a:t>
            </a:r>
            <a:r>
              <a:rPr lang="fr-FR" b="1" dirty="0" smtClean="0"/>
              <a:t>150.000 €)</a:t>
            </a:r>
            <a:r>
              <a:rPr lang="fr-FR" dirty="0" smtClean="0"/>
              <a:t>;</a:t>
            </a:r>
            <a:endParaRPr lang="fr-FR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Alignement du montant du socle IFSE minimal des agents de catégorie C sur le plus favorable, à savoir celui des adjoints administratifs exerçant en administration </a:t>
            </a:r>
            <a:r>
              <a:rPr lang="fr-FR" dirty="0" smtClean="0"/>
              <a:t>centrale </a:t>
            </a:r>
            <a:r>
              <a:rPr lang="fr-FR" b="1" dirty="0" smtClean="0"/>
              <a:t>(coût:</a:t>
            </a:r>
            <a:r>
              <a:rPr lang="fr-FR" b="1" dirty="0"/>
              <a:t> </a:t>
            </a:r>
            <a:r>
              <a:rPr lang="fr-FR" b="1" dirty="0" smtClean="0"/>
              <a:t>150.000 €) </a:t>
            </a:r>
            <a:r>
              <a:rPr lang="fr-FR" dirty="0" smtClean="0"/>
              <a:t>;</a:t>
            </a:r>
            <a:endParaRPr lang="fr-FR" dirty="0"/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Mesures </a:t>
            </a:r>
            <a:r>
              <a:rPr lang="fr-FR" dirty="0" smtClean="0"/>
              <a:t>exceptionnelles </a:t>
            </a:r>
            <a:r>
              <a:rPr lang="fr-FR" dirty="0"/>
              <a:t>pour les agents des filières documentation et </a:t>
            </a:r>
            <a:r>
              <a:rPr lang="fr-FR" dirty="0" smtClean="0"/>
              <a:t>recherche </a:t>
            </a:r>
            <a:r>
              <a:rPr lang="fr-FR" dirty="0"/>
              <a:t>par anticipation de leur entrée dans le </a:t>
            </a:r>
            <a:r>
              <a:rPr lang="fr-FR" dirty="0" smtClean="0"/>
              <a:t>RIFSEEP </a:t>
            </a:r>
            <a:r>
              <a:rPr lang="fr-FR" b="1" dirty="0"/>
              <a:t>(</a:t>
            </a:r>
            <a:r>
              <a:rPr lang="fr-FR" b="1" dirty="0" smtClean="0"/>
              <a:t>coût: 1,06 </a:t>
            </a:r>
            <a:r>
              <a:rPr lang="fr-FR" b="1" dirty="0"/>
              <a:t>M</a:t>
            </a:r>
            <a:r>
              <a:rPr lang="fr-FR" b="1" dirty="0" smtClean="0"/>
              <a:t>€)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73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/>
          <p:cNvSpPr txBox="1">
            <a:spLocks/>
          </p:cNvSpPr>
          <p:nvPr/>
        </p:nvSpPr>
        <p:spPr bwMode="auto">
          <a:xfrm>
            <a:off x="463132" y="773085"/>
            <a:ext cx="8251262" cy="4962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2060"/>
              </a:buClr>
              <a:buSzPct val="125000"/>
              <a:buFont typeface="Wingdings" panose="05000000000000000000" pitchFamily="2" charset="2"/>
              <a:buChar char="§"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2060"/>
              </a:buClr>
              <a:buSzPct val="125000"/>
              <a:buFont typeface="Wingdings" panose="05000000000000000000" pitchFamily="2" charset="2"/>
              <a:buChar char="§"/>
            </a:pPr>
            <a:r>
              <a:rPr lang="fr-FR" dirty="0" smtClean="0"/>
              <a:t>Axe 2: </a:t>
            </a:r>
            <a:r>
              <a:rPr lang="fr-FR" dirty="0"/>
              <a:t>r</a:t>
            </a:r>
            <a:r>
              <a:rPr lang="fr-FR" dirty="0" smtClean="0"/>
              <a:t>éduire </a:t>
            </a:r>
            <a:r>
              <a:rPr lang="fr-FR" dirty="0"/>
              <a:t>les disparités constatées entre les agents au sein même des </a:t>
            </a:r>
            <a:r>
              <a:rPr lang="fr-FR" dirty="0" smtClean="0"/>
              <a:t>filières </a:t>
            </a:r>
            <a:r>
              <a:rPr lang="fr-FR" dirty="0"/>
              <a:t>(1,33 M€</a:t>
            </a:r>
            <a:r>
              <a:rPr lang="fr-FR" dirty="0" smtClean="0"/>
              <a:t>)</a:t>
            </a:r>
            <a:endParaRPr lang="fr-FR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2060"/>
              </a:buClr>
              <a:buSzPct val="125000"/>
              <a:buFont typeface="Wingdings" panose="05000000000000000000" pitchFamily="2" charset="2"/>
              <a:buChar char="§"/>
            </a:pPr>
            <a:endParaRPr lang="fr-FR" sz="2000" b="0" dirty="0">
              <a:solidFill>
                <a:schemeClr val="tx1"/>
              </a:solidFill>
            </a:endParaRPr>
          </a:p>
          <a:p>
            <a:pPr marL="800100" lvl="1" indent="-342900" algn="just">
              <a:lnSpc>
                <a:spcPct val="90000"/>
              </a:lnSpc>
              <a:spcBef>
                <a:spcPct val="20000"/>
              </a:spcBef>
              <a:buClr>
                <a:srgbClr val="002060"/>
              </a:buClr>
              <a:buSzPct val="125000"/>
              <a:buFont typeface="Arial" panose="020B0604020202020204" pitchFamily="34" charset="0"/>
              <a:buChar char="-"/>
            </a:pPr>
            <a:r>
              <a:rPr lang="fr-FR" sz="1600" dirty="0">
                <a:latin typeface="Arial" panose="020B0604020202020204" pitchFamily="34" charset="0"/>
              </a:rPr>
              <a:t>Transfert d’une partie des crédits vers les établissements qui rémunèrent les agents titulaires sur leur budget propre afin de leur permettre de décliner cette politique de rattrapage </a:t>
            </a:r>
            <a:r>
              <a:rPr lang="fr-FR" sz="1600" b="1" dirty="0" smtClean="0">
                <a:latin typeface="Arial" panose="020B0604020202020204" pitchFamily="34" charset="0"/>
              </a:rPr>
              <a:t>(coût </a:t>
            </a:r>
            <a:r>
              <a:rPr lang="fr-FR" sz="1600" b="1" dirty="0">
                <a:latin typeface="Arial" panose="020B0604020202020204" pitchFamily="34" charset="0"/>
              </a:rPr>
              <a:t>: </a:t>
            </a:r>
            <a:r>
              <a:rPr lang="fr-FR" sz="1600" b="1" dirty="0" smtClean="0">
                <a:latin typeface="Arial" panose="020B0604020202020204" pitchFamily="34" charset="0"/>
              </a:rPr>
              <a:t>1,13 </a:t>
            </a:r>
            <a:r>
              <a:rPr lang="fr-FR" sz="1600" b="1" dirty="0">
                <a:latin typeface="Arial" panose="020B0604020202020204" pitchFamily="34" charset="0"/>
              </a:rPr>
              <a:t>M</a:t>
            </a:r>
            <a:r>
              <a:rPr lang="fr-FR" sz="1600" b="1" dirty="0" smtClean="0">
                <a:latin typeface="Arial" panose="020B0604020202020204" pitchFamily="34" charset="0"/>
              </a:rPr>
              <a:t>€);</a:t>
            </a:r>
            <a:endParaRPr lang="fr-FR" sz="1600" b="1" dirty="0">
              <a:latin typeface="Arial" panose="020B0604020202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rgbClr val="002060"/>
              </a:buClr>
              <a:buSzPct val="125000"/>
              <a:buFont typeface="Arial" panose="020B0604020202020204" pitchFamily="34" charset="0"/>
              <a:buChar char="-"/>
            </a:pPr>
            <a:endParaRPr lang="fr-FR" sz="2000" dirty="0">
              <a:latin typeface="Arial" panose="020B0604020202020204" pitchFamily="34" charset="0"/>
            </a:endParaRPr>
          </a:p>
          <a:p>
            <a:pPr marL="800100" lvl="1" indent="-342900" algn="just">
              <a:lnSpc>
                <a:spcPct val="90000"/>
              </a:lnSpc>
              <a:spcBef>
                <a:spcPct val="20000"/>
              </a:spcBef>
              <a:buClr>
                <a:srgbClr val="002060"/>
              </a:buClr>
              <a:buSzPct val="125000"/>
              <a:buFont typeface="Arial" panose="020B0604020202020204" pitchFamily="34" charset="0"/>
              <a:buChar char="-"/>
            </a:pPr>
            <a:r>
              <a:rPr lang="fr-FR" sz="1600" dirty="0">
                <a:latin typeface="Arial" panose="020B0604020202020204" pitchFamily="34" charset="0"/>
              </a:rPr>
              <a:t>Alignement à compter du 1er janvier 2018 des barèmes IFSE de la filière administrative d’Île-de-France sur ceux, plus favorables, de l’administration centrale </a:t>
            </a:r>
            <a:r>
              <a:rPr lang="fr-FR" sz="1600" b="1" dirty="0" smtClean="0">
                <a:latin typeface="Arial" panose="020B0604020202020204" pitchFamily="34" charset="0"/>
              </a:rPr>
              <a:t>(coût </a:t>
            </a:r>
            <a:r>
              <a:rPr lang="fr-FR" sz="1600" b="1" dirty="0">
                <a:latin typeface="Arial" panose="020B0604020202020204" pitchFamily="34" charset="0"/>
              </a:rPr>
              <a:t>: 80.000 </a:t>
            </a:r>
            <a:r>
              <a:rPr lang="fr-FR" sz="1600" b="1" dirty="0" smtClean="0">
                <a:latin typeface="Arial" panose="020B0604020202020204" pitchFamily="34" charset="0"/>
              </a:rPr>
              <a:t>€);</a:t>
            </a:r>
            <a:endParaRPr lang="fr-FR" sz="1600" b="1" dirty="0">
              <a:latin typeface="Arial" panose="020B0604020202020204" pitchFamily="34" charset="0"/>
            </a:endParaRPr>
          </a:p>
          <a:p>
            <a:pPr marL="800100" lvl="1" indent="-342900" algn="just">
              <a:lnSpc>
                <a:spcPct val="90000"/>
              </a:lnSpc>
              <a:spcBef>
                <a:spcPct val="20000"/>
              </a:spcBef>
              <a:buClr>
                <a:srgbClr val="002060"/>
              </a:buClr>
              <a:buSzPct val="125000"/>
              <a:buFont typeface="Arial" panose="020B0604020202020204" pitchFamily="34" charset="0"/>
              <a:buChar char="-"/>
            </a:pPr>
            <a:endParaRPr lang="fr-FR" sz="2000" dirty="0">
              <a:latin typeface="Arial" panose="020B0604020202020204" pitchFamily="34" charset="0"/>
            </a:endParaRPr>
          </a:p>
          <a:p>
            <a:pPr marL="800100" lvl="1" indent="-342900" algn="just">
              <a:lnSpc>
                <a:spcPct val="90000"/>
              </a:lnSpc>
              <a:spcBef>
                <a:spcPct val="20000"/>
              </a:spcBef>
              <a:buClr>
                <a:srgbClr val="002060"/>
              </a:buClr>
              <a:buSzPct val="125000"/>
              <a:buFont typeface="Arial" panose="020B0604020202020204" pitchFamily="34" charset="0"/>
              <a:buChar char="-"/>
            </a:pPr>
            <a:r>
              <a:rPr lang="fr-FR" sz="1600" dirty="0">
                <a:latin typeface="Arial" panose="020B0604020202020204" pitchFamily="34" charset="0"/>
              </a:rPr>
              <a:t>Mesure d’amélioration des règles de gestion destinées à renforcer la mobilité des agents </a:t>
            </a:r>
            <a:r>
              <a:rPr lang="fr-FR" sz="1600" b="1" dirty="0" smtClean="0">
                <a:latin typeface="Arial" panose="020B0604020202020204" pitchFamily="34" charset="0"/>
              </a:rPr>
              <a:t>(coût </a:t>
            </a:r>
            <a:r>
              <a:rPr lang="fr-FR" sz="1600" b="1" dirty="0">
                <a:latin typeface="Arial" panose="020B0604020202020204" pitchFamily="34" charset="0"/>
              </a:rPr>
              <a:t>: </a:t>
            </a:r>
            <a:r>
              <a:rPr lang="fr-FR" sz="1600" b="1" dirty="0" smtClean="0">
                <a:latin typeface="Arial" panose="020B0604020202020204" pitchFamily="34" charset="0"/>
              </a:rPr>
              <a:t>120.000 </a:t>
            </a:r>
            <a:r>
              <a:rPr lang="fr-FR" sz="1600" b="1" dirty="0" smtClean="0">
                <a:latin typeface="Arial" panose="020B0604020202020204" pitchFamily="34" charset="0"/>
              </a:rPr>
              <a:t>€)</a:t>
            </a:r>
            <a:r>
              <a:rPr lang="fr-FR" sz="1600" dirty="0" smtClean="0">
                <a:latin typeface="Arial" panose="020B0604020202020204" pitchFamily="34" charset="0"/>
              </a:rPr>
              <a:t>.</a:t>
            </a:r>
            <a:endParaRPr lang="fr-FR" sz="1600" dirty="0">
              <a:latin typeface="Arial" panose="020B0604020202020204" pitchFamily="34" charset="0"/>
            </a:endParaRPr>
          </a:p>
        </p:txBody>
      </p:sp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632389" y="136733"/>
            <a:ext cx="8251262" cy="8266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dirty="0"/>
              <a:t>Bilan 2018 en matière de politique indemnitaire</a:t>
            </a: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997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1519" y="1669043"/>
            <a:ext cx="7730837" cy="5014389"/>
          </a:xfrm>
        </p:spPr>
        <p:txBody>
          <a:bodyPr>
            <a:normAutofit fontScale="92500" lnSpcReduction="20000"/>
          </a:bodyPr>
          <a:lstStyle/>
          <a:p>
            <a:pPr lvl="2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fr-FR" sz="1600" dirty="0" smtClean="0"/>
              <a:t>Une g</a:t>
            </a:r>
            <a:r>
              <a:rPr lang="fr-FR" sz="1600" dirty="0" smtClean="0"/>
              <a:t>énéralisation </a:t>
            </a:r>
            <a:r>
              <a:rPr lang="fr-FR" sz="1600" dirty="0"/>
              <a:t>du CIA à tous les agents titulaires à compter de </a:t>
            </a:r>
            <a:r>
              <a:rPr lang="fr-FR" sz="1600" dirty="0" smtClean="0"/>
              <a:t>2018 :</a:t>
            </a:r>
          </a:p>
          <a:p>
            <a:pPr lvl="3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1700" i="1" dirty="0" smtClean="0"/>
              <a:t>au bénéfice de </a:t>
            </a:r>
            <a:r>
              <a:rPr lang="fr-FR" sz="1700" b="1" i="1" dirty="0" smtClean="0"/>
              <a:t>8327</a:t>
            </a:r>
            <a:r>
              <a:rPr lang="fr-FR" sz="1700" i="1" dirty="0" smtClean="0"/>
              <a:t> agents, </a:t>
            </a:r>
            <a:r>
              <a:rPr lang="fr-FR" sz="1700" i="1" dirty="0"/>
              <a:t>pour un montant moyen de </a:t>
            </a:r>
            <a:r>
              <a:rPr lang="fr-FR" sz="1700" i="1" dirty="0" smtClean="0"/>
              <a:t>734 € </a:t>
            </a:r>
            <a:r>
              <a:rPr lang="fr-FR" sz="1700" i="1" dirty="0"/>
              <a:t>par </a:t>
            </a:r>
            <a:r>
              <a:rPr lang="fr-FR" sz="1700" i="1" dirty="0" smtClean="0"/>
              <a:t>agent</a:t>
            </a:r>
            <a:r>
              <a:rPr lang="fr-FR" sz="1700" i="1" dirty="0"/>
              <a:t> </a:t>
            </a:r>
            <a:r>
              <a:rPr lang="fr-FR" sz="1700" i="1" dirty="0" smtClean="0"/>
              <a:t>(527 € en 2017), </a:t>
            </a:r>
            <a:r>
              <a:rPr lang="fr-FR" sz="1700" b="1" i="1" dirty="0" smtClean="0"/>
              <a:t>soit 40% d’augmentation; </a:t>
            </a:r>
            <a:endParaRPr lang="fr-FR" sz="1700" b="1" i="1" dirty="0" smtClean="0"/>
          </a:p>
          <a:p>
            <a:pPr lvl="3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1700" i="1" dirty="0"/>
              <a:t>avec une prise en compte de certaines situations individuelles non prévues dans la note de gestion du 21 juin 2018 relative à la campagne d’attribution du CIA et de la part variable des agents rémunérés par le ministère (campagne de « rattrapage </a:t>
            </a:r>
            <a:r>
              <a:rPr lang="fr-FR" sz="1700" i="1" dirty="0" smtClean="0"/>
              <a:t>»).</a:t>
            </a:r>
            <a:r>
              <a:rPr lang="fr-FR" sz="1700" i="1" dirty="0"/>
              <a:t> </a:t>
            </a:r>
            <a:endParaRPr lang="fr-FR" sz="1700" i="1" dirty="0" smtClean="0"/>
          </a:p>
          <a:p>
            <a:pPr lvl="2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fr-FR" sz="1600" dirty="0" smtClean="0"/>
              <a:t>Une augmentation du CIA moyen  par catégorie:</a:t>
            </a:r>
          </a:p>
          <a:p>
            <a:pPr lvl="2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endParaRPr lang="fr-FR" sz="1600" dirty="0" smtClean="0"/>
          </a:p>
          <a:p>
            <a:pPr marL="914400" lvl="2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fr-FR" sz="1600" dirty="0" smtClean="0"/>
          </a:p>
          <a:p>
            <a:pPr marL="914400" lvl="2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fr-FR" sz="1600" dirty="0"/>
          </a:p>
          <a:p>
            <a:pPr lvl="2" algn="just">
              <a:spcBef>
                <a:spcPts val="0"/>
              </a:spcBef>
              <a:spcAft>
                <a:spcPts val="1200"/>
              </a:spcAft>
            </a:pPr>
            <a:endParaRPr lang="fr-FR" sz="1800" dirty="0"/>
          </a:p>
          <a:p>
            <a:pPr lvl="2" algn="just">
              <a:spcBef>
                <a:spcPts val="0"/>
              </a:spcBef>
              <a:spcAft>
                <a:spcPts val="1200"/>
              </a:spcAft>
            </a:pPr>
            <a:endParaRPr lang="fr-FR" sz="1800" dirty="0"/>
          </a:p>
          <a:p>
            <a:pPr lvl="2" algn="just">
              <a:spcBef>
                <a:spcPts val="0"/>
              </a:spcBef>
              <a:spcAft>
                <a:spcPts val="1200"/>
              </a:spcAft>
            </a:pPr>
            <a:endParaRPr lang="fr-FR" sz="1800" dirty="0" smtClean="0"/>
          </a:p>
          <a:p>
            <a:pPr lvl="2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fr-FR" sz="1600" dirty="0" smtClean="0"/>
              <a:t>Une </a:t>
            </a:r>
            <a:r>
              <a:rPr lang="fr-FR" sz="1600" dirty="0"/>
              <a:t>augmentation sensible des montants des parts variables des contractuels (633 € contre 348 € en 2017</a:t>
            </a:r>
            <a:r>
              <a:rPr lang="fr-FR" sz="1600" dirty="0" smtClean="0"/>
              <a:t>).</a:t>
            </a:r>
            <a:endParaRPr lang="fr-FR" sz="1600" dirty="0"/>
          </a:p>
          <a:p>
            <a:pPr lvl="2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endParaRPr lang="fr-FR" sz="1800" dirty="0"/>
          </a:p>
          <a:p>
            <a:pPr lvl="2" algn="just">
              <a:spcBef>
                <a:spcPts val="0"/>
              </a:spcBef>
              <a:spcAft>
                <a:spcPts val="1200"/>
              </a:spcAft>
            </a:pPr>
            <a:endParaRPr lang="fr-FR" sz="1800" dirty="0" smtClean="0"/>
          </a:p>
          <a:p>
            <a:pPr lvl="2" algn="just">
              <a:spcBef>
                <a:spcPts val="0"/>
              </a:spcBef>
              <a:spcAft>
                <a:spcPts val="1200"/>
              </a:spcAft>
            </a:pPr>
            <a:endParaRPr lang="fr-FR" sz="1800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fr-FR" sz="2400" dirty="0"/>
          </a:p>
        </p:txBody>
      </p:sp>
      <p:sp>
        <p:nvSpPr>
          <p:cNvPr id="5" name="Titre 13"/>
          <p:cNvSpPr txBox="1">
            <a:spLocks/>
          </p:cNvSpPr>
          <p:nvPr/>
        </p:nvSpPr>
        <p:spPr bwMode="auto">
          <a:xfrm>
            <a:off x="507832" y="136732"/>
            <a:ext cx="7139877" cy="386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dirty="0"/>
              <a:t>Bilan 2018 en matière de politique indemnitaire</a:t>
            </a:r>
            <a:endParaRPr lang="fr-FR" sz="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FR" dirty="0"/>
          </a:p>
        </p:txBody>
      </p:sp>
      <p:sp>
        <p:nvSpPr>
          <p:cNvPr id="6" name="Titre 13"/>
          <p:cNvSpPr txBox="1">
            <a:spLocks/>
          </p:cNvSpPr>
          <p:nvPr/>
        </p:nvSpPr>
        <p:spPr bwMode="auto">
          <a:xfrm>
            <a:off x="578785" y="555139"/>
            <a:ext cx="7068924" cy="108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Axe </a:t>
            </a:r>
            <a:r>
              <a:rPr lang="fr-FR" sz="2000" dirty="0"/>
              <a:t>3: Ouvrir à tous les agents du ministère le bénéfice d’un dispositif de rémunération en fonction de la manière de servir (3,38 M€)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929" y="4176237"/>
            <a:ext cx="3071888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9820" y="253896"/>
            <a:ext cx="8073461" cy="111770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/>
              <a:t>Bilan 2018 en matière de politique indemnitaire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9820" y="754281"/>
            <a:ext cx="7619656" cy="68382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400" dirty="0">
                <a:solidFill>
                  <a:schemeClr val="tx1"/>
                </a:solidFill>
              </a:rPr>
              <a:t>Une évolution très nette par rapport à </a:t>
            </a:r>
            <a:r>
              <a:rPr lang="fr-FR" sz="1400" dirty="0" smtClean="0">
                <a:solidFill>
                  <a:schemeClr val="tx1"/>
                </a:solidFill>
              </a:rPr>
              <a:t>2017, </a:t>
            </a:r>
            <a:r>
              <a:rPr lang="fr-FR" sz="1400" dirty="0">
                <a:solidFill>
                  <a:schemeClr val="tx1"/>
                </a:solidFill>
              </a:rPr>
              <a:t>avec un effort de rattrapage spécifique en 2018  à destination des agents des filières scientifique, documentation, recherche et bibliothèque</a:t>
            </a:r>
            <a:r>
              <a:rPr lang="fr-FR" sz="1400" dirty="0" smtClean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832266" y="1438101"/>
            <a:ext cx="8045727" cy="435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25000"/>
              <a:buFont typeface="Wingdings" panose="05000000000000000000" pitchFamily="2" charset="2"/>
              <a:buChar char="§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266" y="1533772"/>
            <a:ext cx="7688279" cy="468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2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MCC">
      <a:dk1>
        <a:sysClr val="windowText" lastClr="000000"/>
      </a:dk1>
      <a:lt1>
        <a:sysClr val="window" lastClr="FFFFFF"/>
      </a:lt1>
      <a:dk2>
        <a:srgbClr val="777777"/>
      </a:dk2>
      <a:lt2>
        <a:srgbClr val="EEECE1"/>
      </a:lt2>
      <a:accent1>
        <a:srgbClr val="578ED1"/>
      </a:accent1>
      <a:accent2>
        <a:srgbClr val="007884"/>
      </a:accent2>
      <a:accent3>
        <a:srgbClr val="C43A2F"/>
      </a:accent3>
      <a:accent4>
        <a:srgbClr val="F05A50"/>
      </a:accent4>
      <a:accent5>
        <a:srgbClr val="E36C09"/>
      </a:accent5>
      <a:accent6>
        <a:srgbClr val="009DAE"/>
      </a:accent6>
      <a:hlink>
        <a:srgbClr val="A69034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MCC">
      <a:dk1>
        <a:sysClr val="windowText" lastClr="000000"/>
      </a:dk1>
      <a:lt1>
        <a:sysClr val="window" lastClr="FFFFFF"/>
      </a:lt1>
      <a:dk2>
        <a:srgbClr val="777777"/>
      </a:dk2>
      <a:lt2>
        <a:srgbClr val="EEECE1"/>
      </a:lt2>
      <a:accent1>
        <a:srgbClr val="578ED1"/>
      </a:accent1>
      <a:accent2>
        <a:srgbClr val="007884"/>
      </a:accent2>
      <a:accent3>
        <a:srgbClr val="C43A2F"/>
      </a:accent3>
      <a:accent4>
        <a:srgbClr val="F05A50"/>
      </a:accent4>
      <a:accent5>
        <a:srgbClr val="E36C09"/>
      </a:accent5>
      <a:accent6>
        <a:srgbClr val="009DAE"/>
      </a:accent6>
      <a:hlink>
        <a:srgbClr val="A69034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CC">
    <a:dk1>
      <a:sysClr val="windowText" lastClr="000000"/>
    </a:dk1>
    <a:lt1>
      <a:sysClr val="window" lastClr="FFFFFF"/>
    </a:lt1>
    <a:dk2>
      <a:srgbClr val="777777"/>
    </a:dk2>
    <a:lt2>
      <a:srgbClr val="EEECE1"/>
    </a:lt2>
    <a:accent1>
      <a:srgbClr val="578ED1"/>
    </a:accent1>
    <a:accent2>
      <a:srgbClr val="007884"/>
    </a:accent2>
    <a:accent3>
      <a:srgbClr val="C43A2F"/>
    </a:accent3>
    <a:accent4>
      <a:srgbClr val="F05A50"/>
    </a:accent4>
    <a:accent5>
      <a:srgbClr val="E36C09"/>
    </a:accent5>
    <a:accent6>
      <a:srgbClr val="009DAE"/>
    </a:accent6>
    <a:hlink>
      <a:srgbClr val="A69034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5488</TotalTime>
  <Words>890</Words>
  <Application>Microsoft Office PowerPoint</Application>
  <PresentationFormat>Affichage à l'écran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MS PGothic</vt:lpstr>
      <vt:lpstr>MS PGothic</vt:lpstr>
      <vt:lpstr>Arial</vt:lpstr>
      <vt:lpstr>Arial Narrow</vt:lpstr>
      <vt:lpstr>Calibri</vt:lpstr>
      <vt:lpstr>Wingdings</vt:lpstr>
      <vt:lpstr>Thème Office</vt:lpstr>
      <vt:lpstr>1_Thème Office</vt:lpstr>
      <vt:lpstr>Présentation PowerPoint</vt:lpstr>
      <vt:lpstr>Présentation PowerPoint</vt:lpstr>
      <vt:lpstr>  Bilan 2018 en matière de politique indemnitaire  Evolution de la masse indemnitaire de 2011 à 2018</vt:lpstr>
      <vt:lpstr>  Bilan 2018 en matière de politique indemnitaire  Montant indemnitaire moyen par ETPT de 2011 à 2018</vt:lpstr>
      <vt:lpstr> Bilan 2018 en matière de politique indemnitaire  </vt:lpstr>
      <vt:lpstr> Bilan 2018 en matière de politique indemnitaire   </vt:lpstr>
      <vt:lpstr>Bilan 2018 en matière de politique indemnitaire</vt:lpstr>
      <vt:lpstr>Présentation PowerPoint</vt:lpstr>
      <vt:lpstr>Bilan 2018 en matière de politique indemnitaire</vt:lpstr>
      <vt:lpstr>Bilan 2018 en matière de politique indemnitaire</vt:lpstr>
      <vt:lpstr>Perspectives 2019-2022 : poursuite du plan de rattrapage indemnitaire ministériel </vt:lpstr>
      <vt:lpstr>Perspectives 2019-2022 : poursuite du plan de rattrapage indemnitaire ministériel </vt:lpstr>
      <vt:lpstr>Perspectives 2019-2022 : poursuite du plan de rattrapage indemnitaire ministériel </vt:lpstr>
      <vt:lpstr>Perspectives 2019-2022 : poursuite du plan de rattrapage indemnitaire ministériel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Feuille de route  ministérielle</dc:title>
  <dc:creator>Laurent Dubois-Loya  -  ldl.book.fr</dc:creator>
  <cp:lastModifiedBy>Charlotte MARTINEZ</cp:lastModifiedBy>
  <cp:revision>569</cp:revision>
  <cp:lastPrinted>2019-01-29T16:37:02Z</cp:lastPrinted>
  <dcterms:created xsi:type="dcterms:W3CDTF">2017-07-20T16:29:24Z</dcterms:created>
  <dcterms:modified xsi:type="dcterms:W3CDTF">2019-01-29T16:53:56Z</dcterms:modified>
</cp:coreProperties>
</file>