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notesSlides/notesSlide4.xml" ContentType="application/vnd.openxmlformats-officedocument.presentationml.notesSlide+xml"/>
  <Override PartName="/ppt/theme/themeOverride9.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837" r:id="rId2"/>
  </p:sldMasterIdLst>
  <p:notesMasterIdLst>
    <p:notesMasterId r:id="rId25"/>
  </p:notesMasterIdLst>
  <p:handoutMasterIdLst>
    <p:handoutMasterId r:id="rId26"/>
  </p:handoutMasterIdLst>
  <p:sldIdLst>
    <p:sldId id="367" r:id="rId3"/>
    <p:sldId id="353" r:id="rId4"/>
    <p:sldId id="420" r:id="rId5"/>
    <p:sldId id="402" r:id="rId6"/>
    <p:sldId id="395" r:id="rId7"/>
    <p:sldId id="394" r:id="rId8"/>
    <p:sldId id="403" r:id="rId9"/>
    <p:sldId id="404" r:id="rId10"/>
    <p:sldId id="417" r:id="rId11"/>
    <p:sldId id="418" r:id="rId12"/>
    <p:sldId id="410" r:id="rId13"/>
    <p:sldId id="409" r:id="rId14"/>
    <p:sldId id="408" r:id="rId15"/>
    <p:sldId id="411" r:id="rId16"/>
    <p:sldId id="419" r:id="rId17"/>
    <p:sldId id="412" r:id="rId18"/>
    <p:sldId id="415" r:id="rId19"/>
    <p:sldId id="413" r:id="rId20"/>
    <p:sldId id="414" r:id="rId21"/>
    <p:sldId id="424" r:id="rId22"/>
    <p:sldId id="421" r:id="rId23"/>
    <p:sldId id="423" r:id="rId24"/>
  </p:sldIdLst>
  <p:sldSz cx="9144000" cy="6858000" type="screen4x3"/>
  <p:notesSz cx="6797675" cy="9926638"/>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3085">
          <p15:clr>
            <a:srgbClr val="A4A3A4"/>
          </p15:clr>
        </p15:guide>
        <p15:guide id="2" orient="horz" pos="4156">
          <p15:clr>
            <a:srgbClr val="A4A3A4"/>
          </p15:clr>
        </p15:guide>
        <p15:guide id="3" orient="horz" pos="809">
          <p15:clr>
            <a:srgbClr val="A4A3A4"/>
          </p15:clr>
        </p15:guide>
        <p15:guide id="4" orient="horz" pos="1785">
          <p15:clr>
            <a:srgbClr val="A4A3A4"/>
          </p15:clr>
        </p15:guide>
        <p15:guide id="5" pos="2490">
          <p15:clr>
            <a:srgbClr val="A4A3A4"/>
          </p15:clr>
        </p15:guide>
        <p15:guide id="6" pos="5510">
          <p15:clr>
            <a:srgbClr val="A4A3A4"/>
          </p15:clr>
        </p15:guide>
        <p15:guide id="7" pos="1131">
          <p15:clr>
            <a:srgbClr val="A4A3A4"/>
          </p15:clr>
        </p15:guide>
        <p15:guide id="8" pos="393">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ice.leboeuf" initials="b" lastIdx="2" clrIdx="0"/>
  <p:cmAuthor id="2" name="GAY Pauline" initials="GP" lastIdx="2" clrIdx="1">
    <p:extLst>
      <p:ext uri="{19B8F6BF-5375-455C-9EA6-DF929625EA0E}">
        <p15:presenceInfo xmlns:p15="http://schemas.microsoft.com/office/powerpoint/2012/main" userId="S-1-5-21-1594143644-2668287153-3300812935-139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6C09"/>
    <a:srgbClr val="F9FBFD"/>
    <a:srgbClr val="EDF6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9651" autoAdjust="0"/>
  </p:normalViewPr>
  <p:slideViewPr>
    <p:cSldViewPr snapToGrid="0">
      <p:cViewPr varScale="1">
        <p:scale>
          <a:sx n="86" d="100"/>
          <a:sy n="86" d="100"/>
        </p:scale>
        <p:origin x="1122" y="24"/>
      </p:cViewPr>
      <p:guideLst>
        <p:guide orient="horz" pos="3085"/>
        <p:guide orient="horz" pos="4156"/>
        <p:guide orient="horz" pos="809"/>
        <p:guide orient="horz" pos="1785"/>
        <p:guide pos="2490"/>
        <p:guide pos="5510"/>
        <p:guide pos="1131"/>
        <p:guide pos="393"/>
      </p:guideLst>
    </p:cSldViewPr>
  </p:slideViewPr>
  <p:outlineViewPr>
    <p:cViewPr>
      <p:scale>
        <a:sx n="33" d="100"/>
        <a:sy n="33" d="100"/>
      </p:scale>
      <p:origin x="0" y="0"/>
    </p:cViewPr>
  </p:outlineViewPr>
  <p:notesTextViewPr>
    <p:cViewPr>
      <p:scale>
        <a:sx n="66" d="100"/>
        <a:sy n="66" d="100"/>
      </p:scale>
      <p:origin x="0" y="0"/>
    </p:cViewPr>
  </p:notesTextViewPr>
  <p:sorterViewPr>
    <p:cViewPr>
      <p:scale>
        <a:sx n="100" d="100"/>
        <a:sy n="100" d="100"/>
      </p:scale>
      <p:origin x="0" y="-702"/>
    </p:cViewPr>
  </p:sorterViewPr>
  <p:notesViewPr>
    <p:cSldViewPr snapToGrid="0">
      <p:cViewPr varScale="1">
        <p:scale>
          <a:sx n="68" d="100"/>
          <a:sy n="68" d="100"/>
        </p:scale>
        <p:origin x="2820"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Feuille_de_calcul_Microsoft_Excel.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Feuille_de_calcul_Microsoft_Excel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Mesures catégorielles sur la période 2010 - 2020
</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'graph fiche pol indem bilan 18'!$B$1</c:f>
              <c:strCache>
                <c:ptCount val="1"/>
                <c:pt idx="0">
                  <c:v>Mesures catégorielles sur la période 2010 - 2019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 fiche pol indem bilan 18'!$A$2:$A$12</c:f>
              <c:strCache>
                <c:ptCount val="11"/>
                <c:pt idx="0">
                  <c:v>2010*</c:v>
                </c:pt>
                <c:pt idx="1">
                  <c:v>2011</c:v>
                </c:pt>
                <c:pt idx="2">
                  <c:v>2012</c:v>
                </c:pt>
                <c:pt idx="3">
                  <c:v>2013**</c:v>
                </c:pt>
                <c:pt idx="4">
                  <c:v>2014</c:v>
                </c:pt>
                <c:pt idx="5">
                  <c:v>2015</c:v>
                </c:pt>
                <c:pt idx="6">
                  <c:v>2016</c:v>
                </c:pt>
                <c:pt idx="7">
                  <c:v>2017***</c:v>
                </c:pt>
                <c:pt idx="8">
                  <c:v>2018****</c:v>
                </c:pt>
                <c:pt idx="9">
                  <c:v>2019*****</c:v>
                </c:pt>
                <c:pt idx="10">
                  <c:v>2020</c:v>
                </c:pt>
              </c:strCache>
            </c:strRef>
          </c:cat>
          <c:val>
            <c:numRef>
              <c:f>'graph fiche pol indem bilan 18'!$B$2:$B$12</c:f>
              <c:numCache>
                <c:formatCode>"€"#,##0_);\("€"#,##0\)</c:formatCode>
                <c:ptCount val="11"/>
                <c:pt idx="0">
                  <c:v>1218409</c:v>
                </c:pt>
                <c:pt idx="1">
                  <c:v>2157822</c:v>
                </c:pt>
                <c:pt idx="2">
                  <c:v>1118192</c:v>
                </c:pt>
                <c:pt idx="3">
                  <c:v>3100000</c:v>
                </c:pt>
                <c:pt idx="4">
                  <c:v>3229845</c:v>
                </c:pt>
                <c:pt idx="5">
                  <c:v>3583335</c:v>
                </c:pt>
                <c:pt idx="6">
                  <c:v>3400000</c:v>
                </c:pt>
                <c:pt idx="7">
                  <c:v>5117033</c:v>
                </c:pt>
                <c:pt idx="8">
                  <c:v>8358743</c:v>
                </c:pt>
                <c:pt idx="9">
                  <c:v>7283602</c:v>
                </c:pt>
                <c:pt idx="10">
                  <c:v>8369464</c:v>
                </c:pt>
              </c:numCache>
            </c:numRef>
          </c:val>
          <c:extLst>
            <c:ext xmlns:c16="http://schemas.microsoft.com/office/drawing/2014/chart" uri="{C3380CC4-5D6E-409C-BE32-E72D297353CC}">
              <c16:uniqueId val="{00000000-0BE6-4C6B-96FA-316C3170BC88}"/>
            </c:ext>
          </c:extLst>
        </c:ser>
        <c:dLbls>
          <c:showLegendKey val="0"/>
          <c:showVal val="0"/>
          <c:showCatName val="0"/>
          <c:showSerName val="0"/>
          <c:showPercent val="0"/>
          <c:showBubbleSize val="0"/>
        </c:dLbls>
        <c:gapWidth val="219"/>
        <c:overlap val="-27"/>
        <c:axId val="357734464"/>
        <c:axId val="357733480"/>
      </c:barChart>
      <c:catAx>
        <c:axId val="357734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57733480"/>
        <c:crosses val="autoZero"/>
        <c:auto val="1"/>
        <c:lblAlgn val="ctr"/>
        <c:lblOffset val="100"/>
        <c:noMultiLvlLbl val="0"/>
      </c:catAx>
      <c:valAx>
        <c:axId val="357733480"/>
        <c:scaling>
          <c:orientation val="minMax"/>
          <c:min val="1000000"/>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57734464"/>
        <c:crosses val="autoZero"/>
        <c:crossBetween val="between"/>
      </c:valAx>
      <c:spPr>
        <a:noFill/>
        <a:ln w="25400">
          <a:solidFill>
            <a:srgbClr val="E36C09"/>
          </a:solid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fr-FR" sz="1400"/>
              <a:t>AXE 2: Accompagnement de la politique RH du MC</a:t>
            </a:r>
          </a:p>
        </c:rich>
      </c:tx>
      <c:layout>
        <c:manualLayout>
          <c:xMode val="edge"/>
          <c:yMode val="edge"/>
          <c:x val="0.14104855643044617"/>
          <c:y val="3.7037037037037035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fr-FR"/>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118-4BED-8666-95603F2CF19E}"/>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118-4BED-8666-95603F2CF19E}"/>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1118-4BED-8666-95603F2CF19E}"/>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1118-4BED-8666-95603F2CF19E}"/>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fr-FR"/>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Feuil1!$G$5:$G$8</c:f>
              <c:strCache>
                <c:ptCount val="4"/>
                <c:pt idx="0">
                  <c:v>Réduction des écarts de rémunération entre les femmes et les hommes</c:v>
                </c:pt>
                <c:pt idx="1">
                  <c:v>Revalorisation des montants forfaitaires d'IFSE en cas de mobilité</c:v>
                </c:pt>
                <c:pt idx="2">
                  <c:v>Dispositif de renforcement de l'attractivité des postes</c:v>
                </c:pt>
                <c:pt idx="3">
                  <c:v>Autres</c:v>
                </c:pt>
              </c:strCache>
            </c:strRef>
          </c:cat>
          <c:val>
            <c:numRef>
              <c:f>Feuil1!$H$5:$H$8</c:f>
              <c:numCache>
                <c:formatCode>General</c:formatCode>
                <c:ptCount val="4"/>
                <c:pt idx="0">
                  <c:v>0.3</c:v>
                </c:pt>
                <c:pt idx="1">
                  <c:v>0.3</c:v>
                </c:pt>
                <c:pt idx="2">
                  <c:v>0.4</c:v>
                </c:pt>
                <c:pt idx="3">
                  <c:v>0.2</c:v>
                </c:pt>
              </c:numCache>
            </c:numRef>
          </c:val>
          <c:extLst>
            <c:ext xmlns:c16="http://schemas.microsoft.com/office/drawing/2014/chart" uri="{C3380CC4-5D6E-409C-BE32-E72D297353CC}">
              <c16:uniqueId val="{00000008-1118-4BED-8666-95603F2CF19E}"/>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lgn="just">
            <a:defRPr sz="900" b="0" i="0" u="none" strike="noStrike" kern="1200" baseline="0">
              <a:solidFill>
                <a:schemeClr val="dk1">
                  <a:lumMod val="75000"/>
                  <a:lumOff val="25000"/>
                </a:schemeClr>
              </a:solidFill>
              <a:latin typeface="+mn-lt"/>
              <a:ea typeface="+mn-ea"/>
              <a:cs typeface="+mn-cs"/>
            </a:defRPr>
          </a:pPr>
          <a:endParaRPr lang="fr-FR"/>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25400" cap="flat" cmpd="sng" algn="ctr">
      <a:solidFill>
        <a:srgbClr val="E36C09"/>
      </a:solidFill>
      <a:round/>
    </a:ln>
    <a:effectLst/>
  </c:spPr>
  <c:txPr>
    <a:bodyPr/>
    <a:lstStyle/>
    <a:p>
      <a:pPr>
        <a:defRPr/>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sz="quarter" idx="1"/>
          </p:nvPr>
        </p:nvSpPr>
        <p:spPr>
          <a:xfrm>
            <a:off x="3849688" y="0"/>
            <a:ext cx="2946400" cy="498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fld id="{D9B8DE23-7420-4FB0-B747-D3B83AF9D6DA}" type="datetimeFigureOut">
              <a:rPr lang="fr-FR" altLang="fr-FR"/>
              <a:pPr/>
              <a:t>05/02/2020</a:t>
            </a:fld>
            <a:endParaRPr lang="fr-FR" altLang="fr-FR"/>
          </a:p>
        </p:txBody>
      </p:sp>
      <p:sp>
        <p:nvSpPr>
          <p:cNvPr id="4" name="Espace réservé du pied de page 3"/>
          <p:cNvSpPr>
            <a:spLocks noGrp="1"/>
          </p:cNvSpPr>
          <p:nvPr>
            <p:ph type="ftr" sz="quarter" idx="2"/>
          </p:nvPr>
        </p:nvSpPr>
        <p:spPr>
          <a:xfrm>
            <a:off x="0" y="9428163"/>
            <a:ext cx="2946400"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fr-FR"/>
          </a:p>
        </p:txBody>
      </p:sp>
      <p:sp>
        <p:nvSpPr>
          <p:cNvPr id="5" name="Espace réservé du numéro de diapositive 4"/>
          <p:cNvSpPr>
            <a:spLocks noGrp="1"/>
          </p:cNvSpPr>
          <p:nvPr>
            <p:ph type="sldNum" sz="quarter" idx="3"/>
          </p:nvPr>
        </p:nvSpPr>
        <p:spPr>
          <a:xfrm>
            <a:off x="3849688" y="9428163"/>
            <a:ext cx="2946400"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1D7440F8-68BD-4F0E-AE9A-6554C00FC64F}"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1032101-E6C4-41CF-BF8C-8DB6CAA9B202}" type="datetimeFigureOut">
              <a:rPr lang="fr-FR" smtClean="0"/>
              <a:t>05/02/2020</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DB545A6E-3FE9-4001-B3F3-7E735AC0F665}" type="slidenum">
              <a:rPr lang="fr-FR" smtClean="0"/>
              <a:t>‹N°›</a:t>
            </a:fld>
            <a:endParaRPr lang="fr-FR"/>
          </a:p>
        </p:txBody>
      </p:sp>
    </p:spTree>
    <p:extLst>
      <p:ext uri="{BB962C8B-B14F-4D97-AF65-F5344CB8AC3E}">
        <p14:creationId xmlns:p14="http://schemas.microsoft.com/office/powerpoint/2010/main" val="3431809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545A6E-3FE9-4001-B3F3-7E735AC0F665}" type="slidenum">
              <a:rPr lang="fr-FR" smtClean="0"/>
              <a:t>4</a:t>
            </a:fld>
            <a:endParaRPr lang="fr-FR"/>
          </a:p>
        </p:txBody>
      </p:sp>
    </p:spTree>
    <p:extLst>
      <p:ext uri="{BB962C8B-B14F-4D97-AF65-F5344CB8AC3E}">
        <p14:creationId xmlns:p14="http://schemas.microsoft.com/office/powerpoint/2010/main" val="8057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545A6E-3FE9-4001-B3F3-7E735AC0F665}" type="slidenum">
              <a:rPr lang="fr-FR" smtClean="0"/>
              <a:t>5</a:t>
            </a:fld>
            <a:endParaRPr lang="fr-FR"/>
          </a:p>
        </p:txBody>
      </p:sp>
    </p:spTree>
    <p:extLst>
      <p:ext uri="{BB962C8B-B14F-4D97-AF65-F5344CB8AC3E}">
        <p14:creationId xmlns:p14="http://schemas.microsoft.com/office/powerpoint/2010/main" val="2640952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545A6E-3FE9-4001-B3F3-7E735AC0F665}" type="slidenum">
              <a:rPr lang="fr-FR" smtClean="0"/>
              <a:t>6</a:t>
            </a:fld>
            <a:endParaRPr lang="fr-FR"/>
          </a:p>
        </p:txBody>
      </p:sp>
    </p:spTree>
    <p:extLst>
      <p:ext uri="{BB962C8B-B14F-4D97-AF65-F5344CB8AC3E}">
        <p14:creationId xmlns:p14="http://schemas.microsoft.com/office/powerpoint/2010/main" val="170910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545A6E-3FE9-4001-B3F3-7E735AC0F665}" type="slidenum">
              <a:rPr lang="fr-FR" smtClean="0"/>
              <a:t>13</a:t>
            </a:fld>
            <a:endParaRPr lang="fr-FR"/>
          </a:p>
        </p:txBody>
      </p:sp>
    </p:spTree>
    <p:extLst>
      <p:ext uri="{BB962C8B-B14F-4D97-AF65-F5344CB8AC3E}">
        <p14:creationId xmlns:p14="http://schemas.microsoft.com/office/powerpoint/2010/main" val="26970992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emf"/><Relationship Id="rId1" Type="http://schemas.openxmlformats.org/officeDocument/2006/relationships/slideMaster" Target="../slideMasters/slideMaster2.xml"/><Relationship Id="rId4" Type="http://schemas.openxmlformats.org/officeDocument/2006/relationships/image" Target="../media/image2.emf"/></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pic>
        <p:nvPicPr>
          <p:cNvPr id="8" name="Imag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47013" y="131273"/>
            <a:ext cx="1081087"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3587751" cy="685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2" name="Titre 1"/>
          <p:cNvSpPr>
            <a:spLocks noGrp="1"/>
          </p:cNvSpPr>
          <p:nvPr>
            <p:ph type="ctrTitle"/>
          </p:nvPr>
        </p:nvSpPr>
        <p:spPr>
          <a:xfrm>
            <a:off x="3744177" y="2734654"/>
            <a:ext cx="4877697" cy="2570163"/>
          </a:xfrm>
        </p:spPr>
        <p:txBody>
          <a:bodyPr anchor="t">
            <a:normAutofit/>
          </a:bodyPr>
          <a:lstStyle>
            <a:lvl1pPr algn="l">
              <a:defRPr sz="3200">
                <a:solidFill>
                  <a:srgbClr val="002060"/>
                </a:solidFill>
                <a:latin typeface="Arial" panose="020B0604020202020204" pitchFamily="34" charset="0"/>
                <a:cs typeface="Arial" panose="020B0604020202020204" pitchFamily="34" charset="0"/>
              </a:defRPr>
            </a:lvl1pPr>
          </a:lstStyle>
          <a:p>
            <a:r>
              <a:rPr lang="fr-FR" dirty="0"/>
              <a:t>Modifiez le style du titre</a:t>
            </a:r>
          </a:p>
        </p:txBody>
      </p:sp>
      <p:sp>
        <p:nvSpPr>
          <p:cNvPr id="3" name="Sous-titre 2"/>
          <p:cNvSpPr>
            <a:spLocks noGrp="1"/>
          </p:cNvSpPr>
          <p:nvPr>
            <p:ph type="subTitle" idx="1"/>
          </p:nvPr>
        </p:nvSpPr>
        <p:spPr>
          <a:xfrm>
            <a:off x="3741697" y="5433590"/>
            <a:ext cx="4880177" cy="548481"/>
          </a:xfrm>
        </p:spPr>
        <p:txBody>
          <a:bodyPr anchor="b">
            <a:noAutofit/>
          </a:bodyPr>
          <a:lstStyle>
            <a:lvl1pPr marL="0" indent="0" algn="ctr">
              <a:buNone/>
              <a:defRPr sz="1800">
                <a:solidFill>
                  <a:schemeClr val="accent1">
                    <a:lumMod val="40000"/>
                    <a:lumOff val="60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
        <p:nvSpPr>
          <p:cNvPr id="10" name="Rectangle 9"/>
          <p:cNvSpPr/>
          <p:nvPr userDrawn="1"/>
        </p:nvSpPr>
        <p:spPr>
          <a:xfrm>
            <a:off x="0" y="0"/>
            <a:ext cx="546931" cy="6858000"/>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Tree>
    <p:extLst>
      <p:ext uri="{BB962C8B-B14F-4D97-AF65-F5344CB8AC3E}">
        <p14:creationId xmlns:p14="http://schemas.microsoft.com/office/powerpoint/2010/main" val="1594518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5" name="Rectangle 4"/>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8" name="Rectangle 7"/>
          <p:cNvSpPr/>
          <p:nvPr userDrawn="1"/>
        </p:nvSpPr>
        <p:spPr bwMode="gray">
          <a:xfrm>
            <a:off x="0" y="1243013"/>
            <a:ext cx="623888" cy="36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9"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10"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0ED8FAAD-75EE-410F-87C2-2D75A192C656}"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sp>
        <p:nvSpPr>
          <p:cNvPr id="2" name="Titre 1"/>
          <p:cNvSpPr>
            <a:spLocks noGrp="1"/>
          </p:cNvSpPr>
          <p:nvPr>
            <p:ph type="title"/>
          </p:nvPr>
        </p:nvSpPr>
        <p:spPr>
          <a:xfrm>
            <a:off x="619127" y="997315"/>
            <a:ext cx="3008313" cy="908050"/>
          </a:xfrm>
        </p:spPr>
        <p:txBody>
          <a:bodyPr anchor="t">
            <a:noAutofit/>
          </a:bodyPr>
          <a:lstStyle>
            <a:lvl1pPr algn="l">
              <a:defRPr sz="1500" b="1"/>
            </a:lvl1pPr>
          </a:lstStyle>
          <a:p>
            <a:r>
              <a:rPr lang="fr-FR" dirty="0"/>
              <a:t>Modifiez le style du titre</a:t>
            </a:r>
          </a:p>
        </p:txBody>
      </p:sp>
      <p:sp>
        <p:nvSpPr>
          <p:cNvPr id="3" name="Espace réservé du contenu 2"/>
          <p:cNvSpPr>
            <a:spLocks noGrp="1"/>
          </p:cNvSpPr>
          <p:nvPr>
            <p:ph idx="1"/>
          </p:nvPr>
        </p:nvSpPr>
        <p:spPr>
          <a:xfrm>
            <a:off x="3841750" y="949690"/>
            <a:ext cx="5111750" cy="5384800"/>
          </a:xfrm>
        </p:spPr>
        <p:txBody>
          <a:bodyPr>
            <a:normAutofit/>
          </a:bodyPr>
          <a:lstStyle>
            <a:lvl1pPr marL="200024" indent="-200024">
              <a:defRPr sz="1800">
                <a:solidFill>
                  <a:schemeClr val="accent5">
                    <a:lumMod val="75000"/>
                  </a:schemeClr>
                </a:solidFill>
              </a:defRPr>
            </a:lvl1pPr>
            <a:lvl2pPr marL="407193" indent="-207168">
              <a:defRPr sz="1500"/>
            </a:lvl2pPr>
            <a:lvl3pPr marL="607217" indent="-200024">
              <a:defRPr sz="1350"/>
            </a:lvl3pPr>
            <a:lvl4pPr marL="871535" indent="-264318">
              <a:defRPr sz="1200"/>
            </a:lvl4pPr>
            <a:lvl5pPr marL="1078704" indent="-207168">
              <a:defRPr sz="1200"/>
            </a:lvl5pPr>
            <a:lvl6pPr>
              <a:defRPr sz="1500"/>
            </a:lvl6pPr>
            <a:lvl7pPr>
              <a:defRPr sz="1500"/>
            </a:lvl7pPr>
            <a:lvl8pPr>
              <a:defRPr sz="1500"/>
            </a:lvl8pPr>
            <a:lvl9pPr>
              <a:defRPr sz="15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619127" y="1905365"/>
            <a:ext cx="3008313" cy="4478338"/>
          </a:xfrm>
        </p:spPr>
        <p:txBody>
          <a:bodyPr/>
          <a:lstStyle>
            <a:lvl1pPr marL="0" indent="0">
              <a:buNone/>
              <a:defRPr sz="1050"/>
            </a:lvl1pPr>
            <a:lvl2pPr marL="342899" indent="0">
              <a:buNone/>
              <a:defRPr sz="900"/>
            </a:lvl2pPr>
            <a:lvl3pPr marL="685799" indent="0">
              <a:buNone/>
              <a:defRPr sz="750"/>
            </a:lvl3pPr>
            <a:lvl4pPr marL="1028698" indent="0">
              <a:buNone/>
              <a:defRPr sz="675"/>
            </a:lvl4pPr>
            <a:lvl5pPr marL="1371597" indent="0">
              <a:buNone/>
              <a:defRPr sz="675"/>
            </a:lvl5pPr>
            <a:lvl6pPr marL="1714497" indent="0">
              <a:buNone/>
              <a:defRPr sz="675"/>
            </a:lvl6pPr>
            <a:lvl7pPr marL="2057396" indent="0">
              <a:buNone/>
              <a:defRPr sz="675"/>
            </a:lvl7pPr>
            <a:lvl8pPr marL="2400296" indent="0">
              <a:buNone/>
              <a:defRPr sz="675"/>
            </a:lvl8pPr>
            <a:lvl9pPr marL="2743194" indent="0">
              <a:buNone/>
              <a:defRPr sz="675"/>
            </a:lvl9pPr>
          </a:lstStyle>
          <a:p>
            <a:pPr lvl="0"/>
            <a:r>
              <a:rPr lang="fr-FR" dirty="0"/>
              <a:t>Modifiez les styles du texte du masque</a:t>
            </a:r>
          </a:p>
        </p:txBody>
      </p:sp>
      <p:sp>
        <p:nvSpPr>
          <p:cNvPr id="11" name="Espace réservé de la date 4"/>
          <p:cNvSpPr>
            <a:spLocks noGrp="1"/>
          </p:cNvSpPr>
          <p:nvPr>
            <p:ph type="dt" sz="half" idx="10"/>
          </p:nvPr>
        </p:nvSpPr>
        <p:spPr/>
        <p:txBody>
          <a:bodyPr/>
          <a:lstStyle>
            <a:lvl1pPr>
              <a:defRPr/>
            </a:lvl1pPr>
          </a:lstStyle>
          <a:p>
            <a:pPr>
              <a:defRPr/>
            </a:pPr>
            <a:fld id="{811B8B12-CDDA-4F9C-989D-D7BEFC0D0A59}" type="datetimeFigureOut">
              <a:rPr lang="fr-FR" altLang="fr-FR"/>
              <a:pPr>
                <a:defRPr/>
              </a:pPr>
              <a:t>05/02/2020</a:t>
            </a:fld>
            <a:endParaRPr lang="fr-FR" altLang="fr-FR"/>
          </a:p>
        </p:txBody>
      </p:sp>
      <p:sp>
        <p:nvSpPr>
          <p:cNvPr id="12" name="Espace réservé du pied de page 5"/>
          <p:cNvSpPr>
            <a:spLocks noGrp="1"/>
          </p:cNvSpPr>
          <p:nvPr>
            <p:ph type="ftr" sz="quarter" idx="11"/>
          </p:nvPr>
        </p:nvSpPr>
        <p:spPr/>
        <p:txBody>
          <a:bodyPr/>
          <a:lstStyle>
            <a:lvl1pPr>
              <a:defRPr/>
            </a:lvl1pPr>
          </a:lstStyle>
          <a:p>
            <a:pPr>
              <a:defRPr/>
            </a:pPr>
            <a:endParaRPr lang="fr-FR"/>
          </a:p>
        </p:txBody>
      </p:sp>
      <p:sp>
        <p:nvSpPr>
          <p:cNvPr id="13" name="Espace réservé du numéro de diapositive 6"/>
          <p:cNvSpPr>
            <a:spLocks noGrp="1"/>
          </p:cNvSpPr>
          <p:nvPr>
            <p:ph type="sldNum" sz="quarter" idx="12"/>
          </p:nvPr>
        </p:nvSpPr>
        <p:spPr/>
        <p:txBody>
          <a:bodyPr/>
          <a:lstStyle>
            <a:lvl1pPr>
              <a:defRPr/>
            </a:lvl1pPr>
          </a:lstStyle>
          <a:p>
            <a:pPr>
              <a:defRPr/>
            </a:pPr>
            <a:fld id="{02AAE333-B11A-450C-8FF5-055CEF2B41B6}" type="slidenum">
              <a:rPr lang="fr-FR" altLang="fr-FR"/>
              <a:pPr>
                <a:defRPr/>
              </a:pPr>
              <a:t>‹N°›</a:t>
            </a:fld>
            <a:endParaRPr lang="fr-FR" altLang="fr-FR"/>
          </a:p>
        </p:txBody>
      </p:sp>
    </p:spTree>
    <p:extLst>
      <p:ext uri="{BB962C8B-B14F-4D97-AF65-F5344CB8AC3E}">
        <p14:creationId xmlns:p14="http://schemas.microsoft.com/office/powerpoint/2010/main" val="2412309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5" name="Rectangle 4"/>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8"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9"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1DCD911E-FAE9-4068-815A-564D32344BD4}"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sp>
        <p:nvSpPr>
          <p:cNvPr id="2" name="Titre 1"/>
          <p:cNvSpPr>
            <a:spLocks noGrp="1"/>
          </p:cNvSpPr>
          <p:nvPr>
            <p:ph type="title"/>
          </p:nvPr>
        </p:nvSpPr>
        <p:spPr>
          <a:xfrm>
            <a:off x="1487489" y="4800600"/>
            <a:ext cx="7259637" cy="566738"/>
          </a:xfrm>
        </p:spPr>
        <p:txBody>
          <a:bodyPr anchor="b"/>
          <a:lstStyle>
            <a:lvl1pPr algn="l">
              <a:defRPr sz="1500" b="1"/>
            </a:lvl1pPr>
          </a:lstStyle>
          <a:p>
            <a:r>
              <a:rPr lang="fr-FR" dirty="0"/>
              <a:t>Modifiez le style du titre</a:t>
            </a:r>
          </a:p>
        </p:txBody>
      </p:sp>
      <p:sp>
        <p:nvSpPr>
          <p:cNvPr id="3" name="Espace réservé pour une image  2"/>
          <p:cNvSpPr>
            <a:spLocks noGrp="1"/>
          </p:cNvSpPr>
          <p:nvPr>
            <p:ph type="pic" idx="1"/>
          </p:nvPr>
        </p:nvSpPr>
        <p:spPr>
          <a:xfrm>
            <a:off x="1487491" y="971553"/>
            <a:ext cx="7259636" cy="3756025"/>
          </a:xfrm>
        </p:spPr>
        <p:txBody>
          <a:bodyPr rtlCol="0">
            <a:normAutofit/>
          </a:bodyPr>
          <a:lstStyle>
            <a:lvl1pPr marL="0" indent="0">
              <a:buNone/>
              <a:defRPr sz="2400"/>
            </a:lvl1pPr>
            <a:lvl2pPr marL="342899" indent="0">
              <a:buNone/>
              <a:defRPr sz="2100"/>
            </a:lvl2pPr>
            <a:lvl3pPr marL="685799" indent="0">
              <a:buNone/>
              <a:defRPr sz="1800"/>
            </a:lvl3pPr>
            <a:lvl4pPr marL="1028698" indent="0">
              <a:buNone/>
              <a:defRPr sz="1500"/>
            </a:lvl4pPr>
            <a:lvl5pPr marL="1371597" indent="0">
              <a:buNone/>
              <a:defRPr sz="1500"/>
            </a:lvl5pPr>
            <a:lvl6pPr marL="1714497" indent="0">
              <a:buNone/>
              <a:defRPr sz="1500"/>
            </a:lvl6pPr>
            <a:lvl7pPr marL="2057396" indent="0">
              <a:buNone/>
              <a:defRPr sz="1500"/>
            </a:lvl7pPr>
            <a:lvl8pPr marL="2400296" indent="0">
              <a:buNone/>
              <a:defRPr sz="1500"/>
            </a:lvl8pPr>
            <a:lvl9pPr marL="2743194" indent="0">
              <a:buNone/>
              <a:defRPr sz="1500"/>
            </a:lvl9pPr>
          </a:lstStyle>
          <a:p>
            <a:pPr lvl="0"/>
            <a:endParaRPr lang="fr-FR" noProof="0"/>
          </a:p>
        </p:txBody>
      </p:sp>
      <p:sp>
        <p:nvSpPr>
          <p:cNvPr id="4" name="Espace réservé du texte 3"/>
          <p:cNvSpPr>
            <a:spLocks noGrp="1"/>
          </p:cNvSpPr>
          <p:nvPr>
            <p:ph type="body" sz="half" idx="2"/>
          </p:nvPr>
        </p:nvSpPr>
        <p:spPr>
          <a:xfrm>
            <a:off x="1487489" y="5367339"/>
            <a:ext cx="7259637" cy="804862"/>
          </a:xfrm>
        </p:spPr>
        <p:txBody>
          <a:bodyPr/>
          <a:lstStyle>
            <a:lvl1pPr marL="0" indent="0">
              <a:buNone/>
              <a:defRPr sz="1050"/>
            </a:lvl1pPr>
            <a:lvl2pPr marL="342899" indent="0">
              <a:buNone/>
              <a:defRPr sz="900"/>
            </a:lvl2pPr>
            <a:lvl3pPr marL="685799" indent="0">
              <a:buNone/>
              <a:defRPr sz="750"/>
            </a:lvl3pPr>
            <a:lvl4pPr marL="1028698" indent="0">
              <a:buNone/>
              <a:defRPr sz="675"/>
            </a:lvl4pPr>
            <a:lvl5pPr marL="1371597" indent="0">
              <a:buNone/>
              <a:defRPr sz="675"/>
            </a:lvl5pPr>
            <a:lvl6pPr marL="1714497" indent="0">
              <a:buNone/>
              <a:defRPr sz="675"/>
            </a:lvl6pPr>
            <a:lvl7pPr marL="2057396" indent="0">
              <a:buNone/>
              <a:defRPr sz="675"/>
            </a:lvl7pPr>
            <a:lvl8pPr marL="2400296" indent="0">
              <a:buNone/>
              <a:defRPr sz="675"/>
            </a:lvl8pPr>
            <a:lvl9pPr marL="2743194" indent="0">
              <a:buNone/>
              <a:defRPr sz="675"/>
            </a:lvl9pPr>
          </a:lstStyle>
          <a:p>
            <a:pPr lvl="0"/>
            <a:r>
              <a:rPr lang="fr-FR"/>
              <a:t>Modifiez les styles du texte du masque</a:t>
            </a:r>
          </a:p>
        </p:txBody>
      </p:sp>
      <p:sp>
        <p:nvSpPr>
          <p:cNvPr id="10" name="Espace réservé de la date 4"/>
          <p:cNvSpPr>
            <a:spLocks noGrp="1"/>
          </p:cNvSpPr>
          <p:nvPr>
            <p:ph type="dt" sz="half" idx="10"/>
          </p:nvPr>
        </p:nvSpPr>
        <p:spPr/>
        <p:txBody>
          <a:bodyPr/>
          <a:lstStyle>
            <a:lvl1pPr>
              <a:defRPr/>
            </a:lvl1pPr>
          </a:lstStyle>
          <a:p>
            <a:pPr>
              <a:defRPr/>
            </a:pPr>
            <a:fld id="{1433B662-A63C-4C86-ACF1-169B99F0FC59}" type="datetimeFigureOut">
              <a:rPr lang="fr-FR" altLang="fr-FR"/>
              <a:pPr>
                <a:defRPr/>
              </a:pPr>
              <a:t>05/02/2020</a:t>
            </a:fld>
            <a:endParaRPr lang="fr-FR" altLang="fr-FR"/>
          </a:p>
        </p:txBody>
      </p:sp>
      <p:sp>
        <p:nvSpPr>
          <p:cNvPr id="11" name="Espace réservé du pied de page 5"/>
          <p:cNvSpPr>
            <a:spLocks noGrp="1"/>
          </p:cNvSpPr>
          <p:nvPr>
            <p:ph type="ftr" sz="quarter" idx="11"/>
          </p:nvPr>
        </p:nvSpPr>
        <p:spPr/>
        <p:txBody>
          <a:bodyPr/>
          <a:lstStyle>
            <a:lvl1pPr>
              <a:defRPr/>
            </a:lvl1pPr>
          </a:lstStyle>
          <a:p>
            <a:pPr>
              <a:defRPr/>
            </a:pPr>
            <a:endParaRPr lang="fr-FR"/>
          </a:p>
        </p:txBody>
      </p:sp>
      <p:sp>
        <p:nvSpPr>
          <p:cNvPr id="12" name="Espace réservé du numéro de diapositive 6"/>
          <p:cNvSpPr>
            <a:spLocks noGrp="1"/>
          </p:cNvSpPr>
          <p:nvPr>
            <p:ph type="sldNum" sz="quarter" idx="12"/>
          </p:nvPr>
        </p:nvSpPr>
        <p:spPr/>
        <p:txBody>
          <a:bodyPr/>
          <a:lstStyle>
            <a:lvl1pPr>
              <a:defRPr/>
            </a:lvl1pPr>
          </a:lstStyle>
          <a:p>
            <a:pPr>
              <a:defRPr/>
            </a:pPr>
            <a:fld id="{2E162D51-86E5-45D4-877A-DCA887AA7985}" type="slidenum">
              <a:rPr lang="fr-FR" altLang="fr-FR"/>
              <a:pPr>
                <a:defRPr/>
              </a:pPr>
              <a:t>‹N°›</a:t>
            </a:fld>
            <a:endParaRPr lang="fr-FR" altLang="fr-FR"/>
          </a:p>
        </p:txBody>
      </p:sp>
    </p:spTree>
    <p:extLst>
      <p:ext uri="{BB962C8B-B14F-4D97-AF65-F5344CB8AC3E}">
        <p14:creationId xmlns:p14="http://schemas.microsoft.com/office/powerpoint/2010/main" val="4268493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8" name="CustomShape 2"/>
          <p:cNvSpPr/>
          <p:nvPr userDrawn="1"/>
        </p:nvSpPr>
        <p:spPr>
          <a:xfrm>
            <a:off x="8705850" y="6442075"/>
            <a:ext cx="304800" cy="306388"/>
          </a:xfrm>
          <a:prstGeom prst="ellipse">
            <a:avLst/>
          </a:prstGeom>
          <a:solidFill>
            <a:schemeClr val="accent1">
              <a:lumMod val="20000"/>
              <a:lumOff val="80000"/>
            </a:schemeClr>
          </a:solidFill>
          <a:ln>
            <a:solidFill>
              <a:srgbClr val="FFFFFF"/>
            </a:solidFill>
          </a:ln>
        </p:spPr>
        <p:txBody>
          <a:bodyPr lIns="45719" rIns="45719"/>
          <a:lstStyle/>
          <a:p>
            <a:pPr eaLnBrk="1" fontAlgn="auto" hangingPunct="1">
              <a:spcBef>
                <a:spcPts val="0"/>
              </a:spcBef>
              <a:spcAft>
                <a:spcPts val="0"/>
              </a:spcAft>
              <a:defRPr/>
            </a:pPr>
            <a:endParaRPr dirty="0">
              <a:solidFill>
                <a:schemeClr val="tx1"/>
              </a:solidFill>
              <a:ea typeface="+mn-ea"/>
            </a:endParaRPr>
          </a:p>
        </p:txBody>
      </p:sp>
      <p:sp>
        <p:nvSpPr>
          <p:cNvPr id="9" name="TextShape 3"/>
          <p:cNvSpPr txBox="1">
            <a:spLocks noChangeArrowheads="1"/>
          </p:cNvSpPr>
          <p:nvPr userDrawn="1"/>
        </p:nvSpPr>
        <p:spPr bwMode="auto">
          <a:xfrm>
            <a:off x="8694159" y="6489700"/>
            <a:ext cx="334533" cy="213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wrap="none" lIns="44999" tIns="44999" rIns="44999" bIns="4499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fld id="{87AC1D97-F758-494D-8D11-46854AFCC598}" type="slidenum">
              <a:rPr lang="en-US" altLang="fr-FR" sz="800" b="1">
                <a:solidFill>
                  <a:schemeClr val="accent1">
                    <a:lumMod val="75000"/>
                  </a:schemeClr>
                </a:solidFill>
                <a:cs typeface="Arial" panose="020B0604020202020204" pitchFamily="34" charset="0"/>
              </a:rPr>
              <a:pPr algn="ctr" eaLnBrk="1" hangingPunct="1"/>
              <a:t>‹N°›</a:t>
            </a:fld>
            <a:endParaRPr lang="en-US" altLang="fr-FR" sz="800" b="1" dirty="0">
              <a:solidFill>
                <a:schemeClr val="accent1">
                  <a:lumMod val="75000"/>
                </a:schemeClr>
              </a:solidFill>
              <a:cs typeface="Arial" panose="020B0604020202020204" pitchFamily="34" charset="0"/>
            </a:endParaRPr>
          </a:p>
        </p:txBody>
      </p:sp>
      <p:sp>
        <p:nvSpPr>
          <p:cNvPr id="13" name="Rectangle 12"/>
          <p:cNvSpPr/>
          <p:nvPr userDrawn="1"/>
        </p:nvSpPr>
        <p:spPr>
          <a:xfrm>
            <a:off x="85457" y="0"/>
            <a:ext cx="546931" cy="6858000"/>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6" name="Titre 1"/>
          <p:cNvSpPr>
            <a:spLocks noGrp="1"/>
          </p:cNvSpPr>
          <p:nvPr>
            <p:ph type="title"/>
          </p:nvPr>
        </p:nvSpPr>
        <p:spPr>
          <a:xfrm>
            <a:off x="632389" y="136732"/>
            <a:ext cx="8073461" cy="692209"/>
          </a:xfrm>
        </p:spPr>
        <p:txBody>
          <a:bodyPr anchor="t"/>
          <a:lstStyle>
            <a:lvl1pPr>
              <a:lnSpc>
                <a:spcPts val="3200"/>
              </a:lnSpc>
              <a:defRPr sz="2400" b="1">
                <a:solidFill>
                  <a:srgbClr val="002060"/>
                </a:solidFill>
              </a:defRPr>
            </a:lvl1pPr>
          </a:lstStyle>
          <a:p>
            <a:r>
              <a:rPr lang="fr-FR" dirty="0"/>
              <a:t>Modifiez le style du titre</a:t>
            </a:r>
          </a:p>
        </p:txBody>
      </p:sp>
      <p:sp>
        <p:nvSpPr>
          <p:cNvPr id="19" name="Espace réservé du contenu 2"/>
          <p:cNvSpPr>
            <a:spLocks noGrp="1"/>
          </p:cNvSpPr>
          <p:nvPr>
            <p:ph idx="1" hasCustomPrompt="1"/>
          </p:nvPr>
        </p:nvSpPr>
        <p:spPr>
          <a:xfrm>
            <a:off x="632388" y="1145136"/>
            <a:ext cx="8378261" cy="5142951"/>
          </a:xfrm>
        </p:spPr>
        <p:txBody>
          <a:bodyPr>
            <a:normAutofit/>
          </a:bodyPr>
          <a:lstStyle>
            <a:lvl1pPr marL="342900" indent="-342900">
              <a:buClr>
                <a:srgbClr val="002060"/>
              </a:buClr>
              <a:buSzPct val="125000"/>
              <a:buFont typeface="Wingdings" panose="05000000000000000000" pitchFamily="2" charset="2"/>
              <a:buChar char="§"/>
              <a:defRPr sz="2000">
                <a:solidFill>
                  <a:srgbClr val="002060"/>
                </a:solidFill>
              </a:defRPr>
            </a:lvl1pPr>
            <a:lvl2pPr>
              <a:defRPr sz="1600"/>
            </a:lvl2pPr>
            <a:lvl3pPr>
              <a:defRPr sz="1400"/>
            </a:lvl3pPr>
            <a:lvl4pPr>
              <a:defRPr sz="1400"/>
            </a:lvl4pPr>
            <a:lvl5pPr>
              <a:defRPr sz="1600"/>
            </a:lvl5pPr>
          </a:lstStyle>
          <a:p>
            <a:pPr eaLnBrk="1" hangingPunct="1"/>
            <a:r>
              <a:rPr lang="fr-FR" altLang="fr-FR" dirty="0"/>
              <a:t>XX</a:t>
            </a:r>
          </a:p>
          <a:p>
            <a:pPr lvl="1" eaLnBrk="1" hangingPunct="1"/>
            <a:r>
              <a:rPr lang="fr-FR" altLang="fr-FR" dirty="0"/>
              <a:t>XXX</a:t>
            </a:r>
          </a:p>
          <a:p>
            <a:pPr lvl="2" eaLnBrk="1" hangingPunct="1"/>
            <a:r>
              <a:rPr lang="fr-FR" altLang="fr-FR" dirty="0"/>
              <a:t>XXX</a:t>
            </a:r>
          </a:p>
          <a:p>
            <a:pPr lvl="1" eaLnBrk="1" hangingPunct="1"/>
            <a:r>
              <a:rPr lang="fr-FR" altLang="fr-FR" dirty="0"/>
              <a:t>XXX</a:t>
            </a:r>
          </a:p>
          <a:p>
            <a:pPr lvl="2" eaLnBrk="1" hangingPunct="1"/>
            <a:r>
              <a:rPr lang="fr-FR" altLang="fr-FR" dirty="0" err="1"/>
              <a:t>Ddd</a:t>
            </a:r>
            <a:endParaRPr lang="fr-FR" altLang="fr-FR" dirty="0"/>
          </a:p>
          <a:p>
            <a:pPr lvl="3" eaLnBrk="1" hangingPunct="1"/>
            <a:r>
              <a:rPr lang="fr-FR" altLang="fr-FR" dirty="0" err="1"/>
              <a:t>ddddd</a:t>
            </a:r>
            <a:endParaRPr lang="fr-FR" altLang="fr-FR" dirty="0"/>
          </a:p>
          <a:p>
            <a:endParaRPr lang="fr-FR" dirty="0"/>
          </a:p>
        </p:txBody>
      </p:sp>
      <p:sp>
        <p:nvSpPr>
          <p:cNvPr id="20" name="ZoneTexte 19"/>
          <p:cNvSpPr txBox="1"/>
          <p:nvPr userDrawn="1"/>
        </p:nvSpPr>
        <p:spPr>
          <a:xfrm>
            <a:off x="546931" y="6428425"/>
            <a:ext cx="1965960" cy="261610"/>
          </a:xfrm>
          <a:prstGeom prst="rect">
            <a:avLst/>
          </a:prstGeom>
          <a:noFill/>
        </p:spPr>
        <p:txBody>
          <a:bodyPr wrap="square" rtlCol="0">
            <a:spAutoFit/>
          </a:bodyPr>
          <a:lstStyle/>
          <a:p>
            <a:pPr algn="l" eaLnBrk="1" fontAlgn="auto" hangingPunct="1">
              <a:spcAft>
                <a:spcPts val="0"/>
              </a:spcAft>
              <a:defRPr/>
            </a:pPr>
            <a:r>
              <a:rPr lang="fr-FR" altLang="fr-FR" sz="1100" b="1" i="1" dirty="0">
                <a:solidFill>
                  <a:schemeClr val="tx1"/>
                </a:solidFill>
              </a:rPr>
              <a:t>SG – SRH2 – BER</a:t>
            </a:r>
            <a:endParaRPr lang="fr-FR" sz="1100" b="1" i="1" kern="1200" dirty="0">
              <a:solidFill>
                <a:schemeClr val="tx1"/>
              </a:solidFill>
              <a:latin typeface="Arial" panose="020B0604020202020204" pitchFamily="34" charset="0"/>
              <a:ea typeface="MS PGothic" panose="020B0600070205080204" pitchFamily="34" charset="-128"/>
              <a:cs typeface="+mn-cs"/>
            </a:endParaRPr>
          </a:p>
        </p:txBody>
      </p:sp>
      <p:sp>
        <p:nvSpPr>
          <p:cNvPr id="10" name="ZoneTexte 9"/>
          <p:cNvSpPr txBox="1"/>
          <p:nvPr userDrawn="1"/>
        </p:nvSpPr>
        <p:spPr>
          <a:xfrm>
            <a:off x="2330246" y="6428425"/>
            <a:ext cx="4896464" cy="461665"/>
          </a:xfrm>
          <a:prstGeom prst="rect">
            <a:avLst/>
          </a:prstGeom>
          <a:noFill/>
        </p:spPr>
        <p:txBody>
          <a:bodyPr wrap="square" rtlCol="0">
            <a:spAutoFit/>
          </a:bodyPr>
          <a:lstStyle/>
          <a:p>
            <a:pPr algn="l" eaLnBrk="1" fontAlgn="auto" hangingPunct="1">
              <a:spcAft>
                <a:spcPts val="0"/>
              </a:spcAft>
              <a:defRPr/>
            </a:pPr>
            <a:r>
              <a:rPr lang="fr-FR" altLang="fr-FR" sz="2400" b="1" i="1" dirty="0" smtClean="0">
                <a:solidFill>
                  <a:schemeClr val="tx1">
                    <a:lumMod val="50000"/>
                    <a:lumOff val="50000"/>
                  </a:schemeClr>
                </a:solidFill>
              </a:rPr>
              <a:t>DOCUMENT DE TRAVAIL</a:t>
            </a:r>
            <a:endParaRPr lang="fr-FR" sz="2400" b="1" i="1" kern="1200" dirty="0">
              <a:solidFill>
                <a:schemeClr val="tx1">
                  <a:lumMod val="50000"/>
                  <a:lumOff val="50000"/>
                </a:schemeClr>
              </a:solidFill>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3980995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5"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C4208D2A-2D87-49EF-A5E3-25972AA3084F}"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pic>
        <p:nvPicPr>
          <p:cNvPr id="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3116" y="0"/>
            <a:ext cx="358735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1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995737" y="584201"/>
            <a:ext cx="1081088"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3884616" y="2751142"/>
            <a:ext cx="4891087" cy="1341891"/>
          </a:xfrm>
        </p:spPr>
        <p:txBody>
          <a:bodyPr anchor="t">
            <a:normAutofit/>
          </a:bodyPr>
          <a:lstStyle>
            <a:lvl1pPr algn="l">
              <a:defRPr sz="2400">
                <a:latin typeface="Arial" panose="020B0604020202020204" pitchFamily="34" charset="0"/>
                <a:cs typeface="Arial" panose="020B0604020202020204" pitchFamily="34" charset="0"/>
              </a:defRPr>
            </a:lvl1pPr>
          </a:lstStyle>
          <a:p>
            <a:r>
              <a:rPr lang="fr-FR" dirty="0"/>
              <a:t>Modifiez le style du titre</a:t>
            </a:r>
          </a:p>
        </p:txBody>
      </p:sp>
      <p:sp>
        <p:nvSpPr>
          <p:cNvPr id="3" name="Sous-titre 2"/>
          <p:cNvSpPr>
            <a:spLocks noGrp="1"/>
          </p:cNvSpPr>
          <p:nvPr>
            <p:ph type="subTitle" idx="1"/>
          </p:nvPr>
        </p:nvSpPr>
        <p:spPr>
          <a:xfrm>
            <a:off x="3884569" y="4913659"/>
            <a:ext cx="4893575" cy="548481"/>
          </a:xfrm>
        </p:spPr>
        <p:txBody>
          <a:bodyPr anchor="b">
            <a:noAutofit/>
          </a:bodyPr>
          <a:lstStyle>
            <a:lvl1pPr marL="0" indent="0" algn="l">
              <a:buNone/>
              <a:defRPr sz="1500">
                <a:solidFill>
                  <a:schemeClr val="accent1">
                    <a:lumMod val="75000"/>
                  </a:schemeClr>
                </a:solidFill>
                <a:latin typeface="Arial" panose="020B0604020202020204" pitchFamily="34" charset="0"/>
                <a:cs typeface="Arial" panose="020B0604020202020204" pitchFamily="34" charset="0"/>
              </a:defRPr>
            </a:lvl1pPr>
            <a:lvl2pPr marL="342899" indent="0" algn="ctr">
              <a:buNone/>
              <a:defRPr>
                <a:solidFill>
                  <a:schemeClr val="tx1">
                    <a:tint val="75000"/>
                  </a:schemeClr>
                </a:solidFill>
              </a:defRPr>
            </a:lvl2pPr>
            <a:lvl3pPr marL="685799" indent="0" algn="ctr">
              <a:buNone/>
              <a:defRPr>
                <a:solidFill>
                  <a:schemeClr val="tx1">
                    <a:tint val="75000"/>
                  </a:schemeClr>
                </a:solidFill>
              </a:defRPr>
            </a:lvl3pPr>
            <a:lvl4pPr marL="1028698" indent="0" algn="ctr">
              <a:buNone/>
              <a:defRPr>
                <a:solidFill>
                  <a:schemeClr val="tx1">
                    <a:tint val="75000"/>
                  </a:schemeClr>
                </a:solidFill>
              </a:defRPr>
            </a:lvl4pPr>
            <a:lvl5pPr marL="1371597" indent="0" algn="ctr">
              <a:buNone/>
              <a:defRPr>
                <a:solidFill>
                  <a:schemeClr val="tx1">
                    <a:tint val="75000"/>
                  </a:schemeClr>
                </a:solidFill>
              </a:defRPr>
            </a:lvl5pPr>
            <a:lvl6pPr marL="1714497" indent="0" algn="ctr">
              <a:buNone/>
              <a:defRPr>
                <a:solidFill>
                  <a:schemeClr val="tx1">
                    <a:tint val="75000"/>
                  </a:schemeClr>
                </a:solidFill>
              </a:defRPr>
            </a:lvl6pPr>
            <a:lvl7pPr marL="2057396" indent="0" algn="ctr">
              <a:buNone/>
              <a:defRPr>
                <a:solidFill>
                  <a:schemeClr val="tx1">
                    <a:tint val="75000"/>
                  </a:schemeClr>
                </a:solidFill>
              </a:defRPr>
            </a:lvl7pPr>
            <a:lvl8pPr marL="2400296" indent="0" algn="ctr">
              <a:buNone/>
              <a:defRPr>
                <a:solidFill>
                  <a:schemeClr val="tx1">
                    <a:tint val="75000"/>
                  </a:schemeClr>
                </a:solidFill>
              </a:defRPr>
            </a:lvl8pPr>
            <a:lvl9pPr marL="2743194" indent="0" algn="ctr">
              <a:buNone/>
              <a:defRPr>
                <a:solidFill>
                  <a:schemeClr val="tx1">
                    <a:tint val="75000"/>
                  </a:schemeClr>
                </a:solidFill>
              </a:defRPr>
            </a:lvl9pPr>
          </a:lstStyle>
          <a:p>
            <a:r>
              <a:rPr lang="fr-FR" dirty="0"/>
              <a:t>Modifiez le style des sous-titres du masque</a:t>
            </a:r>
          </a:p>
        </p:txBody>
      </p:sp>
      <p:sp>
        <p:nvSpPr>
          <p:cNvPr id="8" name="Espace réservé de la date 3"/>
          <p:cNvSpPr>
            <a:spLocks noGrp="1"/>
          </p:cNvSpPr>
          <p:nvPr>
            <p:ph type="dt" sz="half" idx="10"/>
          </p:nvPr>
        </p:nvSpPr>
        <p:spPr/>
        <p:txBody>
          <a:bodyPr/>
          <a:lstStyle>
            <a:lvl1pPr>
              <a:defRPr/>
            </a:lvl1pPr>
          </a:lstStyle>
          <a:p>
            <a:pPr>
              <a:defRPr/>
            </a:pPr>
            <a:fld id="{CA439652-474B-4771-AAFF-EDC64903A146}" type="datetimeFigureOut">
              <a:rPr lang="fr-FR" altLang="fr-FR"/>
              <a:pPr>
                <a:defRPr/>
              </a:pPr>
              <a:t>05/02/2020</a:t>
            </a:fld>
            <a:endParaRPr lang="fr-FR" altLang="fr-FR"/>
          </a:p>
        </p:txBody>
      </p:sp>
      <p:sp>
        <p:nvSpPr>
          <p:cNvPr id="9" name="Espace réservé du pied de page 4"/>
          <p:cNvSpPr>
            <a:spLocks noGrp="1"/>
          </p:cNvSpPr>
          <p:nvPr>
            <p:ph type="ftr" sz="quarter" idx="11"/>
          </p:nvPr>
        </p:nvSpPr>
        <p:spPr/>
        <p:txBody>
          <a:bodyPr/>
          <a:lstStyle>
            <a:lvl1pPr>
              <a:defRPr/>
            </a:lvl1pPr>
          </a:lstStyle>
          <a:p>
            <a:pPr>
              <a:defRPr/>
            </a:pPr>
            <a:endParaRPr lang="fr-FR"/>
          </a:p>
        </p:txBody>
      </p:sp>
    </p:spTree>
    <p:extLst>
      <p:ext uri="{BB962C8B-B14F-4D97-AF65-F5344CB8AC3E}">
        <p14:creationId xmlns:p14="http://schemas.microsoft.com/office/powerpoint/2010/main" val="3088785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4" name="Rectangle 3"/>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7" name="Rectangle 6"/>
          <p:cNvSpPr/>
          <p:nvPr userDrawn="1"/>
        </p:nvSpPr>
        <p:spPr>
          <a:xfrm>
            <a:off x="-36910" y="0"/>
            <a:ext cx="9180910" cy="6858000"/>
          </a:xfrm>
          <a:prstGeom prst="rect">
            <a:avLst/>
          </a:prstGeom>
          <a:gradFill flip="none" rotWithShape="1">
            <a:gsLst>
              <a:gs pos="0">
                <a:srgbClr val="163F70"/>
              </a:gs>
              <a:gs pos="71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8" name="Image 5"/>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995737" y="584201"/>
            <a:ext cx="1081088"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63116" y="0"/>
            <a:ext cx="358735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3898004" y="2743202"/>
            <a:ext cx="4877697" cy="2570163"/>
          </a:xfrm>
        </p:spPr>
        <p:txBody>
          <a:bodyPr anchor="t">
            <a:normAutofit/>
          </a:bodyPr>
          <a:lstStyle>
            <a:lvl1pPr algn="l">
              <a:defRPr sz="2400">
                <a:solidFill>
                  <a:schemeClr val="bg1"/>
                </a:solidFill>
                <a:latin typeface="Arial" panose="020B0604020202020204" pitchFamily="34" charset="0"/>
                <a:cs typeface="Arial" panose="020B0604020202020204" pitchFamily="34" charset="0"/>
              </a:defRPr>
            </a:lvl1pPr>
          </a:lstStyle>
          <a:p>
            <a:r>
              <a:rPr lang="fr-FR" dirty="0"/>
              <a:t>Modifiez le style du titre</a:t>
            </a:r>
          </a:p>
        </p:txBody>
      </p:sp>
      <p:sp>
        <p:nvSpPr>
          <p:cNvPr id="3" name="Sous-titre 2"/>
          <p:cNvSpPr>
            <a:spLocks noGrp="1"/>
          </p:cNvSpPr>
          <p:nvPr>
            <p:ph type="subTitle" idx="1"/>
          </p:nvPr>
        </p:nvSpPr>
        <p:spPr>
          <a:xfrm>
            <a:off x="3897959" y="5450687"/>
            <a:ext cx="4880177" cy="548481"/>
          </a:xfrm>
        </p:spPr>
        <p:txBody>
          <a:bodyPr anchor="b">
            <a:noAutofit/>
          </a:bodyPr>
          <a:lstStyle>
            <a:lvl1pPr marL="0" indent="0" algn="l">
              <a:buNone/>
              <a:defRPr sz="1500">
                <a:solidFill>
                  <a:schemeClr val="accent1">
                    <a:lumMod val="40000"/>
                    <a:lumOff val="60000"/>
                  </a:schemeClr>
                </a:solidFill>
                <a:latin typeface="Arial" panose="020B0604020202020204" pitchFamily="34" charset="0"/>
                <a:cs typeface="Arial" panose="020B0604020202020204" pitchFamily="34" charset="0"/>
              </a:defRPr>
            </a:lvl1pPr>
            <a:lvl2pPr marL="342899" indent="0" algn="ctr">
              <a:buNone/>
              <a:defRPr>
                <a:solidFill>
                  <a:schemeClr val="tx1">
                    <a:tint val="75000"/>
                  </a:schemeClr>
                </a:solidFill>
              </a:defRPr>
            </a:lvl2pPr>
            <a:lvl3pPr marL="685799" indent="0" algn="ctr">
              <a:buNone/>
              <a:defRPr>
                <a:solidFill>
                  <a:schemeClr val="tx1">
                    <a:tint val="75000"/>
                  </a:schemeClr>
                </a:solidFill>
              </a:defRPr>
            </a:lvl3pPr>
            <a:lvl4pPr marL="1028698" indent="0" algn="ctr">
              <a:buNone/>
              <a:defRPr>
                <a:solidFill>
                  <a:schemeClr val="tx1">
                    <a:tint val="75000"/>
                  </a:schemeClr>
                </a:solidFill>
              </a:defRPr>
            </a:lvl4pPr>
            <a:lvl5pPr marL="1371597" indent="0" algn="ctr">
              <a:buNone/>
              <a:defRPr>
                <a:solidFill>
                  <a:schemeClr val="tx1">
                    <a:tint val="75000"/>
                  </a:schemeClr>
                </a:solidFill>
              </a:defRPr>
            </a:lvl5pPr>
            <a:lvl6pPr marL="1714497" indent="0" algn="ctr">
              <a:buNone/>
              <a:defRPr>
                <a:solidFill>
                  <a:schemeClr val="tx1">
                    <a:tint val="75000"/>
                  </a:schemeClr>
                </a:solidFill>
              </a:defRPr>
            </a:lvl6pPr>
            <a:lvl7pPr marL="2057396" indent="0" algn="ctr">
              <a:buNone/>
              <a:defRPr>
                <a:solidFill>
                  <a:schemeClr val="tx1">
                    <a:tint val="75000"/>
                  </a:schemeClr>
                </a:solidFill>
              </a:defRPr>
            </a:lvl7pPr>
            <a:lvl8pPr marL="2400296" indent="0" algn="ctr">
              <a:buNone/>
              <a:defRPr>
                <a:solidFill>
                  <a:schemeClr val="tx1">
                    <a:tint val="75000"/>
                  </a:schemeClr>
                </a:solidFill>
              </a:defRPr>
            </a:lvl8pPr>
            <a:lvl9pPr marL="2743194" indent="0" algn="ctr">
              <a:buNone/>
              <a:defRPr>
                <a:solidFill>
                  <a:schemeClr val="tx1">
                    <a:tint val="75000"/>
                  </a:schemeClr>
                </a:solidFill>
              </a:defRPr>
            </a:lvl9pPr>
          </a:lstStyle>
          <a:p>
            <a:r>
              <a:rPr lang="fr-FR" dirty="0"/>
              <a:t>Modifiez le style des sous-titres du masque</a:t>
            </a:r>
          </a:p>
        </p:txBody>
      </p:sp>
      <p:sp>
        <p:nvSpPr>
          <p:cNvPr id="10" name="Espace réservé de la date 3"/>
          <p:cNvSpPr>
            <a:spLocks noGrp="1"/>
          </p:cNvSpPr>
          <p:nvPr>
            <p:ph type="dt" sz="half" idx="10"/>
          </p:nvPr>
        </p:nvSpPr>
        <p:spPr/>
        <p:txBody>
          <a:bodyPr/>
          <a:lstStyle>
            <a:lvl1pPr>
              <a:defRPr/>
            </a:lvl1pPr>
          </a:lstStyle>
          <a:p>
            <a:pPr>
              <a:defRPr/>
            </a:pPr>
            <a:fld id="{28783785-E146-416E-96D7-5114C70722A8}" type="datetimeFigureOut">
              <a:rPr lang="fr-FR" altLang="fr-FR"/>
              <a:pPr>
                <a:defRPr/>
              </a:pPr>
              <a:t>05/02/2020</a:t>
            </a:fld>
            <a:endParaRPr lang="fr-FR" altLang="fr-FR" dirty="0"/>
          </a:p>
        </p:txBody>
      </p:sp>
      <p:sp>
        <p:nvSpPr>
          <p:cNvPr id="11" name="Espace réservé du pied de page 4"/>
          <p:cNvSpPr>
            <a:spLocks noGrp="1"/>
          </p:cNvSpPr>
          <p:nvPr>
            <p:ph type="ftr" sz="quarter" idx="11"/>
          </p:nvPr>
        </p:nvSpPr>
        <p:spPr/>
        <p:txBody>
          <a:bodyPr/>
          <a:lstStyle>
            <a:lvl1pPr>
              <a:defRPr/>
            </a:lvl1pPr>
          </a:lstStyle>
          <a:p>
            <a:pPr>
              <a:defRPr/>
            </a:pPr>
            <a:endParaRPr lang="fr-FR"/>
          </a:p>
        </p:txBody>
      </p:sp>
    </p:spTree>
    <p:extLst>
      <p:ext uri="{BB962C8B-B14F-4D97-AF65-F5344CB8AC3E}">
        <p14:creationId xmlns:p14="http://schemas.microsoft.com/office/powerpoint/2010/main" val="464319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Rectangle 3"/>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7" name="Rectangle 6"/>
          <p:cNvSpPr/>
          <p:nvPr userDrawn="1"/>
        </p:nvSpPr>
        <p:spPr bwMode="gray">
          <a:xfrm>
            <a:off x="0" y="1252538"/>
            <a:ext cx="1487091" cy="36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8"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9"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C7370B05-C3F6-44F4-AB8B-2DF367071ADD}"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sp>
        <p:nvSpPr>
          <p:cNvPr id="3" name="Espace réservé du contenu 2"/>
          <p:cNvSpPr>
            <a:spLocks noGrp="1"/>
          </p:cNvSpPr>
          <p:nvPr>
            <p:ph idx="1"/>
          </p:nvPr>
        </p:nvSpPr>
        <p:spPr>
          <a:xfrm>
            <a:off x="1487489" y="1902610"/>
            <a:ext cx="7260976" cy="4502150"/>
          </a:xfrm>
        </p:spPr>
        <p:txBody>
          <a:bodyPr>
            <a:normAutofit/>
          </a:bodyPr>
          <a:lstStyle>
            <a:lvl1pPr marL="257174" indent="-257174">
              <a:buFont typeface="Arial" panose="020B0604020202020204" pitchFamily="34" charset="0"/>
              <a:buChar char="•"/>
              <a:defRPr sz="1500"/>
            </a:lvl1pPr>
            <a:lvl2pPr>
              <a:defRPr sz="1500"/>
            </a:lvl2pPr>
            <a:lvl3pPr>
              <a:defRPr sz="1350"/>
            </a:lvl3pPr>
            <a:lvl4pPr>
              <a:defRPr sz="1200"/>
            </a:lvl4pPr>
            <a:lvl5pPr>
              <a:defRPr sz="1200"/>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endParaRPr lang="fr-FR" dirty="0"/>
          </a:p>
        </p:txBody>
      </p:sp>
      <p:sp>
        <p:nvSpPr>
          <p:cNvPr id="12" name="Titre 1"/>
          <p:cNvSpPr>
            <a:spLocks noGrp="1"/>
          </p:cNvSpPr>
          <p:nvPr>
            <p:ph type="title"/>
          </p:nvPr>
        </p:nvSpPr>
        <p:spPr>
          <a:xfrm>
            <a:off x="1487489" y="929895"/>
            <a:ext cx="7259636" cy="743694"/>
          </a:xfrm>
        </p:spPr>
        <p:txBody>
          <a:bodyPr anchor="t"/>
          <a:lstStyle>
            <a:lvl1pPr>
              <a:lnSpc>
                <a:spcPts val="2400"/>
              </a:lnSpc>
              <a:defRPr/>
            </a:lvl1pPr>
          </a:lstStyle>
          <a:p>
            <a:r>
              <a:rPr lang="fr-FR" dirty="0"/>
              <a:t>Modifiez le style du titre</a:t>
            </a:r>
          </a:p>
        </p:txBody>
      </p:sp>
      <p:sp>
        <p:nvSpPr>
          <p:cNvPr id="10" name="Espace réservé de la date 3"/>
          <p:cNvSpPr>
            <a:spLocks noGrp="1"/>
          </p:cNvSpPr>
          <p:nvPr>
            <p:ph type="dt" sz="half" idx="10"/>
          </p:nvPr>
        </p:nvSpPr>
        <p:spPr/>
        <p:txBody>
          <a:bodyPr/>
          <a:lstStyle>
            <a:lvl1pPr>
              <a:defRPr/>
            </a:lvl1pPr>
          </a:lstStyle>
          <a:p>
            <a:pPr>
              <a:defRPr/>
            </a:pPr>
            <a:fld id="{70CF55CB-C9B1-4EAF-9E2D-C4897A1EC932}" type="datetimeFigureOut">
              <a:rPr lang="fr-FR" altLang="fr-FR"/>
              <a:pPr>
                <a:defRPr/>
              </a:pPr>
              <a:t>05/02/2020</a:t>
            </a:fld>
            <a:endParaRPr lang="fr-FR" altLang="fr-FR"/>
          </a:p>
        </p:txBody>
      </p:sp>
      <p:sp>
        <p:nvSpPr>
          <p:cNvPr id="11" name="Espace réservé du pied de page 4"/>
          <p:cNvSpPr>
            <a:spLocks noGrp="1"/>
          </p:cNvSpPr>
          <p:nvPr>
            <p:ph type="ftr" sz="quarter" idx="11"/>
          </p:nvPr>
        </p:nvSpPr>
        <p:spPr/>
        <p:txBody>
          <a:bodyPr/>
          <a:lstStyle>
            <a:lvl1pPr>
              <a:defRPr/>
            </a:lvl1pPr>
          </a:lstStyle>
          <a:p>
            <a:pPr>
              <a:defRPr/>
            </a:pPr>
            <a:endParaRPr lang="fr-FR"/>
          </a:p>
        </p:txBody>
      </p:sp>
      <p:sp>
        <p:nvSpPr>
          <p:cNvPr id="13" name="Espace réservé du numéro de diapositive 5"/>
          <p:cNvSpPr>
            <a:spLocks noGrp="1"/>
          </p:cNvSpPr>
          <p:nvPr>
            <p:ph type="sldNum" sz="quarter" idx="12"/>
          </p:nvPr>
        </p:nvSpPr>
        <p:spPr/>
        <p:txBody>
          <a:bodyPr/>
          <a:lstStyle>
            <a:lvl1pPr>
              <a:defRPr/>
            </a:lvl1pPr>
          </a:lstStyle>
          <a:p>
            <a:pPr>
              <a:defRPr/>
            </a:pPr>
            <a:fld id="{B166FA47-30AC-4C73-B008-9F17EB91B523}" type="slidenum">
              <a:rPr lang="fr-FR" altLang="fr-FR"/>
              <a:pPr>
                <a:defRPr/>
              </a:pPr>
              <a:t>‹N°›</a:t>
            </a:fld>
            <a:endParaRPr lang="fr-FR" altLang="fr-FR"/>
          </a:p>
        </p:txBody>
      </p:sp>
    </p:spTree>
    <p:extLst>
      <p:ext uri="{BB962C8B-B14F-4D97-AF65-F5344CB8AC3E}">
        <p14:creationId xmlns:p14="http://schemas.microsoft.com/office/powerpoint/2010/main" val="1059601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4" name="Rectangle 3"/>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7" name="Rectangle 6"/>
          <p:cNvSpPr/>
          <p:nvPr userDrawn="1"/>
        </p:nvSpPr>
        <p:spPr bwMode="gray">
          <a:xfrm>
            <a:off x="0" y="1250951"/>
            <a:ext cx="623888" cy="36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8"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9"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0CEF8CB0-CD14-4FB8-9E6A-D56192360589}"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sp>
        <p:nvSpPr>
          <p:cNvPr id="3" name="Espace réservé du contenu 2"/>
          <p:cNvSpPr>
            <a:spLocks noGrp="1"/>
          </p:cNvSpPr>
          <p:nvPr>
            <p:ph idx="1"/>
          </p:nvPr>
        </p:nvSpPr>
        <p:spPr>
          <a:xfrm>
            <a:off x="623889" y="1812509"/>
            <a:ext cx="8124576" cy="4785145"/>
          </a:xfrm>
        </p:spPr>
        <p:txBody>
          <a:bodyPr>
            <a:normAutofit/>
          </a:bodyPr>
          <a:lstStyle>
            <a:lvl1pPr marL="207168" indent="-207168">
              <a:lnSpc>
                <a:spcPts val="1425"/>
              </a:lnSpc>
              <a:spcBef>
                <a:spcPts val="450"/>
              </a:spcBef>
              <a:buClr>
                <a:schemeClr val="accent1">
                  <a:lumMod val="75000"/>
                </a:schemeClr>
              </a:buClr>
              <a:buFont typeface="Arial" panose="020B0604020202020204" pitchFamily="34" charset="0"/>
              <a:buChar char="⁄"/>
              <a:defRPr sz="1500" b="1">
                <a:solidFill>
                  <a:schemeClr val="accent1">
                    <a:lumMod val="75000"/>
                  </a:schemeClr>
                </a:solidFill>
              </a:defRPr>
            </a:lvl1pPr>
            <a:lvl2pPr marL="407193" indent="-192881">
              <a:lnSpc>
                <a:spcPts val="1425"/>
              </a:lnSpc>
              <a:spcBef>
                <a:spcPts val="450"/>
              </a:spcBef>
              <a:buFont typeface="Arial" panose="020B0604020202020204" pitchFamily="34" charset="0"/>
              <a:buChar char="•"/>
              <a:defRPr sz="1500"/>
            </a:lvl2pPr>
            <a:lvl3pPr>
              <a:lnSpc>
                <a:spcPts val="1425"/>
              </a:lnSpc>
              <a:spcBef>
                <a:spcPts val="450"/>
              </a:spcBef>
              <a:defRPr sz="1350"/>
            </a:lvl3pPr>
            <a:lvl4pPr>
              <a:lnSpc>
                <a:spcPts val="1425"/>
              </a:lnSpc>
              <a:spcBef>
                <a:spcPts val="450"/>
              </a:spcBef>
              <a:defRPr sz="1200"/>
            </a:lvl4pPr>
            <a:lvl5pPr>
              <a:lnSpc>
                <a:spcPts val="1425"/>
              </a:lnSpc>
              <a:spcBef>
                <a:spcPts val="450"/>
              </a:spcBef>
              <a:defRPr sz="1200"/>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endParaRPr lang="fr-FR" dirty="0"/>
          </a:p>
        </p:txBody>
      </p:sp>
      <p:sp>
        <p:nvSpPr>
          <p:cNvPr id="2" name="Titre 1"/>
          <p:cNvSpPr>
            <a:spLocks noGrp="1"/>
          </p:cNvSpPr>
          <p:nvPr>
            <p:ph type="title"/>
          </p:nvPr>
        </p:nvSpPr>
        <p:spPr>
          <a:xfrm>
            <a:off x="623889" y="972290"/>
            <a:ext cx="8123237" cy="743694"/>
          </a:xfrm>
        </p:spPr>
        <p:txBody>
          <a:bodyPr anchor="t">
            <a:normAutofit/>
          </a:bodyPr>
          <a:lstStyle>
            <a:lvl1pPr>
              <a:lnSpc>
                <a:spcPts val="2100"/>
              </a:lnSpc>
              <a:defRPr sz="2250"/>
            </a:lvl1pPr>
          </a:lstStyle>
          <a:p>
            <a:r>
              <a:rPr lang="fr-FR" dirty="0"/>
              <a:t>Modifiez le style du titre</a:t>
            </a:r>
          </a:p>
        </p:txBody>
      </p:sp>
      <p:sp>
        <p:nvSpPr>
          <p:cNvPr id="10" name="Espace réservé de la date 3"/>
          <p:cNvSpPr>
            <a:spLocks noGrp="1"/>
          </p:cNvSpPr>
          <p:nvPr>
            <p:ph type="dt" sz="half" idx="10"/>
          </p:nvPr>
        </p:nvSpPr>
        <p:spPr/>
        <p:txBody>
          <a:bodyPr/>
          <a:lstStyle>
            <a:lvl1pPr>
              <a:defRPr/>
            </a:lvl1pPr>
          </a:lstStyle>
          <a:p>
            <a:pPr>
              <a:defRPr/>
            </a:pPr>
            <a:fld id="{BA18F308-E741-44DF-9554-A2AE512D92CC}" type="datetimeFigureOut">
              <a:rPr lang="fr-FR" altLang="fr-FR"/>
              <a:pPr>
                <a:defRPr/>
              </a:pPr>
              <a:t>05/02/2020</a:t>
            </a:fld>
            <a:endParaRPr lang="fr-FR" altLang="fr-FR"/>
          </a:p>
        </p:txBody>
      </p:sp>
      <p:sp>
        <p:nvSpPr>
          <p:cNvPr id="11" name="Espace réservé du pied de page 4"/>
          <p:cNvSpPr>
            <a:spLocks noGrp="1"/>
          </p:cNvSpPr>
          <p:nvPr>
            <p:ph type="ftr" sz="quarter" idx="11"/>
          </p:nvPr>
        </p:nvSpPr>
        <p:spPr/>
        <p:txBody>
          <a:bodyPr/>
          <a:lstStyle>
            <a:lvl1pPr>
              <a:defRPr/>
            </a:lvl1pPr>
          </a:lstStyle>
          <a:p>
            <a:pPr>
              <a:defRPr/>
            </a:pPr>
            <a:endParaRPr lang="fr-FR"/>
          </a:p>
        </p:txBody>
      </p:sp>
      <p:sp>
        <p:nvSpPr>
          <p:cNvPr id="12" name="Espace réservé du numéro de diapositive 5"/>
          <p:cNvSpPr>
            <a:spLocks noGrp="1"/>
          </p:cNvSpPr>
          <p:nvPr>
            <p:ph type="sldNum" sz="quarter" idx="12"/>
          </p:nvPr>
        </p:nvSpPr>
        <p:spPr/>
        <p:txBody>
          <a:bodyPr/>
          <a:lstStyle>
            <a:lvl1pPr>
              <a:defRPr/>
            </a:lvl1pPr>
          </a:lstStyle>
          <a:p>
            <a:pPr>
              <a:defRPr/>
            </a:pPr>
            <a:fld id="{622EE3E9-FCAF-4312-8F05-78CEA5EFEB90}" type="slidenum">
              <a:rPr lang="fr-FR" altLang="fr-FR"/>
              <a:pPr>
                <a:defRPr/>
              </a:pPr>
              <a:t>‹N°›</a:t>
            </a:fld>
            <a:endParaRPr lang="fr-FR" altLang="fr-FR"/>
          </a:p>
        </p:txBody>
      </p:sp>
    </p:spTree>
    <p:extLst>
      <p:ext uri="{BB962C8B-B14F-4D97-AF65-F5344CB8AC3E}">
        <p14:creationId xmlns:p14="http://schemas.microsoft.com/office/powerpoint/2010/main" val="3454051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Rectangle 4"/>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8" name="Rectangle 7"/>
          <p:cNvSpPr/>
          <p:nvPr userDrawn="1"/>
        </p:nvSpPr>
        <p:spPr bwMode="gray">
          <a:xfrm>
            <a:off x="0" y="1243013"/>
            <a:ext cx="623888" cy="36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9"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10"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1D415404-4E72-4C54-89C4-30E9CC92AA49}"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sp>
        <p:nvSpPr>
          <p:cNvPr id="2" name="Titre 1"/>
          <p:cNvSpPr>
            <a:spLocks noGrp="1"/>
          </p:cNvSpPr>
          <p:nvPr>
            <p:ph type="title"/>
          </p:nvPr>
        </p:nvSpPr>
        <p:spPr>
          <a:xfrm>
            <a:off x="623889" y="866395"/>
            <a:ext cx="8052568" cy="1143000"/>
          </a:xfrm>
        </p:spPr>
        <p:txBody>
          <a:bodyPr anchor="t">
            <a:normAutofit/>
          </a:bodyPr>
          <a:lstStyle>
            <a:lvl1pPr>
              <a:defRPr sz="2250"/>
            </a:lvl1pPr>
          </a:lstStyle>
          <a:p>
            <a:r>
              <a:rPr lang="fr-FR" dirty="0"/>
              <a:t>Modifiez le style du titre</a:t>
            </a:r>
          </a:p>
        </p:txBody>
      </p:sp>
      <p:sp>
        <p:nvSpPr>
          <p:cNvPr id="3" name="Espace réservé du contenu 2"/>
          <p:cNvSpPr>
            <a:spLocks noGrp="1"/>
          </p:cNvSpPr>
          <p:nvPr>
            <p:ph sz="half" idx="1"/>
          </p:nvPr>
        </p:nvSpPr>
        <p:spPr>
          <a:xfrm>
            <a:off x="495300" y="2124075"/>
            <a:ext cx="4038600" cy="4002088"/>
          </a:xfrm>
        </p:spPr>
        <p:txBody>
          <a:bodyPr>
            <a:normAutofit/>
          </a:bodyPr>
          <a:lstStyle>
            <a:lvl1pPr marL="207168" indent="-207168">
              <a:defRPr sz="1800">
                <a:solidFill>
                  <a:schemeClr val="accent5">
                    <a:lumMod val="75000"/>
                  </a:schemeClr>
                </a:solidFill>
              </a:defRPr>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4648201" y="2124075"/>
            <a:ext cx="4038600" cy="4002088"/>
          </a:xfrm>
        </p:spPr>
        <p:txBody>
          <a:bodyPr>
            <a:normAutofit/>
          </a:bodyPr>
          <a:lstStyle>
            <a:lvl1pPr marL="200024" indent="-200024">
              <a:defRPr sz="1800">
                <a:solidFill>
                  <a:schemeClr val="accent5">
                    <a:lumMod val="75000"/>
                  </a:schemeClr>
                </a:solidFill>
              </a:defRPr>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1" name="Espace réservé de la date 4"/>
          <p:cNvSpPr>
            <a:spLocks noGrp="1"/>
          </p:cNvSpPr>
          <p:nvPr>
            <p:ph type="dt" sz="half" idx="10"/>
          </p:nvPr>
        </p:nvSpPr>
        <p:spPr/>
        <p:txBody>
          <a:bodyPr/>
          <a:lstStyle>
            <a:lvl1pPr>
              <a:defRPr/>
            </a:lvl1pPr>
          </a:lstStyle>
          <a:p>
            <a:pPr>
              <a:defRPr/>
            </a:pPr>
            <a:fld id="{7F6DA38D-04EF-4F13-8008-CB5C866272CC}" type="datetimeFigureOut">
              <a:rPr lang="fr-FR" altLang="fr-FR"/>
              <a:pPr>
                <a:defRPr/>
              </a:pPr>
              <a:t>05/02/2020</a:t>
            </a:fld>
            <a:endParaRPr lang="fr-FR" altLang="fr-FR"/>
          </a:p>
        </p:txBody>
      </p:sp>
      <p:sp>
        <p:nvSpPr>
          <p:cNvPr id="12" name="Espace réservé du pied de page 5"/>
          <p:cNvSpPr>
            <a:spLocks noGrp="1"/>
          </p:cNvSpPr>
          <p:nvPr>
            <p:ph type="ftr" sz="quarter" idx="11"/>
          </p:nvPr>
        </p:nvSpPr>
        <p:spPr/>
        <p:txBody>
          <a:bodyPr/>
          <a:lstStyle>
            <a:lvl1pPr>
              <a:defRPr/>
            </a:lvl1pPr>
          </a:lstStyle>
          <a:p>
            <a:pPr>
              <a:defRPr/>
            </a:pPr>
            <a:endParaRPr lang="fr-FR"/>
          </a:p>
        </p:txBody>
      </p:sp>
      <p:sp>
        <p:nvSpPr>
          <p:cNvPr id="13" name="Espace réservé du numéro de diapositive 6"/>
          <p:cNvSpPr>
            <a:spLocks noGrp="1"/>
          </p:cNvSpPr>
          <p:nvPr>
            <p:ph type="sldNum" sz="quarter" idx="12"/>
          </p:nvPr>
        </p:nvSpPr>
        <p:spPr/>
        <p:txBody>
          <a:bodyPr/>
          <a:lstStyle>
            <a:lvl1pPr>
              <a:defRPr/>
            </a:lvl1pPr>
          </a:lstStyle>
          <a:p>
            <a:pPr>
              <a:defRPr/>
            </a:pPr>
            <a:fld id="{7BC54116-03AE-4402-8F51-BA050220BFE5}" type="slidenum">
              <a:rPr lang="fr-FR" altLang="fr-FR"/>
              <a:pPr>
                <a:defRPr/>
              </a:pPr>
              <a:t>‹N°›</a:t>
            </a:fld>
            <a:endParaRPr lang="fr-FR" altLang="fr-FR"/>
          </a:p>
        </p:txBody>
      </p:sp>
    </p:spTree>
    <p:extLst>
      <p:ext uri="{BB962C8B-B14F-4D97-AF65-F5344CB8AC3E}">
        <p14:creationId xmlns:p14="http://schemas.microsoft.com/office/powerpoint/2010/main" val="3192906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Rectangle 2"/>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6" name="Rectangle 5"/>
          <p:cNvSpPr/>
          <p:nvPr userDrawn="1"/>
        </p:nvSpPr>
        <p:spPr bwMode="gray">
          <a:xfrm>
            <a:off x="0" y="1243013"/>
            <a:ext cx="623888" cy="36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7"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8"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94DD5F9B-9E79-4C41-97BE-4A833E8C9516}"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sp>
        <p:nvSpPr>
          <p:cNvPr id="2" name="Titre 1"/>
          <p:cNvSpPr>
            <a:spLocks noGrp="1"/>
          </p:cNvSpPr>
          <p:nvPr>
            <p:ph type="title"/>
          </p:nvPr>
        </p:nvSpPr>
        <p:spPr>
          <a:xfrm>
            <a:off x="623889" y="866395"/>
            <a:ext cx="8052568" cy="1143000"/>
          </a:xfrm>
        </p:spPr>
        <p:txBody>
          <a:bodyPr anchor="t">
            <a:normAutofit/>
          </a:bodyPr>
          <a:lstStyle>
            <a:lvl1pPr>
              <a:defRPr sz="2250"/>
            </a:lvl1pPr>
          </a:lstStyle>
          <a:p>
            <a:r>
              <a:rPr lang="fr-FR" dirty="0"/>
              <a:t>Modifiez le style du titre</a:t>
            </a:r>
          </a:p>
        </p:txBody>
      </p:sp>
      <p:sp>
        <p:nvSpPr>
          <p:cNvPr id="9" name="Espace réservé de la date 2"/>
          <p:cNvSpPr>
            <a:spLocks noGrp="1"/>
          </p:cNvSpPr>
          <p:nvPr>
            <p:ph type="dt" sz="half" idx="10"/>
          </p:nvPr>
        </p:nvSpPr>
        <p:spPr/>
        <p:txBody>
          <a:bodyPr/>
          <a:lstStyle>
            <a:lvl1pPr>
              <a:defRPr/>
            </a:lvl1pPr>
          </a:lstStyle>
          <a:p>
            <a:pPr>
              <a:defRPr/>
            </a:pPr>
            <a:fld id="{E8BD80CB-A588-4709-9539-D34E32E8025C}" type="datetimeFigureOut">
              <a:rPr lang="fr-FR" altLang="fr-FR"/>
              <a:pPr>
                <a:defRPr/>
              </a:pPr>
              <a:t>05/02/2020</a:t>
            </a:fld>
            <a:endParaRPr lang="fr-FR" altLang="fr-FR"/>
          </a:p>
        </p:txBody>
      </p:sp>
      <p:sp>
        <p:nvSpPr>
          <p:cNvPr id="10" name="Espace réservé du pied de page 3"/>
          <p:cNvSpPr>
            <a:spLocks noGrp="1"/>
          </p:cNvSpPr>
          <p:nvPr>
            <p:ph type="ftr" sz="quarter" idx="11"/>
          </p:nvPr>
        </p:nvSpPr>
        <p:spPr/>
        <p:txBody>
          <a:bodyPr/>
          <a:lstStyle>
            <a:lvl1pPr>
              <a:defRPr/>
            </a:lvl1pPr>
          </a:lstStyle>
          <a:p>
            <a:pPr>
              <a:defRPr/>
            </a:pPr>
            <a:endParaRPr lang="fr-FR"/>
          </a:p>
        </p:txBody>
      </p:sp>
      <p:sp>
        <p:nvSpPr>
          <p:cNvPr id="11" name="Espace réservé du numéro de diapositive 4"/>
          <p:cNvSpPr>
            <a:spLocks noGrp="1"/>
          </p:cNvSpPr>
          <p:nvPr>
            <p:ph type="sldNum" sz="quarter" idx="12"/>
          </p:nvPr>
        </p:nvSpPr>
        <p:spPr/>
        <p:txBody>
          <a:bodyPr/>
          <a:lstStyle>
            <a:lvl1pPr>
              <a:defRPr/>
            </a:lvl1pPr>
          </a:lstStyle>
          <a:p>
            <a:pPr>
              <a:defRPr/>
            </a:pPr>
            <a:fld id="{CB71BBD9-96F4-44C3-B05A-C67FA624925C}" type="slidenum">
              <a:rPr lang="fr-FR" altLang="fr-FR"/>
              <a:pPr>
                <a:defRPr/>
              </a:pPr>
              <a:t>‹N°›</a:t>
            </a:fld>
            <a:endParaRPr lang="fr-FR" altLang="fr-FR"/>
          </a:p>
        </p:txBody>
      </p:sp>
    </p:spTree>
    <p:extLst>
      <p:ext uri="{BB962C8B-B14F-4D97-AF65-F5344CB8AC3E}">
        <p14:creationId xmlns:p14="http://schemas.microsoft.com/office/powerpoint/2010/main" val="3736831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3"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5"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6"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BA8D96EB-7583-4A40-8272-90D112BE606A}"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sp>
        <p:nvSpPr>
          <p:cNvPr id="7" name="Espace réservé de la date 1"/>
          <p:cNvSpPr>
            <a:spLocks noGrp="1"/>
          </p:cNvSpPr>
          <p:nvPr>
            <p:ph type="dt" sz="half" idx="10"/>
          </p:nvPr>
        </p:nvSpPr>
        <p:spPr/>
        <p:txBody>
          <a:bodyPr/>
          <a:lstStyle>
            <a:lvl1pPr>
              <a:defRPr/>
            </a:lvl1pPr>
          </a:lstStyle>
          <a:p>
            <a:pPr>
              <a:defRPr/>
            </a:pPr>
            <a:fld id="{67ACAF83-EDC1-468A-98B9-8B0B638937DA}" type="datetimeFigureOut">
              <a:rPr lang="fr-FR" altLang="fr-FR"/>
              <a:pPr>
                <a:defRPr/>
              </a:pPr>
              <a:t>05/02/2020</a:t>
            </a:fld>
            <a:endParaRPr lang="fr-FR" altLang="fr-FR"/>
          </a:p>
        </p:txBody>
      </p:sp>
      <p:sp>
        <p:nvSpPr>
          <p:cNvPr id="8" name="Espace réservé du pied de page 2"/>
          <p:cNvSpPr>
            <a:spLocks noGrp="1"/>
          </p:cNvSpPr>
          <p:nvPr>
            <p:ph type="ftr" sz="quarter" idx="11"/>
          </p:nvPr>
        </p:nvSpPr>
        <p:spPr/>
        <p:txBody>
          <a:bodyPr/>
          <a:lstStyle>
            <a:lvl1pPr>
              <a:defRPr/>
            </a:lvl1pPr>
          </a:lstStyle>
          <a:p>
            <a:pPr>
              <a:defRPr/>
            </a:pPr>
            <a:endParaRPr lang="fr-FR"/>
          </a:p>
        </p:txBody>
      </p:sp>
      <p:sp>
        <p:nvSpPr>
          <p:cNvPr id="9" name="Espace réservé du numéro de diapositive 3"/>
          <p:cNvSpPr>
            <a:spLocks noGrp="1"/>
          </p:cNvSpPr>
          <p:nvPr>
            <p:ph type="sldNum" sz="quarter" idx="12"/>
          </p:nvPr>
        </p:nvSpPr>
        <p:spPr/>
        <p:txBody>
          <a:bodyPr/>
          <a:lstStyle>
            <a:lvl1pPr>
              <a:defRPr/>
            </a:lvl1pPr>
          </a:lstStyle>
          <a:p>
            <a:pPr>
              <a:defRPr/>
            </a:pPr>
            <a:fld id="{6E14446F-74A2-413B-83B6-91437F9311BB}" type="slidenum">
              <a:rPr lang="fr-FR" altLang="fr-FR"/>
              <a:pPr>
                <a:defRPr/>
              </a:pPr>
              <a:t>‹N°›</a:t>
            </a:fld>
            <a:endParaRPr lang="fr-FR" altLang="fr-FR"/>
          </a:p>
        </p:txBody>
      </p:sp>
    </p:spTree>
    <p:extLst>
      <p:ext uri="{BB962C8B-B14F-4D97-AF65-F5344CB8AC3E}">
        <p14:creationId xmlns:p14="http://schemas.microsoft.com/office/powerpoint/2010/main" val="1500262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3.emf"/><Relationship Id="rId5" Type="http://schemas.openxmlformats.org/officeDocument/2006/relationships/slideLayout" Target="../slideLayouts/slideLayout7.xml"/><Relationship Id="rId10" Type="http://schemas.openxmlformats.org/officeDocument/2006/relationships/theme" Target="../theme/theme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Espace réservé du titre 1"/>
          <p:cNvSpPr>
            <a:spLocks noGrp="1"/>
          </p:cNvSpPr>
          <p:nvPr>
            <p:ph type="title"/>
          </p:nvPr>
        </p:nvSpPr>
        <p:spPr bwMode="auto">
          <a:xfrm>
            <a:off x="1908175" y="990600"/>
            <a:ext cx="6767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8" name="Espace réservé du texte 2"/>
          <p:cNvSpPr>
            <a:spLocks noGrp="1"/>
          </p:cNvSpPr>
          <p:nvPr>
            <p:ph type="body" idx="1"/>
          </p:nvPr>
        </p:nvSpPr>
        <p:spPr bwMode="auto">
          <a:xfrm>
            <a:off x="1908175" y="2133600"/>
            <a:ext cx="6778625" cy="399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dirty="0"/>
              <a:t>Document de travail</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Arial Narrow" panose="020B0606020202030204" pitchFamily="34" charset="0"/>
              </a:defRPr>
            </a:lvl1pPr>
          </a:lstStyle>
          <a:p>
            <a:fld id="{38F475CC-9A25-4A89-8EDB-1E2737850D4B}" type="datetimeFigureOut">
              <a:rPr lang="fr-FR" altLang="fr-FR"/>
              <a:pPr/>
              <a:t>05/02/2020</a:t>
            </a:fld>
            <a:endParaRPr lang="fr-FR" alt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Arial Narrow" panose="020B0606020202030204" pitchFamily="34" charset="0"/>
                <a:ea typeface="+mn-ea"/>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Arial Narrow" panose="020B0606020202030204" pitchFamily="34" charset="0"/>
              </a:defRPr>
            </a:lvl1pPr>
          </a:lstStyle>
          <a:p>
            <a:fld id="{29F289A8-0FA4-40B7-8CB0-BE8B2F1BF293}" type="slidenum">
              <a:rPr lang="fr-FR" altLang="fr-FR"/>
              <a:pPr/>
              <a:t>‹N°›</a:t>
            </a:fld>
            <a:endParaRPr lang="fr-FR" altLang="fr-FR"/>
          </a:p>
        </p:txBody>
      </p:sp>
    </p:spTree>
  </p:cSld>
  <p:clrMap bg1="lt1" tx1="dk1" bg2="lt2" tx2="dk2" accent1="accent1" accent2="accent2" accent3="accent3" accent4="accent4" accent5="accent5" accent6="accent6" hlink="hlink" folHlink="folHlink"/>
  <p:sldLayoutIdLst>
    <p:sldLayoutId id="2147483834" r:id="rId1"/>
    <p:sldLayoutId id="2147483836" r:id="rId2"/>
  </p:sldLayoutIdLst>
  <p:txStyles>
    <p:titleStyle>
      <a:lvl1pPr algn="l" rtl="0" eaLnBrk="0" fontAlgn="base" hangingPunct="0">
        <a:spcBef>
          <a:spcPct val="0"/>
        </a:spcBef>
        <a:spcAft>
          <a:spcPct val="0"/>
        </a:spcAft>
        <a:defRPr sz="3200" kern="1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lgn="l" rtl="0" eaLnBrk="0" fontAlgn="base" hangingPunct="0">
        <a:spcBef>
          <a:spcPct val="0"/>
        </a:spcBef>
        <a:spcAft>
          <a:spcPct val="0"/>
        </a:spcAft>
        <a:defRPr sz="3200">
          <a:solidFill>
            <a:schemeClr val="tx1"/>
          </a:solidFill>
          <a:latin typeface="Arial" charset="0"/>
          <a:ea typeface="MS PGothic" panose="020B0600070205080204" pitchFamily="34" charset="-128"/>
          <a:cs typeface="Arial" panose="020B0604020202020204" pitchFamily="34" charset="0"/>
        </a:defRPr>
      </a:lvl2pPr>
      <a:lvl3pPr algn="l" rtl="0" eaLnBrk="0" fontAlgn="base" hangingPunct="0">
        <a:spcBef>
          <a:spcPct val="0"/>
        </a:spcBef>
        <a:spcAft>
          <a:spcPct val="0"/>
        </a:spcAft>
        <a:defRPr sz="3200">
          <a:solidFill>
            <a:schemeClr val="tx1"/>
          </a:solidFill>
          <a:latin typeface="Arial" charset="0"/>
          <a:ea typeface="MS PGothic" panose="020B0600070205080204" pitchFamily="34" charset="-128"/>
          <a:cs typeface="Arial" panose="020B0604020202020204" pitchFamily="34" charset="0"/>
        </a:defRPr>
      </a:lvl3pPr>
      <a:lvl4pPr algn="l" rtl="0" eaLnBrk="0" fontAlgn="base" hangingPunct="0">
        <a:spcBef>
          <a:spcPct val="0"/>
        </a:spcBef>
        <a:spcAft>
          <a:spcPct val="0"/>
        </a:spcAft>
        <a:defRPr sz="3200">
          <a:solidFill>
            <a:schemeClr val="tx1"/>
          </a:solidFill>
          <a:latin typeface="Arial" charset="0"/>
          <a:ea typeface="MS PGothic" panose="020B0600070205080204" pitchFamily="34" charset="-128"/>
          <a:cs typeface="Arial" panose="020B0604020202020204" pitchFamily="34" charset="0"/>
        </a:defRPr>
      </a:lvl4pPr>
      <a:lvl5pPr algn="l" rtl="0" eaLnBrk="0" fontAlgn="base" hangingPunct="0">
        <a:spcBef>
          <a:spcPct val="0"/>
        </a:spcBef>
        <a:spcAft>
          <a:spcPct val="0"/>
        </a:spcAft>
        <a:defRPr sz="3200">
          <a:solidFill>
            <a:schemeClr val="tx1"/>
          </a:solidFill>
          <a:latin typeface="Arial" charset="0"/>
          <a:ea typeface="MS PGothic" panose="020B0600070205080204" pitchFamily="34" charset="-128"/>
          <a:cs typeface="Arial" panose="020B0604020202020204" pitchFamily="34" charset="0"/>
        </a:defRPr>
      </a:lvl5pPr>
      <a:lvl6pPr marL="457200" algn="l" rtl="0" fontAlgn="base">
        <a:spcBef>
          <a:spcPct val="0"/>
        </a:spcBef>
        <a:spcAft>
          <a:spcPct val="0"/>
        </a:spcAft>
        <a:defRPr sz="3200">
          <a:solidFill>
            <a:schemeClr val="tx1"/>
          </a:solidFill>
          <a:latin typeface="Arial" charset="0"/>
          <a:ea typeface="ＭＳ Ｐゴシック" charset="0"/>
        </a:defRPr>
      </a:lvl6pPr>
      <a:lvl7pPr marL="914400" algn="l" rtl="0" fontAlgn="base">
        <a:spcBef>
          <a:spcPct val="0"/>
        </a:spcBef>
        <a:spcAft>
          <a:spcPct val="0"/>
        </a:spcAft>
        <a:defRPr sz="3200">
          <a:solidFill>
            <a:schemeClr val="tx1"/>
          </a:solidFill>
          <a:latin typeface="Arial" charset="0"/>
          <a:ea typeface="ＭＳ Ｐゴシック" charset="0"/>
        </a:defRPr>
      </a:lvl7pPr>
      <a:lvl8pPr marL="1371600" algn="l" rtl="0" fontAlgn="base">
        <a:spcBef>
          <a:spcPct val="0"/>
        </a:spcBef>
        <a:spcAft>
          <a:spcPct val="0"/>
        </a:spcAft>
        <a:defRPr sz="3200">
          <a:solidFill>
            <a:schemeClr val="tx1"/>
          </a:solidFill>
          <a:latin typeface="Arial" charset="0"/>
          <a:ea typeface="ＭＳ Ｐゴシック" charset="0"/>
        </a:defRPr>
      </a:lvl8pPr>
      <a:lvl9pPr marL="1828800" algn="l" rtl="0" fontAlgn="base">
        <a:spcBef>
          <a:spcPct val="0"/>
        </a:spcBef>
        <a:spcAft>
          <a:spcPct val="0"/>
        </a:spcAft>
        <a:defRPr sz="3200">
          <a:solidFill>
            <a:schemeClr val="tx1"/>
          </a:solidFill>
          <a:latin typeface="Arial" charset="0"/>
          <a:ea typeface="ＭＳ Ｐゴシック"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400" b="1" kern="1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027" name="Espace réservé du titre 1"/>
          <p:cNvSpPr>
            <a:spLocks noGrp="1"/>
          </p:cNvSpPr>
          <p:nvPr>
            <p:ph type="title"/>
          </p:nvPr>
        </p:nvSpPr>
        <p:spPr bwMode="auto">
          <a:xfrm>
            <a:off x="1908572" y="990600"/>
            <a:ext cx="6767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8" name="Espace réservé du texte 2"/>
          <p:cNvSpPr>
            <a:spLocks noGrp="1"/>
          </p:cNvSpPr>
          <p:nvPr>
            <p:ph type="body" idx="1"/>
          </p:nvPr>
        </p:nvSpPr>
        <p:spPr bwMode="auto">
          <a:xfrm>
            <a:off x="1908573" y="2133601"/>
            <a:ext cx="6778228" cy="399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p:cNvSpPr>
            <a:spLocks noGrp="1"/>
          </p:cNvSpPr>
          <p:nvPr>
            <p:ph type="dt" sz="half" idx="2"/>
          </p:nvPr>
        </p:nvSpPr>
        <p:spPr>
          <a:xfrm>
            <a:off x="457200" y="6356351"/>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900">
                <a:solidFill>
                  <a:srgbClr val="898989"/>
                </a:solidFill>
                <a:latin typeface="Arial Narrow" panose="020B0606020202030204" pitchFamily="34" charset="0"/>
              </a:defRPr>
            </a:lvl1pPr>
          </a:lstStyle>
          <a:p>
            <a:pPr>
              <a:defRPr/>
            </a:pPr>
            <a:fld id="{50509225-56D5-4BD4-81DA-C51762C054DE}" type="datetimeFigureOut">
              <a:rPr lang="fr-FR" altLang="fr-FR"/>
              <a:pPr>
                <a:defRPr/>
              </a:pPr>
              <a:t>05/02/2020</a:t>
            </a:fld>
            <a:endParaRPr lang="fr-FR" altLang="fr-FR"/>
          </a:p>
        </p:txBody>
      </p:sp>
      <p:sp>
        <p:nvSpPr>
          <p:cNvPr id="5" name="Espace réservé du pied de page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Arial Narrow" panose="020B0606020202030204" pitchFamily="34" charset="0"/>
                <a:ea typeface="+mn-ea"/>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latin typeface="Arial Narrow" panose="020B0606020202030204" pitchFamily="34" charset="0"/>
              </a:defRPr>
            </a:lvl1pPr>
          </a:lstStyle>
          <a:p>
            <a:pPr>
              <a:defRPr/>
            </a:pPr>
            <a:fld id="{CF59892B-432F-4644-8772-ED51396A12B0}" type="slidenum">
              <a:rPr lang="fr-FR" altLang="fr-FR"/>
              <a:pPr>
                <a:defRPr/>
              </a:pPr>
              <a:t>‹N°›</a:t>
            </a:fld>
            <a:endParaRPr lang="fr-FR" altLang="fr-FR"/>
          </a:p>
        </p:txBody>
      </p:sp>
      <p:pic>
        <p:nvPicPr>
          <p:cNvPr id="1032" name="Picture 2"/>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Tree>
    <p:extLst>
      <p:ext uri="{BB962C8B-B14F-4D97-AF65-F5344CB8AC3E}">
        <p14:creationId xmlns:p14="http://schemas.microsoft.com/office/powerpoint/2010/main" val="3609174532"/>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txStyles>
    <p:titleStyle>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lgn="l" rtl="0" eaLnBrk="0" fontAlgn="base" hangingPunct="0">
        <a:spcBef>
          <a:spcPct val="0"/>
        </a:spcBef>
        <a:spcAft>
          <a:spcPct val="0"/>
        </a:spcAft>
        <a:defRPr sz="2400">
          <a:solidFill>
            <a:schemeClr val="tx1"/>
          </a:solidFill>
          <a:latin typeface="Arial" charset="0"/>
          <a:ea typeface="MS PGothic" panose="020B0600070205080204" pitchFamily="34" charset="-128"/>
          <a:cs typeface="Arial" panose="020B0604020202020204" pitchFamily="34" charset="0"/>
        </a:defRPr>
      </a:lvl2pPr>
      <a:lvl3pPr algn="l" rtl="0" eaLnBrk="0" fontAlgn="base" hangingPunct="0">
        <a:spcBef>
          <a:spcPct val="0"/>
        </a:spcBef>
        <a:spcAft>
          <a:spcPct val="0"/>
        </a:spcAft>
        <a:defRPr sz="2400">
          <a:solidFill>
            <a:schemeClr val="tx1"/>
          </a:solidFill>
          <a:latin typeface="Arial" charset="0"/>
          <a:ea typeface="MS PGothic" panose="020B0600070205080204" pitchFamily="34" charset="-128"/>
          <a:cs typeface="Arial" panose="020B0604020202020204" pitchFamily="34" charset="0"/>
        </a:defRPr>
      </a:lvl3pPr>
      <a:lvl4pPr algn="l" rtl="0" eaLnBrk="0" fontAlgn="base" hangingPunct="0">
        <a:spcBef>
          <a:spcPct val="0"/>
        </a:spcBef>
        <a:spcAft>
          <a:spcPct val="0"/>
        </a:spcAft>
        <a:defRPr sz="2400">
          <a:solidFill>
            <a:schemeClr val="tx1"/>
          </a:solidFill>
          <a:latin typeface="Arial" charset="0"/>
          <a:ea typeface="MS PGothic" panose="020B0600070205080204" pitchFamily="34" charset="-128"/>
          <a:cs typeface="Arial" panose="020B0604020202020204" pitchFamily="34" charset="0"/>
        </a:defRPr>
      </a:lvl4pPr>
      <a:lvl5pPr algn="l" rtl="0" eaLnBrk="0" fontAlgn="base" hangingPunct="0">
        <a:spcBef>
          <a:spcPct val="0"/>
        </a:spcBef>
        <a:spcAft>
          <a:spcPct val="0"/>
        </a:spcAft>
        <a:defRPr sz="2400">
          <a:solidFill>
            <a:schemeClr val="tx1"/>
          </a:solidFill>
          <a:latin typeface="Arial" charset="0"/>
          <a:ea typeface="MS PGothic" panose="020B0600070205080204" pitchFamily="34" charset="-128"/>
          <a:cs typeface="Arial" panose="020B0604020202020204" pitchFamily="34" charset="0"/>
        </a:defRPr>
      </a:lvl5pPr>
      <a:lvl6pPr marL="342899" algn="l" rtl="0" fontAlgn="base">
        <a:spcBef>
          <a:spcPct val="0"/>
        </a:spcBef>
        <a:spcAft>
          <a:spcPct val="0"/>
        </a:spcAft>
        <a:defRPr sz="2400">
          <a:solidFill>
            <a:schemeClr val="tx1"/>
          </a:solidFill>
          <a:latin typeface="Arial" charset="0"/>
          <a:ea typeface="ＭＳ Ｐゴシック" charset="0"/>
        </a:defRPr>
      </a:lvl6pPr>
      <a:lvl7pPr marL="685799" algn="l" rtl="0" fontAlgn="base">
        <a:spcBef>
          <a:spcPct val="0"/>
        </a:spcBef>
        <a:spcAft>
          <a:spcPct val="0"/>
        </a:spcAft>
        <a:defRPr sz="2400">
          <a:solidFill>
            <a:schemeClr val="tx1"/>
          </a:solidFill>
          <a:latin typeface="Arial" charset="0"/>
          <a:ea typeface="ＭＳ Ｐゴシック" charset="0"/>
        </a:defRPr>
      </a:lvl7pPr>
      <a:lvl8pPr marL="1028698" algn="l" rtl="0" fontAlgn="base">
        <a:spcBef>
          <a:spcPct val="0"/>
        </a:spcBef>
        <a:spcAft>
          <a:spcPct val="0"/>
        </a:spcAft>
        <a:defRPr sz="2400">
          <a:solidFill>
            <a:schemeClr val="tx1"/>
          </a:solidFill>
          <a:latin typeface="Arial" charset="0"/>
          <a:ea typeface="ＭＳ Ｐゴシック" charset="0"/>
        </a:defRPr>
      </a:lvl8pPr>
      <a:lvl9pPr marL="1371597" algn="l" rtl="0" fontAlgn="base">
        <a:spcBef>
          <a:spcPct val="0"/>
        </a:spcBef>
        <a:spcAft>
          <a:spcPct val="0"/>
        </a:spcAft>
        <a:defRPr sz="2400">
          <a:solidFill>
            <a:schemeClr val="tx1"/>
          </a:solidFill>
          <a:latin typeface="Arial" charset="0"/>
          <a:ea typeface="ＭＳ Ｐゴシック" charset="0"/>
        </a:defRPr>
      </a:lvl9pPr>
    </p:titleStyle>
    <p:bodyStyle>
      <a:lvl1pPr marL="255985" indent="-255985" algn="l" rtl="0" eaLnBrk="0" fontAlgn="base" hangingPunct="0">
        <a:spcBef>
          <a:spcPct val="20000"/>
        </a:spcBef>
        <a:spcAft>
          <a:spcPct val="0"/>
        </a:spcAft>
        <a:buFont typeface="Arial" panose="020B0604020202020204" pitchFamily="34" charset="0"/>
        <a:buChar char="•"/>
        <a:defRPr sz="1800" kern="1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556022" indent="-213122" algn="l" rtl="0" eaLnBrk="0" fontAlgn="base" hangingPunct="0">
        <a:spcBef>
          <a:spcPct val="20000"/>
        </a:spcBef>
        <a:spcAft>
          <a:spcPct val="0"/>
        </a:spcAft>
        <a:buFont typeface="Arial" panose="020B0604020202020204" pitchFamily="34" charset="0"/>
        <a:buChar char="–"/>
        <a:defRPr sz="1500" kern="12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856060" indent="-170260" algn="l" rtl="0" eaLnBrk="0" fontAlgn="base" hangingPunct="0">
        <a:spcBef>
          <a:spcPct val="20000"/>
        </a:spcBef>
        <a:spcAft>
          <a:spcPct val="0"/>
        </a:spcAft>
        <a:buFont typeface="Arial" panose="020B0604020202020204" pitchFamily="34" charset="0"/>
        <a:buChar char="•"/>
        <a:defRPr kern="12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marL="1198960" indent="-170260" algn="l" rtl="0" eaLnBrk="0" fontAlgn="base" hangingPunct="0">
        <a:spcBef>
          <a:spcPct val="20000"/>
        </a:spcBef>
        <a:spcAft>
          <a:spcPct val="0"/>
        </a:spcAft>
        <a:buFont typeface="Arial" panose="020B0604020202020204" pitchFamily="34" charset="0"/>
        <a:buChar char="–"/>
        <a:defRPr sz="1200" kern="12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marL="1541860" indent="-170260" algn="l" rtl="0" eaLnBrk="0" fontAlgn="base" hangingPunct="0">
        <a:spcBef>
          <a:spcPct val="20000"/>
        </a:spcBef>
        <a:spcAft>
          <a:spcPct val="0"/>
        </a:spcAft>
        <a:buFont typeface="Arial" panose="020B0604020202020204" pitchFamily="34" charset="0"/>
        <a:buChar char="»"/>
        <a:defRPr sz="1200" kern="12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1885946" indent="-171449" algn="l" defTabSz="685799"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46" indent="-171449" algn="l" defTabSz="685799"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45" indent="-171449" algn="l" defTabSz="685799"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44" indent="-171449" algn="l" defTabSz="685799"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fr-FR"/>
      </a:defPPr>
      <a:lvl1pPr marL="0" algn="l" defTabSz="685799" rtl="0" eaLnBrk="1" latinLnBrk="0" hangingPunct="1">
        <a:defRPr sz="1350" kern="1200">
          <a:solidFill>
            <a:schemeClr val="tx1"/>
          </a:solidFill>
          <a:latin typeface="+mn-lt"/>
          <a:ea typeface="+mn-ea"/>
          <a:cs typeface="+mn-cs"/>
        </a:defRPr>
      </a:lvl1pPr>
      <a:lvl2pPr marL="342899" algn="l" defTabSz="685799" rtl="0" eaLnBrk="1" latinLnBrk="0" hangingPunct="1">
        <a:defRPr sz="1350" kern="1200">
          <a:solidFill>
            <a:schemeClr val="tx1"/>
          </a:solidFill>
          <a:latin typeface="+mn-lt"/>
          <a:ea typeface="+mn-ea"/>
          <a:cs typeface="+mn-cs"/>
        </a:defRPr>
      </a:lvl2pPr>
      <a:lvl3pPr marL="685799" algn="l" defTabSz="685799" rtl="0" eaLnBrk="1" latinLnBrk="0" hangingPunct="1">
        <a:defRPr sz="1350" kern="1200">
          <a:solidFill>
            <a:schemeClr val="tx1"/>
          </a:solidFill>
          <a:latin typeface="+mn-lt"/>
          <a:ea typeface="+mn-ea"/>
          <a:cs typeface="+mn-cs"/>
        </a:defRPr>
      </a:lvl3pPr>
      <a:lvl4pPr marL="1028698" algn="l" defTabSz="685799" rtl="0" eaLnBrk="1" latinLnBrk="0" hangingPunct="1">
        <a:defRPr sz="1350" kern="1200">
          <a:solidFill>
            <a:schemeClr val="tx1"/>
          </a:solidFill>
          <a:latin typeface="+mn-lt"/>
          <a:ea typeface="+mn-ea"/>
          <a:cs typeface="+mn-cs"/>
        </a:defRPr>
      </a:lvl4pPr>
      <a:lvl5pPr marL="1371597" algn="l" defTabSz="685799" rtl="0" eaLnBrk="1" latinLnBrk="0" hangingPunct="1">
        <a:defRPr sz="1350" kern="1200">
          <a:solidFill>
            <a:schemeClr val="tx1"/>
          </a:solidFill>
          <a:latin typeface="+mn-lt"/>
          <a:ea typeface="+mn-ea"/>
          <a:cs typeface="+mn-cs"/>
        </a:defRPr>
      </a:lvl5pPr>
      <a:lvl6pPr marL="1714497" algn="l" defTabSz="685799" rtl="0" eaLnBrk="1" latinLnBrk="0" hangingPunct="1">
        <a:defRPr sz="1350" kern="1200">
          <a:solidFill>
            <a:schemeClr val="tx1"/>
          </a:solidFill>
          <a:latin typeface="+mn-lt"/>
          <a:ea typeface="+mn-ea"/>
          <a:cs typeface="+mn-cs"/>
        </a:defRPr>
      </a:lvl6pPr>
      <a:lvl7pPr marL="2057396" algn="l" defTabSz="685799" rtl="0" eaLnBrk="1" latinLnBrk="0" hangingPunct="1">
        <a:defRPr sz="1350" kern="1200">
          <a:solidFill>
            <a:schemeClr val="tx1"/>
          </a:solidFill>
          <a:latin typeface="+mn-lt"/>
          <a:ea typeface="+mn-ea"/>
          <a:cs typeface="+mn-cs"/>
        </a:defRPr>
      </a:lvl7pPr>
      <a:lvl8pPr marL="2400296" algn="l" defTabSz="685799" rtl="0" eaLnBrk="1" latinLnBrk="0" hangingPunct="1">
        <a:defRPr sz="1350" kern="1200">
          <a:solidFill>
            <a:schemeClr val="tx1"/>
          </a:solidFill>
          <a:latin typeface="+mn-lt"/>
          <a:ea typeface="+mn-ea"/>
          <a:cs typeface="+mn-cs"/>
        </a:defRPr>
      </a:lvl8pPr>
      <a:lvl9pPr marL="2743194" algn="l" defTabSz="685799"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mlDrawing" Target="../drawings/vmlDrawing1.vml"/><Relationship Id="rId1" Type="http://schemas.openxmlformats.org/officeDocument/2006/relationships/themeOverride" Target="../theme/themeOverride8.xml"/><Relationship Id="rId6" Type="http://schemas.openxmlformats.org/officeDocument/2006/relationships/image" Target="../media/image4.emf"/><Relationship Id="rId5" Type="http://schemas.openxmlformats.org/officeDocument/2006/relationships/oleObject" Target="../embeddings/oleObject1.bin"/><Relationship Id="rId4"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464170" y="1951894"/>
            <a:ext cx="5029200" cy="3701560"/>
          </a:xfrm>
        </p:spPr>
        <p:txBody>
          <a:bodyPr rtlCol="0"/>
          <a:lstStyle/>
          <a:p>
            <a:pPr algn="ctr" eaLnBrk="1" hangingPunct="1">
              <a:lnSpc>
                <a:spcPct val="90000"/>
              </a:lnSpc>
              <a:spcBef>
                <a:spcPct val="0"/>
              </a:spcBef>
              <a:defRPr/>
            </a:pPr>
            <a:r>
              <a:rPr lang="fr-FR" sz="2000" b="1" dirty="0">
                <a:solidFill>
                  <a:schemeClr val="bg1"/>
                </a:solidFill>
                <a:ea typeface="+mn-ea"/>
              </a:rPr>
              <a:t>Politique indemnitaire ministérielle</a:t>
            </a:r>
            <a:endParaRPr lang="fr-FR" sz="2800" b="1" dirty="0">
              <a:solidFill>
                <a:schemeClr val="bg1"/>
              </a:solidFill>
              <a:ea typeface="+mn-ea"/>
            </a:endParaRPr>
          </a:p>
          <a:p>
            <a:pPr algn="ctr" eaLnBrk="1" hangingPunct="1">
              <a:lnSpc>
                <a:spcPct val="90000"/>
              </a:lnSpc>
              <a:spcBef>
                <a:spcPct val="0"/>
              </a:spcBef>
              <a:defRPr/>
            </a:pPr>
            <a:r>
              <a:rPr lang="fr-FR" sz="2800" b="1" dirty="0">
                <a:solidFill>
                  <a:schemeClr val="bg1"/>
                </a:solidFill>
                <a:ea typeface="+mn-ea"/>
              </a:rPr>
              <a:t/>
            </a:r>
            <a:br>
              <a:rPr lang="fr-FR" sz="2800" b="1" dirty="0">
                <a:solidFill>
                  <a:schemeClr val="bg1"/>
                </a:solidFill>
                <a:ea typeface="+mn-ea"/>
              </a:rPr>
            </a:br>
            <a:endParaRPr lang="fr-FR" altLang="fr-FR" sz="1800" dirty="0">
              <a:solidFill>
                <a:srgbClr val="008080"/>
              </a:solidFill>
            </a:endParaRPr>
          </a:p>
          <a:p>
            <a:pPr algn="ctr" eaLnBrk="1" hangingPunct="1">
              <a:lnSpc>
                <a:spcPct val="90000"/>
              </a:lnSpc>
              <a:spcBef>
                <a:spcPct val="0"/>
              </a:spcBef>
              <a:defRPr/>
            </a:pPr>
            <a:r>
              <a:rPr lang="fr-FR" altLang="fr-FR" sz="2000" b="1" dirty="0">
                <a:solidFill>
                  <a:schemeClr val="bg1"/>
                </a:solidFill>
                <a:ea typeface="+mn-ea"/>
              </a:rPr>
              <a:t>Groupe de travail avec les représentants du personnel </a:t>
            </a:r>
          </a:p>
          <a:p>
            <a:pPr algn="ctr" eaLnBrk="1" hangingPunct="1">
              <a:lnSpc>
                <a:spcPct val="90000"/>
              </a:lnSpc>
              <a:spcBef>
                <a:spcPct val="0"/>
              </a:spcBef>
              <a:defRPr/>
            </a:pPr>
            <a:endParaRPr lang="fr-FR" altLang="fr-FR" sz="2100" dirty="0">
              <a:solidFill>
                <a:srgbClr val="008080"/>
              </a:solidFill>
            </a:endParaRPr>
          </a:p>
          <a:p>
            <a:pPr algn="ctr" eaLnBrk="1" fontAlgn="auto" hangingPunct="1">
              <a:spcAft>
                <a:spcPts val="0"/>
              </a:spcAft>
              <a:defRPr/>
            </a:pPr>
            <a:r>
              <a:rPr lang="fr-FR" sz="1400" b="1" dirty="0" smtClean="0">
                <a:solidFill>
                  <a:schemeClr val="bg1"/>
                </a:solidFill>
                <a:ea typeface="+mn-ea"/>
              </a:rPr>
              <a:t>31 </a:t>
            </a:r>
            <a:r>
              <a:rPr lang="fr-FR" sz="1400" b="1" dirty="0">
                <a:solidFill>
                  <a:schemeClr val="bg1"/>
                </a:solidFill>
                <a:ea typeface="+mn-ea"/>
              </a:rPr>
              <a:t>janvier 2020</a:t>
            </a:r>
          </a:p>
          <a:p>
            <a:pPr algn="r" eaLnBrk="1" fontAlgn="auto" hangingPunct="1">
              <a:spcAft>
                <a:spcPts val="0"/>
              </a:spcAft>
              <a:defRPr/>
            </a:pPr>
            <a:r>
              <a:rPr lang="fr-FR" altLang="fr-FR" sz="1200" b="1" i="1" dirty="0">
                <a:solidFill>
                  <a:srgbClr val="FFFFFF"/>
                </a:solidFill>
              </a:rPr>
              <a:t>SG – SRH2 – BER</a:t>
            </a:r>
            <a:endParaRPr lang="fr-FR" sz="1200" b="1" i="1" dirty="0">
              <a:solidFill>
                <a:schemeClr val="bg1"/>
              </a:solidFill>
              <a:ea typeface="+mn-ea"/>
            </a:endParaRPr>
          </a:p>
        </p:txBody>
      </p:sp>
    </p:spTree>
    <p:extLst>
      <p:ext uri="{BB962C8B-B14F-4D97-AF65-F5344CB8AC3E}">
        <p14:creationId xmlns:p14="http://schemas.microsoft.com/office/powerpoint/2010/main" val="8563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25517" y="1093077"/>
            <a:ext cx="8618483" cy="5412826"/>
          </a:xfrm>
        </p:spPr>
        <p:txBody>
          <a:bodyPr>
            <a:normAutofit fontScale="85000" lnSpcReduction="20000"/>
          </a:bodyPr>
          <a:lstStyle/>
          <a:p>
            <a:pPr marL="57150" indent="0">
              <a:lnSpc>
                <a:spcPct val="120000"/>
              </a:lnSpc>
              <a:spcBef>
                <a:spcPts val="0"/>
              </a:spcBef>
              <a:buNone/>
            </a:pPr>
            <a:r>
              <a:rPr lang="fr-FR" sz="2600" b="1" dirty="0">
                <a:latin typeface="Calibri" panose="020F0502020204030204" pitchFamily="34" charset="0"/>
                <a:cs typeface="Calibri" panose="020F0502020204030204" pitchFamily="34" charset="0"/>
              </a:rPr>
              <a:t>Axe 1: Réduction des écarts de rémunération avec les autres départements ministériels (hors transfert aux EP) : </a:t>
            </a:r>
          </a:p>
          <a:p>
            <a:pPr marL="57150" indent="0">
              <a:lnSpc>
                <a:spcPct val="120000"/>
              </a:lnSpc>
              <a:spcBef>
                <a:spcPts val="0"/>
              </a:spcBef>
              <a:buNone/>
            </a:pPr>
            <a:r>
              <a:rPr lang="fr-FR" sz="2600" b="1" dirty="0">
                <a:latin typeface="Calibri" panose="020F0502020204030204" pitchFamily="34" charset="0"/>
                <a:cs typeface="Calibri" panose="020F0502020204030204" pitchFamily="34" charset="0"/>
              </a:rPr>
              <a:t>Remontée des socles de gestion IFSE</a:t>
            </a:r>
            <a:r>
              <a:rPr lang="fr-FR" sz="2600" dirty="0">
                <a:latin typeface="Calibri" panose="020F0502020204030204" pitchFamily="34" charset="0"/>
                <a:cs typeface="Calibri" panose="020F0502020204030204" pitchFamily="34" charset="0"/>
              </a:rPr>
              <a:t>: 4,4 M€</a:t>
            </a:r>
            <a:br>
              <a:rPr lang="fr-FR" sz="2600" dirty="0">
                <a:latin typeface="Calibri" panose="020F0502020204030204" pitchFamily="34" charset="0"/>
                <a:cs typeface="Calibri" panose="020F0502020204030204" pitchFamily="34" charset="0"/>
              </a:rPr>
            </a:br>
            <a:endParaRPr lang="fr-FR" sz="2600" dirty="0">
              <a:latin typeface="Calibri" panose="020F0502020204030204" pitchFamily="34" charset="0"/>
              <a:cs typeface="Calibri" panose="020F0502020204030204" pitchFamily="34" charset="0"/>
            </a:endParaRPr>
          </a:p>
          <a:p>
            <a:pPr marL="57150" indent="0" algn="just">
              <a:buNone/>
            </a:pPr>
            <a:r>
              <a:rPr lang="fr-FR" sz="2400" i="1" dirty="0">
                <a:latin typeface="Calibri" panose="020F0502020204030204" pitchFamily="34" charset="0"/>
                <a:cs typeface="Calibri" panose="020F0502020204030204" pitchFamily="34" charset="0"/>
              </a:rPr>
              <a:t>Objectif : améliorer la cohérence d’ensemble en matière indemnitaire et rendre le ministère plus attractif, notamment pour les lauréats de concours.</a:t>
            </a:r>
          </a:p>
          <a:p>
            <a:pPr marL="57150" indent="0">
              <a:buNone/>
            </a:pPr>
            <a:endParaRPr lang="fr-FR" sz="2400" dirty="0"/>
          </a:p>
          <a:p>
            <a:pPr marL="514350" indent="-457200"/>
            <a:r>
              <a:rPr lang="fr-FR" sz="2600" b="1" dirty="0">
                <a:latin typeface="Calibri" panose="020F0502020204030204" pitchFamily="34" charset="0"/>
                <a:cs typeface="Calibri" panose="020F0502020204030204" pitchFamily="34" charset="0"/>
              </a:rPr>
              <a:t>Socles minimaux cibles par catégorie:</a:t>
            </a:r>
          </a:p>
          <a:p>
            <a:pPr lvl="1">
              <a:lnSpc>
                <a:spcPct val="120000"/>
              </a:lnSpc>
              <a:spcBef>
                <a:spcPts val="600"/>
              </a:spcBef>
              <a:spcAft>
                <a:spcPts val="600"/>
              </a:spcAft>
            </a:pPr>
            <a:r>
              <a:rPr lang="fr-FR" sz="2400" dirty="0">
                <a:latin typeface="Calibri" panose="020F0502020204030204" pitchFamily="34" charset="0"/>
                <a:cs typeface="Calibri" panose="020F0502020204030204" pitchFamily="34" charset="0"/>
              </a:rPr>
              <a:t>3 600 € pour les corps de catégorie C;</a:t>
            </a:r>
          </a:p>
          <a:p>
            <a:pPr lvl="1">
              <a:lnSpc>
                <a:spcPct val="120000"/>
              </a:lnSpc>
              <a:spcBef>
                <a:spcPts val="600"/>
              </a:spcBef>
              <a:spcAft>
                <a:spcPts val="600"/>
              </a:spcAft>
            </a:pPr>
            <a:r>
              <a:rPr lang="fr-FR" sz="2400" dirty="0">
                <a:latin typeface="Calibri" panose="020F0502020204030204" pitchFamily="34" charset="0"/>
                <a:cs typeface="Calibri" panose="020F0502020204030204" pitchFamily="34" charset="0"/>
              </a:rPr>
              <a:t>6 000 € pour les corps de catégorie B;</a:t>
            </a:r>
          </a:p>
          <a:p>
            <a:pPr lvl="1">
              <a:lnSpc>
                <a:spcPct val="120000"/>
              </a:lnSpc>
              <a:spcBef>
                <a:spcPts val="600"/>
              </a:spcBef>
              <a:spcAft>
                <a:spcPts val="600"/>
              </a:spcAft>
            </a:pPr>
            <a:r>
              <a:rPr lang="fr-FR" sz="2400" dirty="0">
                <a:latin typeface="Calibri" panose="020F0502020204030204" pitchFamily="34" charset="0"/>
                <a:cs typeface="Calibri" panose="020F0502020204030204" pitchFamily="34" charset="0"/>
              </a:rPr>
              <a:t>Montant variable pour les corps de catégorie A, sous réserve des spécificités inhérentes à chaque corps.</a:t>
            </a:r>
          </a:p>
          <a:p>
            <a:pPr marL="457200" lvl="1" indent="0">
              <a:buNone/>
            </a:pPr>
            <a:endParaRPr lang="fr-FR" sz="2000" dirty="0">
              <a:latin typeface="Calibri" panose="020F0502020204030204" pitchFamily="34" charset="0"/>
              <a:cs typeface="Calibri" panose="020F0502020204030204" pitchFamily="34" charset="0"/>
            </a:endParaRPr>
          </a:p>
          <a:p>
            <a:pPr marL="57150" indent="0" algn="just">
              <a:buNone/>
            </a:pPr>
            <a:r>
              <a:rPr lang="fr-FR" sz="2200" dirty="0">
                <a:solidFill>
                  <a:schemeClr val="tx1"/>
                </a:solidFill>
                <a:latin typeface="Calibri" panose="020F0502020204030204" pitchFamily="34" charset="0"/>
                <a:cs typeface="Calibri" panose="020F0502020204030204" pitchFamily="34" charset="0"/>
              </a:rPr>
              <a:t>Les corps de catégorie A propres au ministère de la culture feront l’objet d’un traitement spécifique prenant en compte l’indemnitaire et l’indiciaire.</a:t>
            </a:r>
          </a:p>
          <a:p>
            <a:pPr marL="57150" indent="0">
              <a:buNone/>
            </a:pPr>
            <a:endParaRPr lang="fr-FR" sz="24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32388" y="134531"/>
            <a:ext cx="8227833" cy="853441"/>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sz="2000" dirty="0"/>
              <a:t/>
            </a:r>
            <a:br>
              <a:rPr lang="fr-FR" sz="2000" dirty="0"/>
            </a:br>
            <a:r>
              <a:rPr lang="fr-FR" sz="2000" dirty="0"/>
              <a:t/>
            </a:r>
            <a:br>
              <a:rPr lang="fr-FR" sz="2000" dirty="0"/>
            </a:br>
            <a:endParaRPr lang="fr-FR" sz="2000" dirty="0"/>
          </a:p>
        </p:txBody>
      </p:sp>
    </p:spTree>
    <p:extLst>
      <p:ext uri="{BB962C8B-B14F-4D97-AF65-F5344CB8AC3E}">
        <p14:creationId xmlns:p14="http://schemas.microsoft.com/office/powerpoint/2010/main" val="378374833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99089" y="1276367"/>
            <a:ext cx="8544911" cy="4498427"/>
          </a:xfrm>
        </p:spPr>
        <p:txBody>
          <a:bodyPr>
            <a:normAutofit fontScale="92500" lnSpcReduction="10000"/>
          </a:bodyPr>
          <a:lstStyle/>
          <a:p>
            <a:pPr marL="57150" lvl="0" indent="0">
              <a:spcBef>
                <a:spcPts val="0"/>
              </a:spcBef>
              <a:buNone/>
            </a:pPr>
            <a:r>
              <a:rPr lang="fr-FR" sz="2400" b="1" dirty="0">
                <a:latin typeface="Calibri" panose="020F0502020204030204" pitchFamily="34" charset="0"/>
                <a:cs typeface="Calibri" panose="020F0502020204030204" pitchFamily="34" charset="0"/>
              </a:rPr>
              <a:t>Axe 1: Réduction des écarts de rémunération avec les autres départements ministériels (hors transfert aux EP) : </a:t>
            </a:r>
          </a:p>
          <a:p>
            <a:pPr marL="57150" lvl="0" indent="0">
              <a:spcBef>
                <a:spcPts val="0"/>
              </a:spcBef>
              <a:buNone/>
            </a:pPr>
            <a:r>
              <a:rPr lang="fr-FR" sz="2400" b="1" dirty="0">
                <a:latin typeface="Calibri" panose="020F0502020204030204" pitchFamily="34" charset="0"/>
                <a:cs typeface="Calibri" panose="020F0502020204030204" pitchFamily="34" charset="0"/>
              </a:rPr>
              <a:t>Remontée des socles de gestion </a:t>
            </a:r>
            <a:r>
              <a:rPr lang="fr-FR" sz="2400" dirty="0">
                <a:latin typeface="Calibri" panose="020F0502020204030204" pitchFamily="34" charset="0"/>
                <a:cs typeface="Calibri" panose="020F0502020204030204" pitchFamily="34" charset="0"/>
              </a:rPr>
              <a:t>IFSE: 4,4 M€</a:t>
            </a:r>
            <a:br>
              <a:rPr lang="fr-FR" sz="2400" dirty="0">
                <a:latin typeface="Calibri" panose="020F0502020204030204" pitchFamily="34" charset="0"/>
                <a:cs typeface="Calibri" panose="020F0502020204030204" pitchFamily="34" charset="0"/>
              </a:rPr>
            </a:br>
            <a:r>
              <a:rPr lang="fr-FR" sz="2400" dirty="0">
                <a:latin typeface="Calibri" panose="020F0502020204030204" pitchFamily="34" charset="0"/>
                <a:cs typeface="Calibri" panose="020F0502020204030204" pitchFamily="34" charset="0"/>
              </a:rPr>
              <a:t/>
            </a:r>
            <a:br>
              <a:rPr lang="fr-FR" sz="2400" dirty="0">
                <a:latin typeface="Calibri" panose="020F0502020204030204" pitchFamily="34" charset="0"/>
                <a:cs typeface="Calibri" panose="020F0502020204030204" pitchFamily="34" charset="0"/>
              </a:rPr>
            </a:br>
            <a:r>
              <a:rPr lang="fr-FR" sz="2400" dirty="0">
                <a:latin typeface="Calibri" panose="020F0502020204030204" pitchFamily="34" charset="0"/>
                <a:cs typeface="Calibri" panose="020F0502020204030204" pitchFamily="34" charset="0"/>
              </a:rPr>
              <a:t>Coût de la mesure à horizon 2022 : 7,6 M€ pour 6 187 ETP</a:t>
            </a:r>
          </a:p>
          <a:p>
            <a:pPr marL="57150" lvl="0" indent="0">
              <a:spcBef>
                <a:spcPts val="0"/>
              </a:spcBef>
              <a:buNone/>
            </a:pPr>
            <a:endParaRPr lang="fr-FR" sz="2400" dirty="0">
              <a:latin typeface="Calibri" panose="020F0502020204030204" pitchFamily="34" charset="0"/>
              <a:cs typeface="Calibri" panose="020F0502020204030204" pitchFamily="34" charset="0"/>
            </a:endParaRPr>
          </a:p>
          <a:p>
            <a:pPr marL="514350" indent="-457200"/>
            <a:r>
              <a:rPr lang="fr-FR" sz="2400" b="1" dirty="0">
                <a:latin typeface="Calibri" panose="020F0502020204030204" pitchFamily="34" charset="0"/>
                <a:cs typeface="Calibri" panose="020F0502020204030204" pitchFamily="34" charset="0"/>
              </a:rPr>
              <a:t>Déclinaison de la mesure sur 3 ans :</a:t>
            </a:r>
          </a:p>
          <a:p>
            <a:pPr marL="914400" lvl="1" indent="-457200" algn="just">
              <a:spcBef>
                <a:spcPts val="600"/>
              </a:spcBef>
              <a:spcAft>
                <a:spcPts val="600"/>
              </a:spcAft>
            </a:pPr>
            <a:r>
              <a:rPr lang="fr-FR" sz="2200" dirty="0">
                <a:latin typeface="Calibri" panose="020F0502020204030204" pitchFamily="34" charset="0"/>
                <a:cs typeface="Calibri" panose="020F0502020204030204" pitchFamily="34" charset="0"/>
              </a:rPr>
              <a:t>2020 : remontée significative des socles de tous les corps de catégories B et C et, pour la catégorie A, </a:t>
            </a:r>
            <a:r>
              <a:rPr lang="fr-FR" sz="2200" b="1" dirty="0" smtClean="0">
                <a:latin typeface="Calibri" panose="020F0502020204030204" pitchFamily="34" charset="0"/>
                <a:cs typeface="Calibri" panose="020F0502020204030204" pitchFamily="34" charset="0"/>
              </a:rPr>
              <a:t>de </a:t>
            </a:r>
            <a:r>
              <a:rPr lang="fr-FR" sz="2200" b="1" dirty="0">
                <a:latin typeface="Calibri" panose="020F0502020204030204" pitchFamily="34" charset="0"/>
                <a:cs typeface="Calibri" panose="020F0502020204030204" pitchFamily="34" charset="0"/>
              </a:rPr>
              <a:t>ceux </a:t>
            </a:r>
            <a:r>
              <a:rPr lang="fr-FR" sz="2200" b="1" dirty="0" smtClean="0">
                <a:latin typeface="Calibri" panose="020F0502020204030204" pitchFamily="34" charset="0"/>
                <a:cs typeface="Calibri" panose="020F0502020204030204" pitchFamily="34" charset="0"/>
              </a:rPr>
              <a:t>des </a:t>
            </a:r>
            <a:r>
              <a:rPr lang="fr-FR" sz="2200" b="1" dirty="0">
                <a:latin typeface="Calibri" panose="020F0502020204030204" pitchFamily="34" charset="0"/>
                <a:cs typeface="Calibri" panose="020F0502020204030204" pitchFamily="34" charset="0"/>
              </a:rPr>
              <a:t>ISCP</a:t>
            </a:r>
            <a:r>
              <a:rPr lang="fr-FR" sz="2200" b="1" dirty="0" smtClean="0">
                <a:latin typeface="Calibri" panose="020F0502020204030204" pitchFamily="34" charset="0"/>
                <a:cs typeface="Calibri" panose="020F0502020204030204" pitchFamily="34" charset="0"/>
              </a:rPr>
              <a:t>, IGAC, </a:t>
            </a:r>
            <a:r>
              <a:rPr lang="fr-FR" sz="2200" b="1" dirty="0">
                <a:latin typeface="Calibri" panose="020F0502020204030204" pitchFamily="34" charset="0"/>
                <a:cs typeface="Calibri" panose="020F0502020204030204" pitchFamily="34" charset="0"/>
              </a:rPr>
              <a:t>CTA, </a:t>
            </a:r>
            <a:r>
              <a:rPr lang="fr-FR" sz="2200" b="1" dirty="0" smtClean="0">
                <a:latin typeface="Calibri" panose="020F0502020204030204" pitchFamily="34" charset="0"/>
                <a:cs typeface="Calibri" panose="020F0502020204030204" pitchFamily="34" charset="0"/>
              </a:rPr>
              <a:t>BIB</a:t>
            </a:r>
            <a:r>
              <a:rPr lang="fr-FR" sz="2200" b="1" dirty="0">
                <a:latin typeface="Calibri" panose="020F0502020204030204" pitchFamily="34" charset="0"/>
                <a:cs typeface="Calibri" panose="020F0502020204030204" pitchFamily="34" charset="0"/>
              </a:rPr>
              <a:t>, </a:t>
            </a:r>
            <a:r>
              <a:rPr lang="fr-FR" sz="2200" b="1" dirty="0" smtClean="0">
                <a:latin typeface="Calibri" panose="020F0502020204030204" pitchFamily="34" charset="0"/>
                <a:cs typeface="Calibri" panose="020F0502020204030204" pitchFamily="34" charset="0"/>
              </a:rPr>
              <a:t>des CST </a:t>
            </a:r>
            <a:r>
              <a:rPr lang="fr-FR" sz="2200" b="1" dirty="0">
                <a:latin typeface="Calibri" panose="020F0502020204030204" pitchFamily="34" charset="0"/>
                <a:cs typeface="Calibri" panose="020F0502020204030204" pitchFamily="34" charset="0"/>
              </a:rPr>
              <a:t>et CST GX des BIB</a:t>
            </a:r>
            <a:r>
              <a:rPr lang="fr-FR" sz="2200" dirty="0">
                <a:latin typeface="Calibri" panose="020F0502020204030204" pitchFamily="34" charset="0"/>
                <a:cs typeface="Calibri" panose="020F0502020204030204" pitchFamily="34" charset="0"/>
              </a:rPr>
              <a:t> ;</a:t>
            </a:r>
          </a:p>
          <a:p>
            <a:pPr marL="914400" lvl="1" indent="-457200" algn="just">
              <a:spcBef>
                <a:spcPts val="600"/>
              </a:spcBef>
              <a:spcAft>
                <a:spcPts val="600"/>
              </a:spcAft>
            </a:pPr>
            <a:r>
              <a:rPr lang="fr-FR" sz="2200" dirty="0">
                <a:latin typeface="Calibri" panose="020F0502020204030204" pitchFamily="34" charset="0"/>
                <a:cs typeface="Calibri" panose="020F0502020204030204" pitchFamily="34" charset="0"/>
              </a:rPr>
              <a:t>2021 et 2022 : finalisation de la remontée des socles des catégories B et remontée des socles de catégories A, en prenant en </a:t>
            </a:r>
            <a:r>
              <a:rPr lang="fr-FR" sz="2200" dirty="0" smtClean="0">
                <a:latin typeface="Calibri" panose="020F0502020204030204" pitchFamily="34" charset="0"/>
                <a:cs typeface="Calibri" panose="020F0502020204030204" pitchFamily="34" charset="0"/>
              </a:rPr>
              <a:t>compte</a:t>
            </a:r>
            <a:r>
              <a:rPr lang="fr-FR" sz="2200" dirty="0">
                <a:latin typeface="Calibri" panose="020F0502020204030204" pitchFamily="34" charset="0"/>
                <a:cs typeface="Calibri" panose="020F0502020204030204" pitchFamily="34" charset="0"/>
              </a:rPr>
              <a:t>, pour ces derniers, le niveau de rémunération globale de chaque corps.</a:t>
            </a:r>
          </a:p>
          <a:p>
            <a:pPr marL="514350" indent="-457200"/>
            <a:endParaRPr lang="fr-FR" sz="24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599089" y="346406"/>
            <a:ext cx="8122729" cy="695786"/>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br>
              <a:rPr lang="fr-FR" sz="2800" dirty="0">
                <a:latin typeface="Calibri" panose="020F0502020204030204" pitchFamily="34" charset="0"/>
                <a:cs typeface="Calibri" panose="020F0502020204030204" pitchFamily="34" charset="0"/>
              </a:rPr>
            </a:br>
            <a:r>
              <a:rPr lang="fr-FR" sz="2000" dirty="0"/>
              <a:t/>
            </a:r>
            <a:br>
              <a:rPr lang="fr-FR" sz="2000" dirty="0"/>
            </a:br>
            <a:endParaRPr lang="fr-FR" sz="2000" dirty="0"/>
          </a:p>
        </p:txBody>
      </p:sp>
    </p:spTree>
    <p:extLst>
      <p:ext uri="{BB962C8B-B14F-4D97-AF65-F5344CB8AC3E}">
        <p14:creationId xmlns:p14="http://schemas.microsoft.com/office/powerpoint/2010/main" val="2080825503"/>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25517" y="1093076"/>
            <a:ext cx="8544911" cy="5630393"/>
          </a:xfrm>
        </p:spPr>
        <p:txBody>
          <a:bodyPr>
            <a:normAutofit/>
          </a:bodyPr>
          <a:lstStyle/>
          <a:p>
            <a:pPr marL="57150" lvl="0" indent="0">
              <a:spcBef>
                <a:spcPts val="0"/>
              </a:spcBef>
              <a:buNone/>
            </a:pPr>
            <a:r>
              <a:rPr lang="fr-FR" sz="2400" b="1" dirty="0">
                <a:latin typeface="Calibri" panose="020F0502020204030204" pitchFamily="34" charset="0"/>
                <a:cs typeface="Calibri" panose="020F0502020204030204" pitchFamily="34" charset="0"/>
              </a:rPr>
              <a:t>Axe 1: Réduction des écarts de rémunération avec les autres départements ministériels (hors transfert aux EP) : </a:t>
            </a:r>
          </a:p>
          <a:p>
            <a:pPr marL="57150" indent="0">
              <a:spcBef>
                <a:spcPts val="0"/>
              </a:spcBef>
              <a:buNone/>
            </a:pPr>
            <a:r>
              <a:rPr lang="fr-FR" sz="2400" b="1" dirty="0">
                <a:latin typeface="Calibri" panose="020F0502020204030204" pitchFamily="34" charset="0"/>
                <a:cs typeface="Calibri" panose="020F0502020204030204" pitchFamily="34" charset="0"/>
              </a:rPr>
              <a:t>Remontée des socles de gestion </a:t>
            </a:r>
            <a:r>
              <a:rPr lang="fr-FR" sz="2400" dirty="0">
                <a:latin typeface="Calibri" panose="020F0502020204030204" pitchFamily="34" charset="0"/>
                <a:cs typeface="Calibri" panose="020F0502020204030204" pitchFamily="34" charset="0"/>
              </a:rPr>
              <a:t>IFSE: 4,4M€</a:t>
            </a:r>
          </a:p>
          <a:p>
            <a:pPr marL="57150" lvl="0" indent="0">
              <a:spcBef>
                <a:spcPts val="0"/>
              </a:spcBef>
              <a:buNone/>
            </a:pPr>
            <a:endParaRPr lang="fr-FR" sz="2400" dirty="0"/>
          </a:p>
          <a:p>
            <a:pPr marL="514350" indent="-457200" algn="just"/>
            <a:r>
              <a:rPr lang="fr-FR" sz="2400" b="1" dirty="0">
                <a:latin typeface="Calibri" panose="020F0502020204030204" pitchFamily="34" charset="0"/>
                <a:cs typeface="Calibri" panose="020F0502020204030204" pitchFamily="34" charset="0"/>
              </a:rPr>
              <a:t>Harmonisation des « pas » entre groupes de fonction au sein d’un même corps:</a:t>
            </a:r>
          </a:p>
          <a:p>
            <a:pPr marL="57150" indent="0">
              <a:buNone/>
            </a:pPr>
            <a:r>
              <a:rPr lang="fr-FR" sz="2400" dirty="0">
                <a:latin typeface="Calibri" panose="020F0502020204030204" pitchFamily="34" charset="0"/>
                <a:cs typeface="Calibri" panose="020F0502020204030204" pitchFamily="34" charset="0"/>
              </a:rPr>
              <a:t>Les passages d’un groupe de fonction G à un groupe de fonction G+1 seront uniformisés par catégorie :</a:t>
            </a:r>
          </a:p>
          <a:p>
            <a:pPr marL="914400" lvl="1" indent="-457200">
              <a:spcBef>
                <a:spcPts val="600"/>
              </a:spcBef>
              <a:spcAft>
                <a:spcPts val="600"/>
              </a:spcAft>
            </a:pPr>
            <a:r>
              <a:rPr lang="fr-FR" sz="2200" dirty="0">
                <a:latin typeface="Calibri" panose="020F0502020204030204" pitchFamily="34" charset="0"/>
                <a:cs typeface="Calibri" panose="020F0502020204030204" pitchFamily="34" charset="0"/>
              </a:rPr>
              <a:t>300 € en catégorie C ;</a:t>
            </a:r>
          </a:p>
          <a:p>
            <a:pPr marL="914400" lvl="1" indent="-457200">
              <a:spcBef>
                <a:spcPts val="600"/>
              </a:spcBef>
              <a:spcAft>
                <a:spcPts val="600"/>
              </a:spcAft>
            </a:pPr>
            <a:r>
              <a:rPr lang="fr-FR" sz="2200" dirty="0">
                <a:latin typeface="Calibri" panose="020F0502020204030204" pitchFamily="34" charset="0"/>
                <a:cs typeface="Calibri" panose="020F0502020204030204" pitchFamily="34" charset="0"/>
              </a:rPr>
              <a:t>500 € en catégorie B.</a:t>
            </a:r>
          </a:p>
          <a:p>
            <a:pPr marL="514350" indent="-457200"/>
            <a:endParaRPr lang="fr-FR" sz="2400" dirty="0">
              <a:latin typeface="Calibri" panose="020F0502020204030204" pitchFamily="34" charset="0"/>
              <a:cs typeface="Calibri" panose="020F0502020204030204" pitchFamily="34" charset="0"/>
            </a:endParaRPr>
          </a:p>
          <a:p>
            <a:pPr marL="457200" lvl="1" indent="0">
              <a:buNone/>
            </a:pPr>
            <a:endParaRPr lang="fr-FR" sz="20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84055" y="239635"/>
            <a:ext cx="8227833" cy="853441"/>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br>
              <a:rPr lang="fr-FR" sz="2800" dirty="0">
                <a:latin typeface="Calibri" panose="020F0502020204030204" pitchFamily="34" charset="0"/>
                <a:cs typeface="Calibri" panose="020F0502020204030204" pitchFamily="34" charset="0"/>
              </a:rPr>
            </a:br>
            <a:r>
              <a:rPr lang="fr-FR" sz="2800" dirty="0">
                <a:latin typeface="Calibri" panose="020F0502020204030204" pitchFamily="34" charset="0"/>
                <a:cs typeface="Calibri" panose="020F0502020204030204" pitchFamily="34" charset="0"/>
              </a:rPr>
              <a:t/>
            </a:r>
            <a:br>
              <a:rPr lang="fr-FR" sz="2800" dirty="0">
                <a:latin typeface="Calibri" panose="020F0502020204030204" pitchFamily="34" charset="0"/>
                <a:cs typeface="Calibri" panose="020F0502020204030204" pitchFamily="34" charset="0"/>
              </a:rPr>
            </a:br>
            <a:endParaRPr lang="fr-FR"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3722597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25517" y="278808"/>
            <a:ext cx="8618483" cy="5903226"/>
          </a:xfrm>
        </p:spPr>
        <p:txBody>
          <a:bodyPr>
            <a:normAutofit/>
          </a:bodyPr>
          <a:lstStyle/>
          <a:p>
            <a:pPr marL="57150" lvl="0" indent="0">
              <a:spcBef>
                <a:spcPts val="0"/>
              </a:spcBef>
              <a:buNone/>
            </a:pPr>
            <a:r>
              <a:rPr lang="fr-FR" sz="2400" dirty="0">
                <a:latin typeface="Calibri" panose="020F0502020204030204" pitchFamily="34" charset="0"/>
                <a:cs typeface="Calibri" panose="020F0502020204030204" pitchFamily="34" charset="0"/>
              </a:rPr>
              <a:t/>
            </a:r>
            <a:br>
              <a:rPr lang="fr-FR" sz="2400" dirty="0">
                <a:latin typeface="Calibri" panose="020F0502020204030204" pitchFamily="34" charset="0"/>
                <a:cs typeface="Calibri" panose="020F0502020204030204" pitchFamily="34" charset="0"/>
              </a:rPr>
            </a:br>
            <a:endParaRPr lang="fr-FR" sz="20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43539" y="0"/>
            <a:ext cx="8227833" cy="557616"/>
          </a:xfrm>
        </p:spPr>
        <p:txBody>
          <a:bodyPr anchor="ctr"/>
          <a:lstStyle/>
          <a:p>
            <a:pPr>
              <a:lnSpc>
                <a:spcPct val="100000"/>
              </a:lnSpc>
              <a:spcBef>
                <a:spcPts val="0"/>
              </a:spcBef>
              <a:spcAft>
                <a:spcPts val="1200"/>
              </a:spcAft>
            </a:pPr>
            <a:r>
              <a:rPr lang="fr-FR" dirty="0">
                <a:latin typeface="Calibri" panose="020F0502020204030204" pitchFamily="34" charset="0"/>
                <a:cs typeface="Calibri" panose="020F0502020204030204" pitchFamily="34" charset="0"/>
              </a:rPr>
              <a:t/>
            </a:r>
            <a:br>
              <a:rPr lang="fr-FR" dirty="0">
                <a:latin typeface="Calibri" panose="020F0502020204030204" pitchFamily="34" charset="0"/>
                <a:cs typeface="Calibri" panose="020F0502020204030204" pitchFamily="34" charset="0"/>
              </a:rPr>
            </a:br>
            <a:r>
              <a:rPr lang="fr-FR" sz="2000" dirty="0">
                <a:latin typeface="Calibri" panose="020F0502020204030204" pitchFamily="34" charset="0"/>
                <a:cs typeface="Calibri" panose="020F0502020204030204" pitchFamily="34" charset="0"/>
              </a:rPr>
              <a:t>Perspectives 2020 : poursuite du plan de rattrapage indemnitaire ministériel </a:t>
            </a:r>
            <a:r>
              <a:rPr lang="fr-FR" sz="2800" dirty="0">
                <a:latin typeface="Calibri" panose="020F0502020204030204" pitchFamily="34" charset="0"/>
                <a:cs typeface="Calibri" panose="020F0502020204030204" pitchFamily="34" charset="0"/>
              </a:rPr>
              <a:t/>
            </a:r>
            <a:br>
              <a:rPr lang="fr-FR" sz="2800" dirty="0">
                <a:latin typeface="Calibri" panose="020F0502020204030204" pitchFamily="34" charset="0"/>
                <a:cs typeface="Calibri" panose="020F0502020204030204" pitchFamily="34" charset="0"/>
              </a:rPr>
            </a:br>
            <a:r>
              <a:rPr lang="fr-FR" sz="2000" dirty="0"/>
              <a:t/>
            </a:r>
            <a:br>
              <a:rPr lang="fr-FR" sz="2000" dirty="0"/>
            </a:br>
            <a:endParaRPr lang="fr-FR" sz="2000" dirty="0"/>
          </a:p>
        </p:txBody>
      </p:sp>
      <p:graphicFrame>
        <p:nvGraphicFramePr>
          <p:cNvPr id="6" name="Objet 5"/>
          <p:cNvGraphicFramePr>
            <a:graphicFrameLocks noChangeAspect="1"/>
          </p:cNvGraphicFramePr>
          <p:nvPr>
            <p:extLst>
              <p:ext uri="{D42A27DB-BD31-4B8C-83A1-F6EECF244321}">
                <p14:modId xmlns:p14="http://schemas.microsoft.com/office/powerpoint/2010/main" val="174753996"/>
              </p:ext>
            </p:extLst>
          </p:nvPr>
        </p:nvGraphicFramePr>
        <p:xfrm>
          <a:off x="873152" y="709330"/>
          <a:ext cx="7923212" cy="5751512"/>
        </p:xfrm>
        <a:graphic>
          <a:graphicData uri="http://schemas.openxmlformats.org/presentationml/2006/ole">
            <mc:AlternateContent xmlns:mc="http://schemas.openxmlformats.org/markup-compatibility/2006">
              <mc:Choice xmlns:v="urn:schemas-microsoft-com:vml" Requires="v">
                <p:oleObj spid="_x0000_s1078" name="Feuille de calcul" r:id="rId5" imgW="9144090" imgH="8448765" progId="Excel.Sheet.12">
                  <p:embed/>
                </p:oleObj>
              </mc:Choice>
              <mc:Fallback>
                <p:oleObj name="Feuille de calcul" r:id="rId5" imgW="9144090" imgH="8448765" progId="Excel.Sheet.12">
                  <p:embed/>
                  <p:pic>
                    <p:nvPicPr>
                      <p:cNvPr id="0" name=""/>
                      <p:cNvPicPr/>
                      <p:nvPr/>
                    </p:nvPicPr>
                    <p:blipFill>
                      <a:blip r:embed="rId6"/>
                      <a:stretch>
                        <a:fillRect/>
                      </a:stretch>
                    </p:blipFill>
                    <p:spPr>
                      <a:xfrm>
                        <a:off x="873152" y="709330"/>
                        <a:ext cx="7923212" cy="5751512"/>
                      </a:xfrm>
                      <a:prstGeom prst="rect">
                        <a:avLst/>
                      </a:prstGeom>
                    </p:spPr>
                  </p:pic>
                </p:oleObj>
              </mc:Fallback>
            </mc:AlternateContent>
          </a:graphicData>
        </a:graphic>
      </p:graphicFrame>
    </p:spTree>
    <p:extLst>
      <p:ext uri="{BB962C8B-B14F-4D97-AF65-F5344CB8AC3E}">
        <p14:creationId xmlns:p14="http://schemas.microsoft.com/office/powerpoint/2010/main" val="2389016850"/>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93203" y="953877"/>
            <a:ext cx="8411252" cy="5630918"/>
          </a:xfrm>
        </p:spPr>
        <p:txBody>
          <a:bodyPr>
            <a:normAutofit/>
          </a:bodyPr>
          <a:lstStyle/>
          <a:p>
            <a:pPr marL="57150" indent="0">
              <a:buNone/>
            </a:pPr>
            <a:r>
              <a:rPr lang="fr-FR" b="1" dirty="0">
                <a:latin typeface="Calibri" panose="020F0502020204030204" pitchFamily="34" charset="0"/>
                <a:cs typeface="Calibri" panose="020F0502020204030204" pitchFamily="34" charset="0"/>
              </a:rPr>
              <a:t>Axe 2: Accompagnement de la politique RH du MC (hors transfert EP): 1,2 M€</a:t>
            </a:r>
            <a:r>
              <a:rPr lang="fr-FR" i="1" dirty="0">
                <a:latin typeface="Calibri" panose="020F0502020204030204" pitchFamily="34" charset="0"/>
                <a:cs typeface="Calibri" panose="020F0502020204030204" pitchFamily="34" charset="0"/>
              </a:rPr>
              <a:t> 3 mesures ayant pour objectif d’</a:t>
            </a:r>
            <a:r>
              <a:rPr lang="fr-FR" i="1" dirty="0">
                <a:latin typeface="Calibri" panose="020F0502020204030204" pitchFamily="34" charset="0"/>
                <a:ea typeface="Calibri" panose="020F0502020204030204" pitchFamily="34" charset="0"/>
                <a:cs typeface="Calibri" panose="020F0502020204030204" pitchFamily="34" charset="0"/>
              </a:rPr>
              <a:t>accompagner des politiques spécifiques et de permettre la concrétisation des orientations fixées par le gouvernement dans la loi de transformation de la Fonction publique.</a:t>
            </a:r>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32388" y="100436"/>
            <a:ext cx="8227833" cy="853441"/>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sz="2000" dirty="0"/>
              <a:t/>
            </a:r>
            <a:br>
              <a:rPr lang="fr-FR" sz="2000" dirty="0"/>
            </a:br>
            <a:r>
              <a:rPr lang="fr-FR" sz="2000" dirty="0"/>
              <a:t/>
            </a:r>
            <a:br>
              <a:rPr lang="fr-FR" sz="2000" dirty="0"/>
            </a:br>
            <a:endParaRPr lang="fr-FR" sz="2000" dirty="0"/>
          </a:p>
        </p:txBody>
      </p:sp>
      <p:sp>
        <p:nvSpPr>
          <p:cNvPr id="6" name="Rectangle 5"/>
          <p:cNvSpPr/>
          <p:nvPr/>
        </p:nvSpPr>
        <p:spPr>
          <a:xfrm>
            <a:off x="632388" y="2943922"/>
            <a:ext cx="4113916" cy="3122344"/>
          </a:xfrm>
          <a:prstGeom prst="rect">
            <a:avLst/>
          </a:prstGeom>
          <a:ln>
            <a:solidFill>
              <a:srgbClr val="E36C09"/>
            </a:solidFill>
          </a:ln>
        </p:spPr>
        <p:style>
          <a:lnRef idx="2">
            <a:schemeClr val="accent6"/>
          </a:lnRef>
          <a:fillRef idx="1">
            <a:schemeClr val="lt1"/>
          </a:fillRef>
          <a:effectRef idx="0">
            <a:schemeClr val="accent6"/>
          </a:effectRef>
          <a:fontRef idx="minor">
            <a:schemeClr val="dk1"/>
          </a:fontRef>
        </p:style>
        <p:txBody>
          <a:bodyPr rtlCol="0" anchor="ctr"/>
          <a:lstStyle/>
          <a:p>
            <a:pPr marL="342900" lvl="0" indent="-342900" algn="just">
              <a:spcBef>
                <a:spcPct val="20000"/>
              </a:spcBef>
              <a:buClr>
                <a:srgbClr val="002060"/>
              </a:buClr>
              <a:buSzPct val="125000"/>
              <a:buFont typeface="Wingdings" panose="05000000000000000000" pitchFamily="2" charset="2"/>
              <a:buChar char="§"/>
            </a:pPr>
            <a:r>
              <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rPr>
              <a:t>Réduction des écarts de rémunération entre les femmes et les hommes (0,3 M€) </a:t>
            </a:r>
          </a:p>
          <a:p>
            <a:pPr marL="342900" lvl="0" indent="-342900" algn="just">
              <a:spcBef>
                <a:spcPct val="20000"/>
              </a:spcBef>
              <a:buClr>
                <a:srgbClr val="002060"/>
              </a:buClr>
              <a:buSzPct val="125000"/>
              <a:buFont typeface="Wingdings" panose="05000000000000000000" pitchFamily="2" charset="2"/>
              <a:buChar char="§"/>
            </a:pPr>
            <a:endPar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endParaRPr>
          </a:p>
          <a:p>
            <a:pPr marL="342900" lvl="0" indent="-342900" algn="just">
              <a:spcBef>
                <a:spcPct val="20000"/>
              </a:spcBef>
              <a:buClr>
                <a:srgbClr val="002060"/>
              </a:buClr>
              <a:buSzPct val="125000"/>
              <a:buFont typeface="Wingdings" panose="05000000000000000000" pitchFamily="2" charset="2"/>
              <a:buChar char="§"/>
            </a:pPr>
            <a:r>
              <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rPr>
              <a:t>Revalorisation des montants forfaitaires d'IFSE en cas de mobilité (0,3 M€) </a:t>
            </a:r>
          </a:p>
          <a:p>
            <a:pPr marL="342900" lvl="0" indent="-342900" algn="just">
              <a:spcBef>
                <a:spcPct val="20000"/>
              </a:spcBef>
              <a:buClr>
                <a:srgbClr val="002060"/>
              </a:buClr>
              <a:buSzPct val="125000"/>
              <a:buFont typeface="Wingdings" panose="05000000000000000000" pitchFamily="2" charset="2"/>
              <a:buChar char="§"/>
            </a:pPr>
            <a:endPar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endParaRPr>
          </a:p>
          <a:p>
            <a:pPr marL="342900" lvl="0" indent="-342900" algn="just">
              <a:spcBef>
                <a:spcPct val="20000"/>
              </a:spcBef>
              <a:buClr>
                <a:srgbClr val="002060"/>
              </a:buClr>
              <a:buSzPct val="125000"/>
              <a:buFont typeface="Wingdings" panose="05000000000000000000" pitchFamily="2" charset="2"/>
              <a:buChar char="§"/>
            </a:pPr>
            <a:r>
              <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rPr>
              <a:t>Dispositif de renforcement de l'attractivité des postes (</a:t>
            </a:r>
            <a:r>
              <a:rPr lang="fr-FR" sz="1600" b="1" dirty="0" smtClean="0">
                <a:solidFill>
                  <a:srgbClr val="002060"/>
                </a:solidFill>
                <a:latin typeface="Calibri" panose="020F0502020204030204" pitchFamily="34" charset="0"/>
                <a:ea typeface="MS PGothic" panose="020B0600070205080204" pitchFamily="34" charset="-128"/>
                <a:cs typeface="Calibri" panose="020F0502020204030204" pitchFamily="34" charset="0"/>
              </a:rPr>
              <a:t>0,3 </a:t>
            </a:r>
            <a:r>
              <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rPr>
              <a:t>M€) </a:t>
            </a:r>
          </a:p>
          <a:p>
            <a:pPr marL="342900" lvl="0" indent="-342900" algn="just">
              <a:spcBef>
                <a:spcPct val="20000"/>
              </a:spcBef>
              <a:buClr>
                <a:srgbClr val="002060"/>
              </a:buClr>
              <a:buSzPct val="125000"/>
              <a:buFont typeface="Wingdings" panose="05000000000000000000" pitchFamily="2" charset="2"/>
              <a:buChar char="§"/>
            </a:pPr>
            <a:endPar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endParaRPr>
          </a:p>
          <a:p>
            <a:pPr marL="342900" lvl="0" indent="-342900" algn="just">
              <a:spcBef>
                <a:spcPct val="20000"/>
              </a:spcBef>
              <a:buClr>
                <a:srgbClr val="002060"/>
              </a:buClr>
              <a:buSzPct val="125000"/>
              <a:buFont typeface="Wingdings" panose="05000000000000000000" pitchFamily="2" charset="2"/>
              <a:buChar char="§"/>
            </a:pPr>
            <a:r>
              <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rPr>
              <a:t>Autres mesures (0,2 M€)</a:t>
            </a:r>
          </a:p>
          <a:p>
            <a:pPr marL="342900" lvl="0" indent="-342900" algn="just">
              <a:spcBef>
                <a:spcPct val="20000"/>
              </a:spcBef>
              <a:buClr>
                <a:srgbClr val="002060"/>
              </a:buClr>
              <a:buSzPct val="125000"/>
              <a:buFont typeface="Wingdings" panose="05000000000000000000" pitchFamily="2" charset="2"/>
              <a:buChar char="§"/>
            </a:pPr>
            <a:endParaRPr lang="fr-FR" sz="2000" b="1" dirty="0">
              <a:solidFill>
                <a:srgbClr val="002060"/>
              </a:solidFill>
              <a:latin typeface="Calibri" panose="020F0502020204030204" pitchFamily="34" charset="0"/>
              <a:ea typeface="MS PGothic" panose="020B0600070205080204" pitchFamily="34" charset="-128"/>
              <a:cs typeface="Calibri" panose="020F0502020204030204" pitchFamily="34" charset="0"/>
            </a:endParaRPr>
          </a:p>
        </p:txBody>
      </p:sp>
      <p:graphicFrame>
        <p:nvGraphicFramePr>
          <p:cNvPr id="8" name="Graphique 7"/>
          <p:cNvGraphicFramePr>
            <a:graphicFrameLocks/>
          </p:cNvGraphicFramePr>
          <p:nvPr>
            <p:extLst>
              <p:ext uri="{D42A27DB-BD31-4B8C-83A1-F6EECF244321}">
                <p14:modId xmlns:p14="http://schemas.microsoft.com/office/powerpoint/2010/main" val="2706523810"/>
              </p:ext>
            </p:extLst>
          </p:nvPr>
        </p:nvGraphicFramePr>
        <p:xfrm>
          <a:off x="4904036" y="2943922"/>
          <a:ext cx="4047894" cy="31223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85686087"/>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20875" y="1037062"/>
            <a:ext cx="8623125" cy="5503127"/>
          </a:xfrm>
        </p:spPr>
        <p:txBody>
          <a:bodyPr>
            <a:normAutofit/>
          </a:bodyPr>
          <a:lstStyle/>
          <a:p>
            <a:pPr marL="57150" indent="0">
              <a:buNone/>
            </a:pPr>
            <a:r>
              <a:rPr lang="fr-FR" b="1" dirty="0">
                <a:latin typeface="Calibri" panose="020F0502020204030204" pitchFamily="34" charset="0"/>
                <a:cs typeface="Calibri" panose="020F0502020204030204" pitchFamily="34" charset="0"/>
              </a:rPr>
              <a:t>Axe 2: Accompagnement de la politique RH du MC (hors transfert EP): 1,2 M€</a:t>
            </a:r>
            <a:endParaRPr lang="fr-FR" i="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fr-FR" dirty="0">
              <a:latin typeface="Calibri" panose="020F0502020204030204" pitchFamily="34" charset="0"/>
              <a:cs typeface="Calibri" panose="020F0502020204030204" pitchFamily="34" charset="0"/>
            </a:endParaRPr>
          </a:p>
          <a:p>
            <a:pPr lvl="0" algn="just"/>
            <a:r>
              <a:rPr lang="fr-FR" sz="2400" b="1" dirty="0">
                <a:latin typeface="Calibri" panose="020F0502020204030204" pitchFamily="34" charset="0"/>
                <a:cs typeface="Calibri" panose="020F0502020204030204" pitchFamily="34" charset="0"/>
              </a:rPr>
              <a:t>Réduction des écarts de rémunération entre les femmes et les hommes 0,3 M€ : </a:t>
            </a:r>
            <a:endParaRPr lang="fr-FR" sz="2200" dirty="0">
              <a:latin typeface="Calibri" panose="020F0502020204030204" pitchFamily="34" charset="0"/>
              <a:cs typeface="Calibri" panose="020F0502020204030204" pitchFamily="34" charset="0"/>
            </a:endParaRPr>
          </a:p>
          <a:p>
            <a:pPr marL="400050" lvl="1" indent="0">
              <a:buNone/>
            </a:pPr>
            <a:r>
              <a:rPr lang="fr-FR" sz="2200" dirty="0">
                <a:latin typeface="Calibri" panose="020F0502020204030204" pitchFamily="34" charset="0"/>
                <a:cs typeface="Calibri" panose="020F0502020204030204" pitchFamily="34" charset="0"/>
              </a:rPr>
              <a:t>Travaux à initier pour déterminer des listes d’éligibles sur la base des axes suivants:</a:t>
            </a:r>
          </a:p>
          <a:p>
            <a:pPr marL="400050" lvl="1" indent="0">
              <a:buNone/>
            </a:pPr>
            <a:endParaRPr lang="fr-FR" sz="2200" dirty="0">
              <a:latin typeface="Calibri" panose="020F0502020204030204" pitchFamily="34" charset="0"/>
              <a:cs typeface="Calibri" panose="020F0502020204030204" pitchFamily="34" charset="0"/>
            </a:endParaRPr>
          </a:p>
          <a:p>
            <a:pPr lvl="1">
              <a:spcBef>
                <a:spcPts val="600"/>
              </a:spcBef>
              <a:spcAft>
                <a:spcPts val="600"/>
              </a:spcAft>
            </a:pPr>
            <a:r>
              <a:rPr lang="fr-FR" sz="2200" dirty="0">
                <a:latin typeface="Calibri" panose="020F0502020204030204" pitchFamily="34" charset="0"/>
                <a:cs typeface="Calibri" panose="020F0502020204030204" pitchFamily="34" charset="0"/>
              </a:rPr>
              <a:t>Neutralisation de tout ou partie de l’impact des absences pour les congés de maternité, d’adoption et parental sur les rémunérations ;</a:t>
            </a:r>
          </a:p>
          <a:p>
            <a:pPr lvl="1">
              <a:spcBef>
                <a:spcPts val="600"/>
              </a:spcBef>
              <a:spcAft>
                <a:spcPts val="600"/>
              </a:spcAft>
            </a:pPr>
            <a:r>
              <a:rPr lang="fr-FR" sz="2200" dirty="0">
                <a:latin typeface="Calibri" panose="020F0502020204030204" pitchFamily="34" charset="0"/>
                <a:cs typeface="Calibri" panose="020F0502020204030204" pitchFamily="34" charset="0"/>
              </a:rPr>
              <a:t>Accompagnement des agents à temps partiel subi ;</a:t>
            </a:r>
          </a:p>
          <a:p>
            <a:pPr lvl="1">
              <a:spcBef>
                <a:spcPts val="600"/>
              </a:spcBef>
              <a:spcAft>
                <a:spcPts val="600"/>
              </a:spcAft>
            </a:pPr>
            <a:r>
              <a:rPr lang="fr-FR" sz="2200" dirty="0" smtClean="0">
                <a:latin typeface="Calibri" panose="020F0502020204030204" pitchFamily="34" charset="0"/>
                <a:cs typeface="Calibri" panose="020F0502020204030204" pitchFamily="34" charset="0"/>
              </a:rPr>
              <a:t>Résorption </a:t>
            </a:r>
            <a:r>
              <a:rPr lang="fr-FR" sz="2200" dirty="0">
                <a:latin typeface="Calibri" panose="020F0502020204030204" pitchFamily="34" charset="0"/>
                <a:cs typeface="Calibri" panose="020F0502020204030204" pitchFamily="34" charset="0"/>
              </a:rPr>
              <a:t>des écarts creusés par le niveau de responsabilité.</a:t>
            </a:r>
          </a:p>
          <a:p>
            <a:pPr marL="57150" indent="0">
              <a:buNone/>
            </a:pPr>
            <a:endParaRPr lang="fr-FR" sz="24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32388" y="103000"/>
            <a:ext cx="8227833" cy="853441"/>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sz="2000" dirty="0"/>
              <a:t/>
            </a:r>
            <a:br>
              <a:rPr lang="fr-FR" sz="2000" dirty="0"/>
            </a:br>
            <a:r>
              <a:rPr lang="fr-FR" sz="2000" dirty="0"/>
              <a:t/>
            </a:r>
            <a:br>
              <a:rPr lang="fr-FR" sz="2000" dirty="0"/>
            </a:br>
            <a:endParaRPr lang="fr-FR" sz="2000" dirty="0"/>
          </a:p>
        </p:txBody>
      </p:sp>
    </p:spTree>
    <p:extLst>
      <p:ext uri="{BB962C8B-B14F-4D97-AF65-F5344CB8AC3E}">
        <p14:creationId xmlns:p14="http://schemas.microsoft.com/office/powerpoint/2010/main" val="3260398345"/>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3621" y="1223430"/>
            <a:ext cx="8425366" cy="5634570"/>
          </a:xfrm>
        </p:spPr>
        <p:txBody>
          <a:bodyPr>
            <a:normAutofit/>
          </a:bodyPr>
          <a:lstStyle/>
          <a:p>
            <a:pPr marL="57150" indent="0">
              <a:buNone/>
            </a:pPr>
            <a:r>
              <a:rPr lang="fr-FR" b="1" dirty="0">
                <a:latin typeface="Calibri" panose="020F0502020204030204" pitchFamily="34" charset="0"/>
                <a:cs typeface="Calibri" panose="020F0502020204030204" pitchFamily="34" charset="0"/>
              </a:rPr>
              <a:t>Axe 2: Accompagnement de la politique RH du MC (hors transfert EP): 1,2 M€</a:t>
            </a:r>
          </a:p>
          <a:p>
            <a:pPr marL="0" indent="0" algn="just">
              <a:lnSpc>
                <a:spcPct val="107000"/>
              </a:lnSpc>
              <a:spcAft>
                <a:spcPts val="0"/>
              </a:spcAft>
              <a:buNone/>
            </a:pPr>
            <a:endParaRPr lang="fr-FR" i="1" dirty="0">
              <a:latin typeface="Calibri" panose="020F0502020204030204" pitchFamily="34" charset="0"/>
              <a:ea typeface="Calibri" panose="020F0502020204030204" pitchFamily="34" charset="0"/>
              <a:cs typeface="Calibri" panose="020F0502020204030204" pitchFamily="34" charset="0"/>
            </a:endParaRPr>
          </a:p>
          <a:p>
            <a:pPr lvl="0"/>
            <a:r>
              <a:rPr lang="fr-FR" b="1" dirty="0">
                <a:latin typeface="Calibri" panose="020F0502020204030204" pitchFamily="34" charset="0"/>
                <a:cs typeface="Calibri" panose="020F0502020204030204" pitchFamily="34" charset="0"/>
              </a:rPr>
              <a:t>Revalorisation des montants forfaitaires d'IFSE en cas de mobilité: 0,3 M€</a:t>
            </a:r>
            <a:endParaRPr lang="fr-FR" dirty="0">
              <a:latin typeface="Calibri" panose="020F0502020204030204" pitchFamily="34" charset="0"/>
              <a:cs typeface="Calibri" panose="020F0502020204030204" pitchFamily="34" charset="0"/>
            </a:endParaRPr>
          </a:p>
          <a:p>
            <a:pPr marL="0" indent="0">
              <a:buNone/>
            </a:pPr>
            <a:endParaRPr lang="fr-FR" dirty="0">
              <a:latin typeface="Calibri" panose="020F0502020204030204" pitchFamily="34" charset="0"/>
              <a:cs typeface="Calibri" panose="020F0502020204030204" pitchFamily="34" charset="0"/>
            </a:endParaRPr>
          </a:p>
          <a:p>
            <a:pPr lvl="1" algn="just">
              <a:spcBef>
                <a:spcPts val="600"/>
              </a:spcBef>
              <a:spcAft>
                <a:spcPts val="600"/>
              </a:spcAft>
            </a:pPr>
            <a:r>
              <a:rPr lang="fr-FR" sz="2200" dirty="0">
                <a:latin typeface="Calibri" panose="020F0502020204030204" pitchFamily="34" charset="0"/>
                <a:cs typeface="Calibri" panose="020F0502020204030204" pitchFamily="34" charset="0"/>
              </a:rPr>
              <a:t>Valorisation de la mobilité avec une harmonisation des montants forfaitaires perçus en cas de changement de poste ;</a:t>
            </a:r>
          </a:p>
          <a:p>
            <a:pPr lvl="1" algn="just">
              <a:spcBef>
                <a:spcPts val="600"/>
              </a:spcBef>
              <a:spcAft>
                <a:spcPts val="600"/>
              </a:spcAft>
            </a:pPr>
            <a:r>
              <a:rPr lang="fr-FR" sz="2200" dirty="0">
                <a:latin typeface="Calibri" panose="020F0502020204030204" pitchFamily="34" charset="0"/>
                <a:cs typeface="Calibri" panose="020F0502020204030204" pitchFamily="34" charset="0"/>
              </a:rPr>
              <a:t>Réévaluation conséquente de la revalorisation de l’IFSE en cas de changement de poste ;</a:t>
            </a:r>
          </a:p>
          <a:p>
            <a:pPr lvl="1" algn="just">
              <a:spcBef>
                <a:spcPts val="600"/>
              </a:spcBef>
              <a:spcAft>
                <a:spcPts val="600"/>
              </a:spcAft>
            </a:pPr>
            <a:r>
              <a:rPr lang="fr-FR" sz="2200" dirty="0">
                <a:latin typeface="Calibri" panose="020F0502020204030204" pitchFamily="34" charset="0"/>
                <a:cs typeface="Calibri" panose="020F0502020204030204" pitchFamily="34" charset="0"/>
              </a:rPr>
              <a:t> La revalorisation de l’IFSE pour approfondissement de compétence continuera de s’appliquer pour favoriser le juste équilibre entre la valorisation de la mobilité et le besoin de continuité du service et d’approfondissement de l’expertise. </a:t>
            </a:r>
          </a:p>
          <a:p>
            <a:pPr marL="57150" indent="0" algn="just">
              <a:buNone/>
            </a:pPr>
            <a:endParaRPr lang="fr-FR" sz="24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533621" y="145682"/>
            <a:ext cx="8227833" cy="853441"/>
          </a:xfrm>
        </p:spPr>
        <p:txBody>
          <a:bodyPr anchor="ctr"/>
          <a:lstStyle/>
          <a:p>
            <a:pPr>
              <a:lnSpc>
                <a:spcPct val="100000"/>
              </a:lnSpc>
              <a:spcBef>
                <a:spcPts val="0"/>
              </a:spcBef>
              <a:spcAft>
                <a:spcPts val="1200"/>
              </a:spcAft>
            </a:pPr>
            <a:r>
              <a:rPr lang="fr-FR" sz="2800" dirty="0">
                <a:latin typeface="Calibri" panose="020F0502020204030204" pitchFamily="34" charset="0"/>
                <a:cs typeface="Calibri" panose="020F0502020204030204" pitchFamily="34" charset="0"/>
              </a:rPr>
              <a:t/>
            </a:r>
            <a:br>
              <a:rPr lang="fr-FR" sz="2800" dirty="0">
                <a:latin typeface="Calibri" panose="020F0502020204030204" pitchFamily="34" charset="0"/>
                <a:cs typeface="Calibri" panose="020F0502020204030204" pitchFamily="34" charset="0"/>
              </a:rPr>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sz="2000" dirty="0"/>
              <a:t/>
            </a:r>
            <a:br>
              <a:rPr lang="fr-FR" sz="2000" dirty="0"/>
            </a:br>
            <a:r>
              <a:rPr lang="fr-FR" sz="2000" dirty="0"/>
              <a:t/>
            </a:r>
            <a:br>
              <a:rPr lang="fr-FR" sz="2000" dirty="0"/>
            </a:br>
            <a:endParaRPr lang="fr-FR" sz="2000" dirty="0"/>
          </a:p>
        </p:txBody>
      </p:sp>
    </p:spTree>
    <p:extLst>
      <p:ext uri="{BB962C8B-B14F-4D97-AF65-F5344CB8AC3E}">
        <p14:creationId xmlns:p14="http://schemas.microsoft.com/office/powerpoint/2010/main" val="698391170"/>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32388" y="602166"/>
            <a:ext cx="8511612" cy="5263375"/>
          </a:xfrm>
        </p:spPr>
        <p:txBody>
          <a:bodyPr>
            <a:normAutofit/>
          </a:bodyPr>
          <a:lstStyle/>
          <a:p>
            <a:pPr marL="57150" indent="0">
              <a:buNone/>
            </a:pPr>
            <a:r>
              <a:rPr lang="fr-FR" b="1" dirty="0">
                <a:latin typeface="Calibri" panose="020F0502020204030204" pitchFamily="34" charset="0"/>
                <a:cs typeface="Calibri" panose="020F0502020204030204" pitchFamily="34" charset="0"/>
              </a:rPr>
              <a:t>Axe 2: Accompagnement de la politique RH du MC (hors transfert EP): 1,2 M€</a:t>
            </a:r>
          </a:p>
          <a:p>
            <a:pPr lvl="0"/>
            <a:r>
              <a:rPr lang="fr-FR" b="1" u="sng" dirty="0">
                <a:latin typeface="Calibri" panose="020F0502020204030204" pitchFamily="34" charset="0"/>
                <a:cs typeface="Calibri" panose="020F0502020204030204" pitchFamily="34" charset="0"/>
              </a:rPr>
              <a:t>Revalorisation des montants forfaitaires d'IFSE en cas de mobilité – hypothèses de travail</a:t>
            </a:r>
          </a:p>
          <a:p>
            <a:pPr marL="0" indent="0">
              <a:buNone/>
            </a:pPr>
            <a:endParaRPr lang="fr-FR" dirty="0">
              <a:latin typeface="Calibri" panose="020F0502020204030204" pitchFamily="34" charset="0"/>
              <a:cs typeface="Calibri" panose="020F0502020204030204" pitchFamily="34" charset="0"/>
            </a:endParaRPr>
          </a:p>
          <a:p>
            <a:pPr marL="0" indent="0">
              <a:buNone/>
            </a:pPr>
            <a:r>
              <a:rPr lang="fr-FR" dirty="0" smtClean="0">
                <a:latin typeface="Calibri" panose="020F0502020204030204" pitchFamily="34" charset="0"/>
                <a:cs typeface="Calibri" panose="020F0502020204030204" pitchFamily="34" charset="0"/>
              </a:rPr>
              <a:t>Voir </a:t>
            </a:r>
            <a:r>
              <a:rPr lang="fr-FR" dirty="0">
                <a:latin typeface="Calibri" panose="020F0502020204030204" pitchFamily="34" charset="0"/>
                <a:cs typeface="Calibri" panose="020F0502020204030204" pitchFamily="34" charset="0"/>
              </a:rPr>
              <a:t>Tableau </a:t>
            </a:r>
            <a:r>
              <a:rPr lang="fr-FR" dirty="0" smtClean="0">
                <a:latin typeface="Calibri" panose="020F0502020204030204" pitchFamily="34" charset="0"/>
                <a:cs typeface="Calibri" panose="020F0502020204030204" pitchFamily="34" charset="0"/>
              </a:rPr>
              <a:t>synthétique, réalisé sur la base des observations issues du précédent GT indemnitaire :</a:t>
            </a:r>
          </a:p>
          <a:p>
            <a:pPr marL="0" indent="0">
              <a:buNone/>
            </a:pPr>
            <a:endParaRPr lang="fr-FR" dirty="0" smtClean="0">
              <a:latin typeface="Calibri" panose="020F0502020204030204" pitchFamily="34" charset="0"/>
              <a:cs typeface="Calibri" panose="020F0502020204030204" pitchFamily="34" charset="0"/>
            </a:endParaRPr>
          </a:p>
          <a:p>
            <a:pPr lvl="1"/>
            <a:r>
              <a:rPr lang="fr-FR" sz="2000" b="1" dirty="0">
                <a:solidFill>
                  <a:srgbClr val="002060"/>
                </a:solidFill>
                <a:latin typeface="Calibri" panose="020F0502020204030204" pitchFamily="34" charset="0"/>
                <a:cs typeface="Calibri" panose="020F0502020204030204" pitchFamily="34" charset="0"/>
              </a:rPr>
              <a:t>Harmonisation des montants et diminution des écarts entre les corps de chaque catégorie;</a:t>
            </a:r>
          </a:p>
          <a:p>
            <a:pPr lvl="1"/>
            <a:r>
              <a:rPr lang="fr-FR" sz="2000" b="1" dirty="0">
                <a:solidFill>
                  <a:srgbClr val="002060"/>
                </a:solidFill>
                <a:latin typeface="Calibri" panose="020F0502020204030204" pitchFamily="34" charset="0"/>
                <a:cs typeface="Calibri" panose="020F0502020204030204" pitchFamily="34" charset="0"/>
              </a:rPr>
              <a:t>Augmentation de 150% de ces montants harmonisés;</a:t>
            </a:r>
          </a:p>
          <a:p>
            <a:pPr lvl="1"/>
            <a:r>
              <a:rPr lang="fr-FR" sz="2000" b="1" dirty="0">
                <a:solidFill>
                  <a:srgbClr val="002060"/>
                </a:solidFill>
                <a:latin typeface="Calibri" panose="020F0502020204030204" pitchFamily="34" charset="0"/>
                <a:cs typeface="Calibri" panose="020F0502020204030204" pitchFamily="34" charset="0"/>
              </a:rPr>
              <a:t>Montants différenciés en fonction des groupes de fonctions RIFSEEP, avec des « pas » harmonisés entre chaque groupes.</a:t>
            </a:r>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32388" y="134531"/>
            <a:ext cx="8227833" cy="467635"/>
          </a:xfrm>
        </p:spPr>
        <p:txBody>
          <a:bodyPr anchor="ctr"/>
          <a:lstStyle/>
          <a:p>
            <a:pPr>
              <a:lnSpc>
                <a:spcPct val="100000"/>
              </a:lnSpc>
              <a:spcBef>
                <a:spcPts val="0"/>
              </a:spcBef>
              <a:spcAft>
                <a:spcPts val="1200"/>
              </a:spcAft>
            </a:pPr>
            <a:r>
              <a:rPr lang="fr-FR" sz="2800" dirty="0">
                <a:latin typeface="Calibri" panose="020F0502020204030204" pitchFamily="34" charset="0"/>
                <a:cs typeface="Calibri" panose="020F0502020204030204" pitchFamily="34" charset="0"/>
              </a:rPr>
              <a:t/>
            </a:r>
            <a:br>
              <a:rPr lang="fr-FR" sz="2800" dirty="0">
                <a:latin typeface="Calibri" panose="020F0502020204030204" pitchFamily="34" charset="0"/>
                <a:cs typeface="Calibri" panose="020F0502020204030204" pitchFamily="34" charset="0"/>
              </a:rPr>
            </a:br>
            <a:r>
              <a:rPr lang="fr-FR" sz="2000" dirty="0">
                <a:latin typeface="Calibri" panose="020F0502020204030204" pitchFamily="34" charset="0"/>
                <a:cs typeface="Calibri" panose="020F0502020204030204" pitchFamily="34" charset="0"/>
              </a:rPr>
              <a:t>Perspectives 2020 : poursuite du plan de rattrapage indemnitaire ministériel </a:t>
            </a:r>
            <a:r>
              <a:rPr lang="fr-FR" sz="2000" dirty="0"/>
              <a:t/>
            </a:r>
            <a:br>
              <a:rPr lang="fr-FR" sz="2000" dirty="0"/>
            </a:br>
            <a:r>
              <a:rPr lang="fr-FR" sz="2000" dirty="0"/>
              <a:t/>
            </a:r>
            <a:br>
              <a:rPr lang="fr-FR" sz="2000" dirty="0"/>
            </a:br>
            <a:endParaRPr lang="fr-FR" sz="2000" dirty="0"/>
          </a:p>
        </p:txBody>
      </p:sp>
    </p:spTree>
    <p:extLst>
      <p:ext uri="{BB962C8B-B14F-4D97-AF65-F5344CB8AC3E}">
        <p14:creationId xmlns:p14="http://schemas.microsoft.com/office/powerpoint/2010/main" val="4287509973"/>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1779" y="1472528"/>
            <a:ext cx="8472221" cy="4995180"/>
          </a:xfrm>
        </p:spPr>
        <p:txBody>
          <a:bodyPr>
            <a:normAutofit fontScale="85000" lnSpcReduction="10000"/>
          </a:bodyPr>
          <a:lstStyle/>
          <a:p>
            <a:pPr marL="57150" indent="0">
              <a:buNone/>
            </a:pPr>
            <a:r>
              <a:rPr lang="fr-FR" sz="2400" b="1" dirty="0">
                <a:latin typeface="Calibri" panose="020F0502020204030204" pitchFamily="34" charset="0"/>
                <a:cs typeface="Calibri" panose="020F0502020204030204" pitchFamily="34" charset="0"/>
              </a:rPr>
              <a:t>Axe 2: Accompagnement de la politique RH du MC (hors transfert EP): 1,2 M€</a:t>
            </a:r>
          </a:p>
          <a:p>
            <a:pPr marL="0" indent="0" algn="just">
              <a:lnSpc>
                <a:spcPct val="107000"/>
              </a:lnSpc>
              <a:spcAft>
                <a:spcPts val="0"/>
              </a:spcAft>
              <a:buNone/>
            </a:pPr>
            <a:endParaRPr lang="fr-FR" i="1" dirty="0">
              <a:latin typeface="Calibri" panose="020F0502020204030204" pitchFamily="34" charset="0"/>
              <a:ea typeface="Calibri" panose="020F0502020204030204" pitchFamily="34" charset="0"/>
              <a:cs typeface="Times New Roman" panose="02020603050405020304" pitchFamily="18" charset="0"/>
            </a:endParaRPr>
          </a:p>
          <a:p>
            <a:pPr lvl="0"/>
            <a:r>
              <a:rPr lang="fr-FR" b="1" dirty="0">
                <a:latin typeface="Calibri" panose="020F0502020204030204" pitchFamily="34" charset="0"/>
                <a:cs typeface="Calibri" panose="020F0502020204030204" pitchFamily="34" charset="0"/>
              </a:rPr>
              <a:t>Dispositif de renforcement de l'attractivité des postes </a:t>
            </a:r>
            <a:r>
              <a:rPr lang="fr-FR" b="1">
                <a:latin typeface="Calibri" panose="020F0502020204030204" pitchFamily="34" charset="0"/>
                <a:cs typeface="Calibri" panose="020F0502020204030204" pitchFamily="34" charset="0"/>
              </a:rPr>
              <a:t>(</a:t>
            </a:r>
            <a:r>
              <a:rPr lang="fr-FR" b="1" smtClean="0">
                <a:latin typeface="Calibri" panose="020F0502020204030204" pitchFamily="34" charset="0"/>
                <a:cs typeface="Calibri" panose="020F0502020204030204" pitchFamily="34" charset="0"/>
              </a:rPr>
              <a:t>0,3 </a:t>
            </a:r>
            <a:r>
              <a:rPr lang="fr-FR" b="1" dirty="0">
                <a:latin typeface="Calibri" panose="020F0502020204030204" pitchFamily="34" charset="0"/>
                <a:cs typeface="Calibri" panose="020F0502020204030204" pitchFamily="34" charset="0"/>
              </a:rPr>
              <a:t>M€)</a:t>
            </a:r>
            <a:endParaRPr lang="fr-FR" dirty="0">
              <a:latin typeface="Calibri" panose="020F0502020204030204" pitchFamily="34" charset="0"/>
              <a:cs typeface="Calibri" panose="020F0502020204030204" pitchFamily="34" charset="0"/>
            </a:endParaRPr>
          </a:p>
          <a:p>
            <a:endParaRPr lang="fr-FR" dirty="0">
              <a:latin typeface="Calibri" panose="020F0502020204030204" pitchFamily="34" charset="0"/>
              <a:cs typeface="Calibri" panose="020F0502020204030204" pitchFamily="34" charset="0"/>
            </a:endParaRPr>
          </a:p>
          <a:p>
            <a:pPr marL="0" indent="0">
              <a:buNone/>
            </a:pPr>
            <a:r>
              <a:rPr lang="fr-FR" i="1" dirty="0">
                <a:latin typeface="Calibri" panose="020F0502020204030204" pitchFamily="34" charset="0"/>
                <a:cs typeface="Calibri" panose="020F0502020204030204" pitchFamily="34" charset="0"/>
              </a:rPr>
              <a:t>En cours d’étude :</a:t>
            </a:r>
          </a:p>
          <a:p>
            <a:pPr lvl="1"/>
            <a:r>
              <a:rPr lang="fr-FR" sz="2000" dirty="0">
                <a:latin typeface="Calibri" panose="020F0502020204030204" pitchFamily="34" charset="0"/>
                <a:cs typeface="Calibri" panose="020F0502020204030204" pitchFamily="34" charset="0"/>
              </a:rPr>
              <a:t>Mesures destinées à renforcer l’attractivité de certains postes;</a:t>
            </a:r>
          </a:p>
          <a:p>
            <a:pPr lvl="1"/>
            <a:r>
              <a:rPr lang="fr-FR" sz="2000" dirty="0">
                <a:latin typeface="Calibri" panose="020F0502020204030204" pitchFamily="34" charset="0"/>
                <a:cs typeface="Calibri" panose="020F0502020204030204" pitchFamily="34" charset="0"/>
              </a:rPr>
              <a:t>Accompagnement des mesures découlant des lignes directrices de gestion </a:t>
            </a:r>
            <a:r>
              <a:rPr lang="fr-FR" sz="2000" dirty="0" smtClean="0">
                <a:latin typeface="Calibri" panose="020F0502020204030204" pitchFamily="34" charset="0"/>
                <a:cs typeface="Calibri" panose="020F0502020204030204" pitchFamily="34" charset="0"/>
              </a:rPr>
              <a:t>mobilité </a:t>
            </a:r>
            <a:r>
              <a:rPr lang="fr-FR" sz="2000" dirty="0">
                <a:latin typeface="Calibri" panose="020F0502020204030204" pitchFamily="34" charset="0"/>
                <a:cs typeface="Calibri" panose="020F0502020204030204" pitchFamily="34" charset="0"/>
              </a:rPr>
              <a:t>(revalorisation indemnitaire des postes assortis de durées minimales et maximales).</a:t>
            </a:r>
          </a:p>
          <a:p>
            <a:pPr marL="0" indent="0">
              <a:buNone/>
            </a:pPr>
            <a:endParaRPr lang="fr-FR" dirty="0">
              <a:solidFill>
                <a:schemeClr val="tx1"/>
              </a:solidFill>
            </a:endParaRPr>
          </a:p>
          <a:p>
            <a:pPr algn="just"/>
            <a:r>
              <a:rPr lang="fr-FR" b="1" dirty="0">
                <a:latin typeface="Calibri" panose="020F0502020204030204" pitchFamily="34" charset="0"/>
                <a:cs typeface="Calibri" panose="020F0502020204030204" pitchFamily="34" charset="0"/>
              </a:rPr>
              <a:t>0,2 M€ seront gardés en réserve et utilisés en cours d’exercice afin de répondre aux problématiques spécifiques qui pourraient advenir dans l’année</a:t>
            </a:r>
            <a:r>
              <a:rPr lang="fr-FR" dirty="0">
                <a:solidFill>
                  <a:schemeClr val="tx1"/>
                </a:solidFill>
              </a:rPr>
              <a:t>.</a:t>
            </a:r>
          </a:p>
          <a:p>
            <a:pPr marL="0" indent="0" algn="just">
              <a:buNone/>
            </a:pPr>
            <a:endParaRPr lang="fr-FR" sz="2200" dirty="0">
              <a:solidFill>
                <a:schemeClr val="tx1"/>
              </a:solidFill>
              <a:latin typeface="Calibri" panose="020F0502020204030204" pitchFamily="34" charset="0"/>
            </a:endParaRPr>
          </a:p>
          <a:p>
            <a:pPr marL="0" indent="0" algn="just">
              <a:buNone/>
            </a:pPr>
            <a:r>
              <a:rPr lang="fr-FR" sz="2200" dirty="0">
                <a:latin typeface="Calibri" panose="020F0502020204030204" pitchFamily="34" charset="0"/>
              </a:rPr>
              <a:t>Par ailleurs, au sein de l’enveloppe indemnitaire, </a:t>
            </a:r>
            <a:r>
              <a:rPr lang="fr-FR" sz="2200" b="1" dirty="0">
                <a:latin typeface="Calibri" panose="020F0502020204030204" pitchFamily="34" charset="0"/>
              </a:rPr>
              <a:t>0,1 M€</a:t>
            </a:r>
            <a:r>
              <a:rPr lang="fr-FR" sz="2200" dirty="0">
                <a:latin typeface="Calibri" panose="020F0502020204030204" pitchFamily="34" charset="0"/>
              </a:rPr>
              <a:t> seront réservées pour des mesures spécifiques supplémentaires, dont la revalorisation des indemnités servies aux CAOA/CDAOA ou la rémunération des heures </a:t>
            </a:r>
            <a:r>
              <a:rPr lang="fr-FR" sz="2200" dirty="0" smtClean="0">
                <a:latin typeface="Calibri" panose="020F0502020204030204" pitchFamily="34" charset="0"/>
              </a:rPr>
              <a:t>dites « </a:t>
            </a:r>
            <a:r>
              <a:rPr lang="fr-FR" sz="2200" dirty="0">
                <a:latin typeface="Calibri" panose="020F0502020204030204" pitchFamily="34" charset="0"/>
              </a:rPr>
              <a:t>de mécénat ».</a:t>
            </a:r>
          </a:p>
          <a:p>
            <a:pPr algn="just"/>
            <a:endParaRPr lang="fr-FR" dirty="0">
              <a:solidFill>
                <a:schemeClr val="tx1"/>
              </a:solidFill>
            </a:endParaRPr>
          </a:p>
          <a:p>
            <a:pPr algn="just"/>
            <a:endParaRPr lang="fr-FR" dirty="0">
              <a:solidFill>
                <a:schemeClr val="tx1"/>
              </a:solidFill>
            </a:endParaRPr>
          </a:p>
          <a:p>
            <a:pPr algn="just"/>
            <a:endParaRPr lang="fr-FR" dirty="0">
              <a:solidFill>
                <a:schemeClr val="tx1"/>
              </a:solidFill>
            </a:endParaRPr>
          </a:p>
          <a:p>
            <a:pPr algn="just"/>
            <a:endParaRPr lang="fr-FR" dirty="0">
              <a:solidFill>
                <a:schemeClr val="tx1"/>
              </a:solidFill>
            </a:endParaRPr>
          </a:p>
          <a:p>
            <a:pPr algn="just"/>
            <a:endParaRPr lang="fr-FR" dirty="0">
              <a:solidFill>
                <a:schemeClr val="tx1"/>
              </a:solidFill>
            </a:endParaRPr>
          </a:p>
          <a:p>
            <a:pPr marL="57150" indent="0">
              <a:buNone/>
            </a:pPr>
            <a:endParaRPr lang="fr-FR" sz="24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32388" y="134531"/>
            <a:ext cx="8227833" cy="853441"/>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sz="2000" dirty="0"/>
              <a:t/>
            </a:r>
            <a:br>
              <a:rPr lang="fr-FR" sz="2000" dirty="0"/>
            </a:br>
            <a:r>
              <a:rPr lang="fr-FR" sz="2000" dirty="0"/>
              <a:t/>
            </a:r>
            <a:br>
              <a:rPr lang="fr-FR" sz="2000" dirty="0"/>
            </a:br>
            <a:endParaRPr lang="fr-FR" sz="2000" dirty="0"/>
          </a:p>
        </p:txBody>
      </p:sp>
    </p:spTree>
    <p:extLst>
      <p:ext uri="{BB962C8B-B14F-4D97-AF65-F5344CB8AC3E}">
        <p14:creationId xmlns:p14="http://schemas.microsoft.com/office/powerpoint/2010/main" val="3269700821"/>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6993" y="843006"/>
            <a:ext cx="8467007" cy="5702759"/>
          </a:xfrm>
        </p:spPr>
        <p:txBody>
          <a:bodyPr>
            <a:normAutofit fontScale="62500" lnSpcReduction="20000"/>
          </a:bodyPr>
          <a:lstStyle/>
          <a:p>
            <a:pPr marL="57150" indent="0">
              <a:lnSpc>
                <a:spcPct val="107000"/>
              </a:lnSpc>
              <a:buNone/>
            </a:pPr>
            <a:r>
              <a:rPr lang="fr-FR" sz="2900" dirty="0">
                <a:latin typeface="Calibri" panose="020F0502020204030204" pitchFamily="34" charset="0"/>
                <a:cs typeface="Calibri" panose="020F0502020204030204" pitchFamily="34" charset="0"/>
              </a:rPr>
              <a:t>Axe 3 : Consolidation du complément indemnitaire annuel (hors transfert aux EP): 1 M€</a:t>
            </a:r>
          </a:p>
          <a:p>
            <a:pPr marL="0" indent="0" algn="just">
              <a:lnSpc>
                <a:spcPct val="107000"/>
              </a:lnSpc>
              <a:spcAft>
                <a:spcPts val="0"/>
              </a:spcAft>
              <a:buNone/>
            </a:pPr>
            <a:endParaRPr lang="fr-FR" sz="2900" dirty="0">
              <a:latin typeface="Calibri" panose="020F0502020204030204" pitchFamily="34" charset="0"/>
              <a:cs typeface="Calibri" panose="020F0502020204030204" pitchFamily="34" charset="0"/>
            </a:endParaRPr>
          </a:p>
          <a:p>
            <a:pPr marL="400050" algn="just"/>
            <a:r>
              <a:rPr lang="fr-FR" sz="2900" dirty="0">
                <a:latin typeface="Calibri" panose="020F0502020204030204" pitchFamily="34" charset="0"/>
                <a:cs typeface="Calibri" panose="020F0502020204030204" pitchFamily="34" charset="0"/>
              </a:rPr>
              <a:t>Poursuite du développement d’une rémunération liée à l’évaluation et à la performance dans les mêmes conditions que </a:t>
            </a:r>
            <a:r>
              <a:rPr lang="fr-FR" sz="2900" dirty="0" smtClean="0">
                <a:latin typeface="Calibri" panose="020F0502020204030204" pitchFamily="34" charset="0"/>
                <a:cs typeface="Calibri" panose="020F0502020204030204" pitchFamily="34" charset="0"/>
              </a:rPr>
              <a:t>l’exercice 2019:</a:t>
            </a:r>
            <a:endParaRPr lang="fr-FR" sz="2900" dirty="0">
              <a:latin typeface="Calibri" panose="020F0502020204030204" pitchFamily="34" charset="0"/>
              <a:cs typeface="Calibri" panose="020F0502020204030204" pitchFamily="34" charset="0"/>
            </a:endParaRPr>
          </a:p>
          <a:p>
            <a:pPr marL="57150" indent="0">
              <a:buNone/>
            </a:pPr>
            <a:endParaRPr lang="fr-FR" sz="1800" dirty="0">
              <a:latin typeface="Calibri" panose="020F0502020204030204" pitchFamily="34" charset="0"/>
            </a:endParaRPr>
          </a:p>
          <a:p>
            <a:pPr marL="800100" lvl="1">
              <a:buFont typeface="Wingdings" panose="05000000000000000000" pitchFamily="2" charset="2"/>
              <a:buChar char="Ø"/>
            </a:pPr>
            <a:r>
              <a:rPr lang="fr-FR" sz="2900" b="1" i="1" dirty="0" smtClean="0">
                <a:latin typeface="Calibri" panose="020F0502020204030204" pitchFamily="34" charset="0"/>
              </a:rPr>
              <a:t>Pas de changement des critères d'éligibilité </a:t>
            </a:r>
            <a:r>
              <a:rPr lang="fr-FR" sz="2900" b="1" i="1" dirty="0" smtClean="0"/>
              <a:t>:</a:t>
            </a:r>
          </a:p>
          <a:p>
            <a:pPr marL="514350" lvl="1" indent="0">
              <a:buNone/>
            </a:pPr>
            <a:endParaRPr lang="fr-FR" sz="2000" b="1" i="1" dirty="0" smtClean="0"/>
          </a:p>
          <a:p>
            <a:pPr marL="857250" lvl="1" indent="-342900" algn="just"/>
            <a:r>
              <a:rPr lang="fr-FR" sz="2600" dirty="0" smtClean="0">
                <a:latin typeface="Calibri" panose="020F0502020204030204" pitchFamily="34" charset="0"/>
              </a:rPr>
              <a:t>Ensemble des agents du ministère appartenant à un corps et un emploi relevant du RIFSEEP : titulaires, stagiaires et contractuels art. 27 ;</a:t>
            </a:r>
          </a:p>
          <a:p>
            <a:pPr marL="857250" lvl="1" indent="-342900"/>
            <a:endParaRPr lang="fr-FR" sz="2000" dirty="0" smtClean="0">
              <a:latin typeface="Calibri" panose="020F0502020204030204" pitchFamily="34" charset="0"/>
            </a:endParaRPr>
          </a:p>
          <a:p>
            <a:pPr marL="857250" lvl="1" indent="-342900"/>
            <a:r>
              <a:rPr lang="fr-FR" sz="2600" dirty="0">
                <a:latin typeface="Calibri" panose="020F0502020204030204" pitchFamily="34" charset="0"/>
              </a:rPr>
              <a:t>4 mois de services effectifs sur 2019.</a:t>
            </a:r>
          </a:p>
          <a:p>
            <a:pPr marL="514350" lvl="1" indent="0">
              <a:buNone/>
            </a:pPr>
            <a:endParaRPr lang="fr-FR" sz="2000" dirty="0" smtClean="0"/>
          </a:p>
          <a:p>
            <a:pPr marL="914400" lvl="1" indent="-457200" algn="just">
              <a:buFont typeface="Wingdings" panose="05000000000000000000" pitchFamily="2" charset="2"/>
              <a:buChar char="Ø"/>
            </a:pPr>
            <a:r>
              <a:rPr lang="fr-FR" sz="2900" b="1" i="1" dirty="0" smtClean="0">
                <a:solidFill>
                  <a:schemeClr val="tx1"/>
                </a:solidFill>
                <a:latin typeface="Calibri" panose="020F0502020204030204" pitchFamily="34" charset="0"/>
              </a:rPr>
              <a:t>Pas d’augmentation des montants de référence : reconduction </a:t>
            </a:r>
            <a:r>
              <a:rPr lang="fr-FR" sz="2900" b="1" i="1" dirty="0">
                <a:solidFill>
                  <a:schemeClr val="tx1"/>
                </a:solidFill>
                <a:latin typeface="Calibri" panose="020F0502020204030204" pitchFamily="34" charset="0"/>
              </a:rPr>
              <a:t>à l'identique </a:t>
            </a:r>
            <a:r>
              <a:rPr lang="fr-FR" sz="2900" b="1" i="1" dirty="0" smtClean="0">
                <a:solidFill>
                  <a:schemeClr val="tx1"/>
                </a:solidFill>
                <a:latin typeface="Calibri" panose="020F0502020204030204" pitchFamily="34" charset="0"/>
              </a:rPr>
              <a:t>du </a:t>
            </a:r>
            <a:r>
              <a:rPr lang="fr-FR" sz="2900" b="1" i="1" dirty="0">
                <a:solidFill>
                  <a:schemeClr val="tx1"/>
                </a:solidFill>
                <a:latin typeface="Calibri" panose="020F0502020204030204" pitchFamily="34" charset="0"/>
              </a:rPr>
              <a:t>principe du calcul des enveloppes sur la base d'un montant de référence par corps / </a:t>
            </a:r>
            <a:r>
              <a:rPr lang="fr-FR" sz="2900" b="1" i="1" dirty="0" smtClean="0">
                <a:solidFill>
                  <a:schemeClr val="tx1"/>
                </a:solidFill>
                <a:latin typeface="Calibri" panose="020F0502020204030204" pitchFamily="34" charset="0"/>
              </a:rPr>
              <a:t>groupe de fonctions pour tous les corps ayant adhéré au RIFSEEP. </a:t>
            </a:r>
          </a:p>
          <a:p>
            <a:pPr marL="457200" lvl="1" indent="0" algn="just">
              <a:buNone/>
            </a:pPr>
            <a:endParaRPr lang="fr-FR" sz="1800" b="1" i="1" dirty="0" smtClean="0">
              <a:solidFill>
                <a:schemeClr val="tx1"/>
              </a:solidFill>
              <a:latin typeface="Calibri" panose="020F0502020204030204" pitchFamily="34" charset="0"/>
            </a:endParaRPr>
          </a:p>
          <a:p>
            <a:pPr marL="400050" algn="just"/>
            <a:r>
              <a:rPr lang="fr-FR" sz="2900" dirty="0" smtClean="0">
                <a:latin typeface="Calibri" panose="020F0502020204030204" pitchFamily="34" charset="0"/>
              </a:rPr>
              <a:t>1 M€ de crédits seront consacrés au « </a:t>
            </a:r>
            <a:r>
              <a:rPr lang="fr-FR" sz="2900" dirty="0" err="1" smtClean="0">
                <a:latin typeface="Calibri" panose="020F0502020204030204" pitchFamily="34" charset="0"/>
              </a:rPr>
              <a:t>surcalibrage</a:t>
            </a:r>
            <a:r>
              <a:rPr lang="fr-FR" sz="2900" dirty="0" smtClean="0">
                <a:latin typeface="Calibri" panose="020F0502020204030204" pitchFamily="34" charset="0"/>
              </a:rPr>
              <a:t> » de l’enveloppe CIA afin de permettre de récompenser l’investissement significatif de certains agents, sans pour autant diminuer systématiquement les montants attribués à d’autres agents en deçà du montant moyen de référence.</a:t>
            </a:r>
          </a:p>
          <a:p>
            <a:pPr marL="400050" algn="just"/>
            <a:endParaRPr lang="fr-FR" sz="1800" dirty="0" smtClean="0">
              <a:latin typeface="Calibri" panose="020F0502020204030204" pitchFamily="34" charset="0"/>
            </a:endParaRPr>
          </a:p>
          <a:p>
            <a:pPr marL="400050" algn="just"/>
            <a:r>
              <a:rPr lang="fr-FR" sz="2900" dirty="0" smtClean="0">
                <a:latin typeface="Calibri" panose="020F0502020204030204" pitchFamily="34" charset="0"/>
              </a:rPr>
              <a:t>Versement en une seule fois sur la paie de juillet</a:t>
            </a:r>
          </a:p>
          <a:p>
            <a:pPr marL="57150" indent="0">
              <a:buNone/>
            </a:pPr>
            <a:endParaRPr lang="fr-FR" sz="24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76993" y="134532"/>
            <a:ext cx="8227833" cy="853441"/>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rPr>
              <a:t>Perspectives 2020 : poursuite du plan de rattrapage indemnitaire ministériel </a:t>
            </a:r>
            <a:r>
              <a:rPr lang="fr-FR" sz="2000" dirty="0"/>
              <a:t/>
            </a:r>
            <a:br>
              <a:rPr lang="fr-FR" sz="2000" dirty="0"/>
            </a:br>
            <a:r>
              <a:rPr lang="fr-FR" sz="2000" dirty="0"/>
              <a:t/>
            </a:r>
            <a:br>
              <a:rPr lang="fr-FR" sz="2000" dirty="0"/>
            </a:br>
            <a:endParaRPr lang="fr-FR" sz="2000" dirty="0"/>
          </a:p>
        </p:txBody>
      </p:sp>
    </p:spTree>
    <p:extLst>
      <p:ext uri="{BB962C8B-B14F-4D97-AF65-F5344CB8AC3E}">
        <p14:creationId xmlns:p14="http://schemas.microsoft.com/office/powerpoint/2010/main" val="370637869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7450" y="696249"/>
            <a:ext cx="8470047" cy="5782610"/>
          </a:xfrm>
        </p:spPr>
        <p:txBody>
          <a:bodyPr>
            <a:normAutofit/>
          </a:bodyPr>
          <a:lstStyle/>
          <a:p>
            <a:pPr marL="0" indent="0" algn="just">
              <a:spcBef>
                <a:spcPts val="0"/>
              </a:spcBef>
              <a:spcAft>
                <a:spcPts val="1200"/>
              </a:spcAft>
              <a:buNone/>
            </a:pPr>
            <a:r>
              <a:rPr lang="fr-FR" sz="2400" dirty="0" smtClean="0"/>
              <a:t>Ordre </a:t>
            </a:r>
            <a:r>
              <a:rPr lang="fr-FR" sz="2400" dirty="0"/>
              <a:t>du jour </a:t>
            </a:r>
            <a:r>
              <a:rPr lang="fr-FR" sz="2400" dirty="0" smtClean="0"/>
              <a:t>:</a:t>
            </a:r>
          </a:p>
          <a:p>
            <a:pPr marL="0" indent="0" algn="just">
              <a:spcBef>
                <a:spcPts val="0"/>
              </a:spcBef>
              <a:spcAft>
                <a:spcPts val="1200"/>
              </a:spcAft>
              <a:buNone/>
            </a:pPr>
            <a:endParaRPr lang="fr-FR" sz="2400" dirty="0" smtClean="0"/>
          </a:p>
          <a:p>
            <a:pPr marL="0" indent="0" algn="just">
              <a:spcBef>
                <a:spcPts val="0"/>
              </a:spcBef>
              <a:spcAft>
                <a:spcPts val="1200"/>
              </a:spcAft>
              <a:buNone/>
            </a:pPr>
            <a:endParaRPr lang="fr-FR" sz="2400" dirty="0"/>
          </a:p>
          <a:p>
            <a:pPr lvl="0">
              <a:lnSpc>
                <a:spcPct val="107000"/>
              </a:lnSpc>
              <a:spcBef>
                <a:spcPts val="600"/>
              </a:spcBef>
              <a:spcAft>
                <a:spcPts val="600"/>
              </a:spcAft>
              <a:buFont typeface="Wingdings" panose="05000000000000000000" pitchFamily="2" charset="2"/>
              <a:buChar char=""/>
              <a:tabLst>
                <a:tab pos="457200" algn="l"/>
              </a:tabLst>
            </a:pPr>
            <a:r>
              <a:rPr lang="fr-FR" sz="2400" dirty="0" smtClean="0">
                <a:latin typeface="Calibri" panose="020F0502020204030204" pitchFamily="34" charset="0"/>
                <a:ea typeface="Calibri" panose="020F0502020204030204" pitchFamily="34" charset="0"/>
                <a:cs typeface="Times New Roman" panose="02020603050405020304" pitchFamily="18" charset="0"/>
              </a:rPr>
              <a:t>Politique </a:t>
            </a:r>
            <a:r>
              <a:rPr lang="fr-FR" sz="2400" dirty="0">
                <a:latin typeface="Calibri" panose="020F0502020204030204" pitchFamily="34" charset="0"/>
                <a:ea typeface="Calibri" panose="020F0502020204030204" pitchFamily="34" charset="0"/>
                <a:cs typeface="Times New Roman" panose="02020603050405020304" pitchFamily="18" charset="0"/>
              </a:rPr>
              <a:t>indemnitaire </a:t>
            </a:r>
            <a:r>
              <a:rPr lang="fr-FR" sz="2400" dirty="0" smtClean="0">
                <a:latin typeface="Calibri" panose="020F0502020204030204" pitchFamily="34" charset="0"/>
                <a:ea typeface="Calibri" panose="020F0502020204030204" pitchFamily="34" charset="0"/>
                <a:cs typeface="Times New Roman" panose="02020603050405020304" pitchFamily="18" charset="0"/>
              </a:rPr>
              <a:t>ministérielle : </a:t>
            </a:r>
            <a:r>
              <a:rPr lang="fr-FR" sz="2400" dirty="0">
                <a:latin typeface="Calibri" panose="020F0502020204030204" pitchFamily="34" charset="0"/>
                <a:ea typeface="Calibri" panose="020F0502020204030204" pitchFamily="34" charset="0"/>
                <a:cs typeface="Times New Roman" panose="02020603050405020304" pitchFamily="18" charset="0"/>
              </a:rPr>
              <a:t>perspectives 2020</a:t>
            </a:r>
          </a:p>
          <a:p>
            <a:pPr lvl="0">
              <a:lnSpc>
                <a:spcPct val="107000"/>
              </a:lnSpc>
              <a:spcBef>
                <a:spcPts val="600"/>
              </a:spcBef>
              <a:spcAft>
                <a:spcPts val="600"/>
              </a:spcAft>
              <a:buFont typeface="Wingdings" panose="05000000000000000000" pitchFamily="2" charset="2"/>
              <a:buChar char=""/>
              <a:tabLst>
                <a:tab pos="457200" algn="l"/>
              </a:tabLst>
            </a:pPr>
            <a:r>
              <a:rPr lang="fr-FR" sz="2400" dirty="0">
                <a:latin typeface="Calibri" panose="020F0502020204030204" pitchFamily="34" charset="0"/>
                <a:ea typeface="Calibri" panose="020F0502020204030204" pitchFamily="34" charset="0"/>
                <a:cs typeface="Times New Roman" panose="02020603050405020304" pitchFamily="18" charset="0"/>
              </a:rPr>
              <a:t>Divers: réponses aux questions soulevées lors du dernier groupe de </a:t>
            </a:r>
            <a:r>
              <a:rPr lang="fr-FR" sz="2400" dirty="0" smtClean="0">
                <a:latin typeface="Calibri" panose="020F0502020204030204" pitchFamily="34" charset="0"/>
                <a:ea typeface="Calibri" panose="020F0502020204030204" pitchFamily="34" charset="0"/>
                <a:cs typeface="Times New Roman" panose="02020603050405020304" pitchFamily="18" charset="0"/>
              </a:rPr>
              <a:t>travail</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Bef>
                <a:spcPts val="600"/>
              </a:spcBef>
              <a:spcAft>
                <a:spcPts val="600"/>
              </a:spcAft>
              <a:buFont typeface="Wingdings" panose="05000000000000000000" pitchFamily="2" charset="2"/>
              <a:buChar char=""/>
              <a:tabLst>
                <a:tab pos="457200" algn="l"/>
              </a:tabLst>
            </a:pP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spcAft>
                <a:spcPts val="1200"/>
              </a:spcAft>
              <a:buNone/>
            </a:pPr>
            <a:endParaRPr lang="fr-FR" sz="2400" b="1" dirty="0">
              <a:solidFill>
                <a:schemeClr val="tx1"/>
              </a:solidFill>
            </a:endParaRPr>
          </a:p>
          <a:p>
            <a:pPr marL="0" indent="0" algn="just">
              <a:spcBef>
                <a:spcPts val="0"/>
              </a:spcBef>
              <a:spcAft>
                <a:spcPts val="1200"/>
              </a:spcAft>
              <a:buNone/>
            </a:pPr>
            <a:endParaRPr lang="fr-FR" sz="2400" b="1" dirty="0">
              <a:solidFill>
                <a:schemeClr val="tx1"/>
              </a:solidFill>
            </a:endParaRPr>
          </a:p>
          <a:p>
            <a:pPr marL="914400" lvl="1" indent="-457200" algn="just">
              <a:buFont typeface="+mj-lt"/>
              <a:buAutoNum type="arabicPeriod"/>
            </a:pPr>
            <a:endParaRPr lang="fr-FR" sz="2000" dirty="0"/>
          </a:p>
          <a:p>
            <a:pPr marL="457200" lvl="1" indent="0" algn="just">
              <a:buNone/>
            </a:pPr>
            <a:endParaRPr lang="fr-FR" sz="2000" dirty="0"/>
          </a:p>
        </p:txBody>
      </p:sp>
    </p:spTree>
    <p:extLst>
      <p:ext uri="{BB962C8B-B14F-4D97-AF65-F5344CB8AC3E}">
        <p14:creationId xmlns:p14="http://schemas.microsoft.com/office/powerpoint/2010/main" val="3532599281"/>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7450" y="325820"/>
            <a:ext cx="8536550" cy="6130735"/>
          </a:xfrm>
        </p:spPr>
        <p:txBody>
          <a:bodyPr>
            <a:normAutofit fontScale="92500" lnSpcReduction="20000"/>
          </a:bodyPr>
          <a:lstStyle/>
          <a:p>
            <a:pPr marL="0" indent="0">
              <a:lnSpc>
                <a:spcPct val="107000"/>
              </a:lnSpc>
              <a:spcBef>
                <a:spcPts val="600"/>
              </a:spcBef>
              <a:spcAft>
                <a:spcPts val="600"/>
              </a:spcAft>
              <a:buNone/>
              <a:tabLst>
                <a:tab pos="457200" algn="l"/>
              </a:tabLst>
            </a:pPr>
            <a:endParaRPr lang="fr-FR" sz="1800" i="1" dirty="0" smtClean="0">
              <a:latin typeface="Calibri" panose="020F0502020204030204" pitchFamily="34" charset="0"/>
              <a:cs typeface="Times New Roman" panose="02020603050405020304" pitchFamily="18" charset="0"/>
            </a:endParaRPr>
          </a:p>
          <a:p>
            <a:pPr marL="0" indent="0">
              <a:lnSpc>
                <a:spcPct val="107000"/>
              </a:lnSpc>
              <a:spcBef>
                <a:spcPts val="600"/>
              </a:spcBef>
              <a:spcAft>
                <a:spcPts val="600"/>
              </a:spcAft>
              <a:buNone/>
              <a:tabLst>
                <a:tab pos="457200" algn="l"/>
              </a:tabLst>
            </a:pPr>
            <a:endParaRPr lang="fr-FR" sz="1800" i="1" dirty="0">
              <a:latin typeface="Calibri" panose="020F0502020204030204" pitchFamily="34" charset="0"/>
              <a:cs typeface="Times New Roman" panose="02020603050405020304" pitchFamily="18" charset="0"/>
            </a:endParaRPr>
          </a:p>
          <a:p>
            <a:pPr lvl="0">
              <a:lnSpc>
                <a:spcPct val="107000"/>
              </a:lnSpc>
              <a:spcBef>
                <a:spcPts val="600"/>
              </a:spcBef>
              <a:spcAft>
                <a:spcPts val="600"/>
              </a:spcAft>
              <a:buFont typeface="Wingdings" panose="05000000000000000000" pitchFamily="2" charset="2"/>
              <a:buChar char=""/>
              <a:tabLst>
                <a:tab pos="457200" algn="l"/>
              </a:tabLst>
            </a:pPr>
            <a:r>
              <a:rPr lang="fr-FR" sz="2400" dirty="0">
                <a:latin typeface="Calibri" panose="020F0502020204030204" pitchFamily="34" charset="0"/>
                <a:ea typeface="Calibri" panose="020F0502020204030204" pitchFamily="34" charset="0"/>
                <a:cs typeface="Times New Roman" panose="02020603050405020304" pitchFamily="18" charset="0"/>
              </a:rPr>
              <a:t>Divers: réponses aux questions soulevées lors du dernier groupe de travail:</a:t>
            </a:r>
          </a:p>
          <a:p>
            <a:pPr lvl="1">
              <a:lnSpc>
                <a:spcPct val="107000"/>
              </a:lnSpc>
              <a:spcBef>
                <a:spcPts val="600"/>
              </a:spcBef>
              <a:spcAft>
                <a:spcPts val="600"/>
              </a:spcAft>
              <a:tabLst>
                <a:tab pos="457200" algn="l"/>
              </a:tabLst>
            </a:pPr>
            <a:r>
              <a:rPr lang="fr-FR" sz="1400" i="1" dirty="0" smtClean="0">
                <a:solidFill>
                  <a:prstClr val="black"/>
                </a:solidFill>
                <a:latin typeface="Calibri" panose="020F0502020204030204" pitchFamily="34" charset="0"/>
                <a:cs typeface="Times New Roman" panose="02020603050405020304" pitchFamily="18" charset="0"/>
              </a:rPr>
              <a:t>Notification </a:t>
            </a:r>
            <a:r>
              <a:rPr lang="fr-FR" sz="1400" i="1" dirty="0">
                <a:solidFill>
                  <a:prstClr val="black"/>
                </a:solidFill>
                <a:latin typeface="Calibri" panose="020F0502020204030204" pitchFamily="34" charset="0"/>
                <a:cs typeface="Times New Roman" panose="02020603050405020304" pitchFamily="18" charset="0"/>
              </a:rPr>
              <a:t>groupes de fonction RIFSEEP des CHED </a:t>
            </a:r>
            <a:r>
              <a:rPr lang="fr-FR" sz="1400" i="1" dirty="0" smtClean="0">
                <a:solidFill>
                  <a:prstClr val="black"/>
                </a:solidFill>
                <a:latin typeface="Calibri" panose="020F0502020204030204" pitchFamily="34" charset="0"/>
                <a:cs typeface="Times New Roman" panose="02020603050405020304" pitchFamily="18" charset="0"/>
              </a:rPr>
              <a:t>: les groupes de fonctions ont été notifiés aux agents, via les autorités d’emploi. Les recours sont en cours.</a:t>
            </a:r>
          </a:p>
          <a:p>
            <a:pPr lvl="1">
              <a:lnSpc>
                <a:spcPct val="107000"/>
              </a:lnSpc>
              <a:spcBef>
                <a:spcPts val="600"/>
              </a:spcBef>
              <a:spcAft>
                <a:spcPts val="600"/>
              </a:spcAft>
              <a:tabLst>
                <a:tab pos="457200" algn="l"/>
              </a:tabLst>
            </a:pPr>
            <a:r>
              <a:rPr lang="fr-FR" sz="1400" i="1" dirty="0" smtClean="0">
                <a:solidFill>
                  <a:prstClr val="black"/>
                </a:solidFill>
                <a:latin typeface="Calibri" panose="020F0502020204030204" pitchFamily="34" charset="0"/>
                <a:cs typeface="Times New Roman" panose="02020603050405020304" pitchFamily="18" charset="0"/>
              </a:rPr>
              <a:t>Tableau </a:t>
            </a:r>
            <a:r>
              <a:rPr lang="fr-FR" sz="1400" i="1" dirty="0">
                <a:solidFill>
                  <a:prstClr val="black"/>
                </a:solidFill>
                <a:latin typeface="Calibri" panose="020F0502020204030204" pitchFamily="34" charset="0"/>
                <a:cs typeface="Times New Roman" panose="02020603050405020304" pitchFamily="18" charset="0"/>
              </a:rPr>
              <a:t>détaillé des mesures catégorielles </a:t>
            </a:r>
            <a:r>
              <a:rPr lang="fr-FR" sz="1400" i="1" dirty="0" smtClean="0">
                <a:solidFill>
                  <a:prstClr val="black"/>
                </a:solidFill>
                <a:latin typeface="Calibri" panose="020F0502020204030204" pitchFamily="34" charset="0"/>
                <a:cs typeface="Times New Roman" panose="02020603050405020304" pitchFamily="18" charset="0"/>
              </a:rPr>
              <a:t>statutaires ;</a:t>
            </a:r>
            <a:endParaRPr lang="fr-FR" sz="1400" i="1" dirty="0">
              <a:solidFill>
                <a:prstClr val="black"/>
              </a:solidFill>
              <a:latin typeface="Calibri" panose="020F0502020204030204" pitchFamily="34" charset="0"/>
              <a:cs typeface="Times New Roman" panose="02020603050405020304" pitchFamily="18" charset="0"/>
            </a:endParaRPr>
          </a:p>
          <a:p>
            <a:pPr lvl="1">
              <a:lnSpc>
                <a:spcPct val="107000"/>
              </a:lnSpc>
              <a:spcBef>
                <a:spcPts val="600"/>
              </a:spcBef>
              <a:spcAft>
                <a:spcPts val="600"/>
              </a:spcAft>
              <a:tabLst>
                <a:tab pos="457200" algn="l"/>
              </a:tabLst>
            </a:pPr>
            <a:r>
              <a:rPr lang="fr-FR" sz="1400" i="1" dirty="0">
                <a:solidFill>
                  <a:prstClr val="black"/>
                </a:solidFill>
                <a:latin typeface="Calibri" panose="020F0502020204030204" pitchFamily="34" charset="0"/>
                <a:cs typeface="Times New Roman" panose="02020603050405020304" pitchFamily="18" charset="0"/>
              </a:rPr>
              <a:t>Augmentation du forfait jours fériés et de la prime dominicale : chantier à initier en lien avec le bureau de la filière technique et des métiers d’art</a:t>
            </a:r>
          </a:p>
          <a:p>
            <a:pPr lvl="1">
              <a:lnSpc>
                <a:spcPct val="107000"/>
              </a:lnSpc>
              <a:spcBef>
                <a:spcPts val="600"/>
              </a:spcBef>
              <a:spcAft>
                <a:spcPts val="600"/>
              </a:spcAft>
              <a:tabLst>
                <a:tab pos="457200" algn="l"/>
              </a:tabLst>
            </a:pPr>
            <a:r>
              <a:rPr lang="fr-FR" sz="1400" i="1" dirty="0">
                <a:solidFill>
                  <a:prstClr val="black"/>
                </a:solidFill>
                <a:latin typeface="Calibri" panose="020F0502020204030204" pitchFamily="34" charset="0"/>
                <a:cs typeface="Times New Roman" panose="02020603050405020304" pitchFamily="18" charset="0"/>
              </a:rPr>
              <a:t>Point sur les « heures mécénat </a:t>
            </a:r>
            <a:r>
              <a:rPr lang="fr-FR" sz="1400" i="1" dirty="0" smtClean="0">
                <a:solidFill>
                  <a:prstClr val="black"/>
                </a:solidFill>
                <a:latin typeface="Calibri" panose="020F0502020204030204" pitchFamily="34" charset="0"/>
                <a:cs typeface="Times New Roman" panose="02020603050405020304" pitchFamily="18" charset="0"/>
              </a:rPr>
              <a:t>» ;</a:t>
            </a:r>
          </a:p>
          <a:p>
            <a:pPr marL="457200" lvl="1" indent="0" algn="just">
              <a:lnSpc>
                <a:spcPct val="107000"/>
              </a:lnSpc>
              <a:spcBef>
                <a:spcPts val="600"/>
              </a:spcBef>
              <a:spcAft>
                <a:spcPts val="600"/>
              </a:spcAft>
              <a:buNone/>
              <a:tabLst>
                <a:tab pos="457200" algn="l"/>
              </a:tabLst>
            </a:pPr>
            <a:r>
              <a:rPr lang="fr-FR" sz="1400" i="1" dirty="0" smtClean="0">
                <a:latin typeface="Calibri" panose="020F0502020204030204" pitchFamily="34" charset="0"/>
                <a:cs typeface="Times New Roman" panose="02020603050405020304" pitchFamily="18" charset="0"/>
              </a:rPr>
              <a:t>Il s’agit de l'impact financier de l’augmentation des indemnités (taux horaires) perçues par les personnels en cas de participation à des évènements dans le cadre du mécénat. Nouveaux montants effectifs depuis le 17 mars 2019.</a:t>
            </a:r>
          </a:p>
          <a:p>
            <a:pPr marL="457200" lvl="1" indent="0" algn="just">
              <a:lnSpc>
                <a:spcPct val="107000"/>
              </a:lnSpc>
              <a:spcBef>
                <a:spcPts val="600"/>
              </a:spcBef>
              <a:spcAft>
                <a:spcPts val="600"/>
              </a:spcAft>
              <a:buNone/>
              <a:tabLst>
                <a:tab pos="457200" algn="l"/>
              </a:tabLst>
            </a:pPr>
            <a:r>
              <a:rPr lang="fr-FR" sz="1400" i="1" dirty="0" smtClean="0">
                <a:latin typeface="Calibri" panose="020F0502020204030204" pitchFamily="34" charset="0"/>
                <a:cs typeface="Times New Roman" panose="02020603050405020304" pitchFamily="18" charset="0"/>
              </a:rPr>
              <a:t>(cf. arrêté du 21 </a:t>
            </a:r>
            <a:r>
              <a:rPr lang="fr-FR" sz="1400" i="1" dirty="0">
                <a:latin typeface="Calibri" panose="020F0502020204030204" pitchFamily="34" charset="0"/>
                <a:cs typeface="Times New Roman" panose="02020603050405020304" pitchFamily="18" charset="0"/>
              </a:rPr>
              <a:t>décembre </a:t>
            </a:r>
            <a:r>
              <a:rPr lang="fr-FR" sz="1400" i="1" dirty="0" smtClean="0">
                <a:latin typeface="Calibri" panose="020F0502020204030204" pitchFamily="34" charset="0"/>
                <a:cs typeface="Times New Roman" panose="02020603050405020304" pitchFamily="18" charset="0"/>
              </a:rPr>
              <a:t>2018 modifiant </a:t>
            </a:r>
            <a:r>
              <a:rPr lang="fr-FR" sz="1400" i="1" dirty="0">
                <a:latin typeface="Calibri" panose="020F0502020204030204" pitchFamily="34" charset="0"/>
                <a:cs typeface="Times New Roman" panose="02020603050405020304" pitchFamily="18" charset="0"/>
              </a:rPr>
              <a:t>l'arrêté du 18 mai 2010 portant application du décret </a:t>
            </a:r>
            <a:r>
              <a:rPr lang="fr-FR" sz="1400" i="1" dirty="0" smtClean="0">
                <a:latin typeface="Calibri" panose="020F0502020204030204" pitchFamily="34" charset="0"/>
                <a:cs typeface="Times New Roman" panose="02020603050405020304" pitchFamily="18" charset="0"/>
              </a:rPr>
              <a:t>n°2010-147 </a:t>
            </a:r>
            <a:r>
              <a:rPr lang="fr-FR" sz="1400" i="1" dirty="0">
                <a:latin typeface="Calibri" panose="020F0502020204030204" pitchFamily="34" charset="0"/>
                <a:cs typeface="Times New Roman" panose="02020603050405020304" pitchFamily="18" charset="0"/>
              </a:rPr>
              <a:t>du 15 février 2010 fixant les modalités de rétribution des personnels relevant du ministère de la culture et de la communication et de ses établissements publics participant à l'organisation de manifestations au profit de tiers)</a:t>
            </a:r>
          </a:p>
          <a:p>
            <a:pPr lvl="1">
              <a:lnSpc>
                <a:spcPct val="107000"/>
              </a:lnSpc>
              <a:spcBef>
                <a:spcPts val="600"/>
              </a:spcBef>
              <a:spcAft>
                <a:spcPts val="600"/>
              </a:spcAft>
              <a:tabLst>
                <a:tab pos="457200" algn="l"/>
              </a:tabLst>
            </a:pPr>
            <a:r>
              <a:rPr lang="fr-FR" sz="1400" i="1" dirty="0">
                <a:latin typeface="Calibri" panose="020F0502020204030204" pitchFamily="34" charset="0"/>
                <a:cs typeface="Times New Roman" panose="02020603050405020304" pitchFamily="18" charset="0"/>
              </a:rPr>
              <a:t>Saisine sur le cas spécifique d’un agent contractuel article 27 des AN sur son éligibilité à la mesure spécifique « attractivité archives » </a:t>
            </a:r>
            <a:r>
              <a:rPr lang="fr-FR" sz="1400" i="1" dirty="0" smtClean="0">
                <a:latin typeface="Calibri" panose="020F0502020204030204" pitchFamily="34" charset="0"/>
                <a:cs typeface="Times New Roman" panose="02020603050405020304" pitchFamily="18" charset="0"/>
              </a:rPr>
              <a:t>: ces agents sont bien éligibles à cette prime.</a:t>
            </a:r>
            <a:endParaRPr lang="fr-FR" sz="1400" i="1" dirty="0">
              <a:latin typeface="Calibri" panose="020F0502020204030204" pitchFamily="34" charset="0"/>
              <a:cs typeface="Times New Roman" panose="02020603050405020304" pitchFamily="18" charset="0"/>
            </a:endParaRPr>
          </a:p>
          <a:p>
            <a:pPr lvl="1">
              <a:lnSpc>
                <a:spcPct val="107000"/>
              </a:lnSpc>
              <a:spcBef>
                <a:spcPts val="600"/>
              </a:spcBef>
              <a:spcAft>
                <a:spcPts val="600"/>
              </a:spcAft>
              <a:tabLst>
                <a:tab pos="457200" algn="l"/>
              </a:tabLst>
            </a:pPr>
            <a:r>
              <a:rPr lang="fr-FR" sz="1400" i="1" dirty="0">
                <a:latin typeface="Calibri" panose="020F0502020204030204" pitchFamily="34" charset="0"/>
                <a:cs typeface="Times New Roman" panose="02020603050405020304" pitchFamily="18" charset="0"/>
              </a:rPr>
              <a:t>Etude de la situation de certains conseillers de prévention qui ne percevraient pas de </a:t>
            </a:r>
            <a:r>
              <a:rPr lang="fr-FR" sz="1400" i="1" dirty="0" smtClean="0">
                <a:latin typeface="Calibri" panose="020F0502020204030204" pitchFamily="34" charset="0"/>
                <a:cs typeface="Times New Roman" panose="02020603050405020304" pitchFamily="18" charset="0"/>
              </a:rPr>
              <a:t>NBI – Chantier NBI lié aux décisions interministérielles en la matière.</a:t>
            </a:r>
          </a:p>
          <a:p>
            <a:pPr lvl="1">
              <a:lnSpc>
                <a:spcPct val="107000"/>
              </a:lnSpc>
              <a:spcBef>
                <a:spcPts val="600"/>
              </a:spcBef>
              <a:spcAft>
                <a:spcPts val="600"/>
              </a:spcAft>
              <a:tabLst>
                <a:tab pos="457200" algn="l"/>
              </a:tabLst>
            </a:pPr>
            <a:r>
              <a:rPr lang="fr-FR" sz="1400" i="1" dirty="0">
                <a:solidFill>
                  <a:prstClr val="black"/>
                </a:solidFill>
                <a:latin typeface="Calibri" panose="020F0502020204030204" pitchFamily="34" charset="0"/>
                <a:cs typeface="Times New Roman" panose="02020603050405020304" pitchFamily="18" charset="0"/>
              </a:rPr>
              <a:t>Evaluation du nombre d’agents dont la rémunération serait inférieure au SMIC et percevant l’indemnité </a:t>
            </a:r>
            <a:r>
              <a:rPr lang="fr-FR" sz="1400" i="1" dirty="0" smtClean="0">
                <a:solidFill>
                  <a:prstClr val="black"/>
                </a:solidFill>
                <a:latin typeface="Calibri" panose="020F0502020204030204" pitchFamily="34" charset="0"/>
                <a:cs typeface="Times New Roman" panose="02020603050405020304" pitchFamily="18" charset="0"/>
              </a:rPr>
              <a:t>différentielle.</a:t>
            </a:r>
            <a:endParaRPr lang="fr-FR" sz="1400" i="1" dirty="0">
              <a:solidFill>
                <a:prstClr val="black"/>
              </a:solidFill>
              <a:latin typeface="Calibri" panose="020F0502020204030204" pitchFamily="34" charset="0"/>
              <a:cs typeface="Times New Roman" panose="02020603050405020304" pitchFamily="18" charset="0"/>
            </a:endParaRPr>
          </a:p>
          <a:p>
            <a:pPr>
              <a:lnSpc>
                <a:spcPct val="107000"/>
              </a:lnSpc>
              <a:spcBef>
                <a:spcPts val="600"/>
              </a:spcBef>
              <a:spcAft>
                <a:spcPts val="600"/>
              </a:spcAft>
              <a:tabLst>
                <a:tab pos="457200" algn="l"/>
              </a:tabLst>
            </a:pPr>
            <a:endParaRPr lang="fr-FR" i="1" dirty="0">
              <a:latin typeface="Calibri" panose="020F0502020204030204" pitchFamily="34" charset="0"/>
              <a:cs typeface="Times New Roman" panose="02020603050405020304" pitchFamily="18" charset="0"/>
            </a:endParaRPr>
          </a:p>
          <a:p>
            <a:pPr>
              <a:lnSpc>
                <a:spcPct val="107000"/>
              </a:lnSpc>
              <a:spcBef>
                <a:spcPts val="600"/>
              </a:spcBef>
              <a:spcAft>
                <a:spcPts val="600"/>
              </a:spcAft>
              <a:tabLst>
                <a:tab pos="457200" algn="l"/>
              </a:tabLst>
            </a:pPr>
            <a:endParaRPr lang="fr-FR" i="1" dirty="0">
              <a:latin typeface="Calibri" panose="020F0502020204030204" pitchFamily="34" charset="0"/>
              <a:cs typeface="Times New Roman" panose="02020603050405020304" pitchFamily="18" charset="0"/>
            </a:endParaRPr>
          </a:p>
          <a:p>
            <a:pPr marL="457200" lvl="1" indent="0">
              <a:lnSpc>
                <a:spcPct val="107000"/>
              </a:lnSpc>
              <a:spcBef>
                <a:spcPts val="600"/>
              </a:spcBef>
              <a:spcAft>
                <a:spcPts val="600"/>
              </a:spcAft>
              <a:buNone/>
              <a:tabLst>
                <a:tab pos="457200" algn="l"/>
              </a:tabLst>
            </a:pPr>
            <a:endParaRPr lang="fr-FR" sz="2000" b="1" i="1" dirty="0">
              <a:solidFill>
                <a:srgbClr val="002060"/>
              </a:solidFill>
              <a:latin typeface="Calibri" panose="020F0502020204030204" pitchFamily="34" charset="0"/>
              <a:cs typeface="Times New Roman" panose="02020603050405020304" pitchFamily="18" charset="0"/>
            </a:endParaRPr>
          </a:p>
          <a:p>
            <a:pPr marL="0" indent="0" algn="just">
              <a:spcBef>
                <a:spcPts val="0"/>
              </a:spcBef>
              <a:spcAft>
                <a:spcPts val="1200"/>
              </a:spcAft>
              <a:buNone/>
            </a:pPr>
            <a:endParaRPr lang="fr-FR" sz="2400" b="1" dirty="0">
              <a:solidFill>
                <a:schemeClr val="tx1"/>
              </a:solidFill>
            </a:endParaRPr>
          </a:p>
          <a:p>
            <a:pPr marL="914400" lvl="1" indent="-457200" algn="just">
              <a:buFont typeface="+mj-lt"/>
              <a:buAutoNum type="arabicPeriod"/>
            </a:pPr>
            <a:endParaRPr lang="fr-FR" sz="2000" dirty="0"/>
          </a:p>
          <a:p>
            <a:pPr marL="457200" lvl="1" indent="0" algn="just">
              <a:buNone/>
            </a:pPr>
            <a:endParaRPr lang="fr-FR" sz="2000" dirty="0"/>
          </a:p>
        </p:txBody>
      </p:sp>
      <p:sp>
        <p:nvSpPr>
          <p:cNvPr id="2" name="Rectangle 1"/>
          <p:cNvSpPr/>
          <p:nvPr/>
        </p:nvSpPr>
        <p:spPr>
          <a:xfrm>
            <a:off x="607450" y="451314"/>
            <a:ext cx="8218449" cy="461665"/>
          </a:xfrm>
          <a:prstGeom prst="rect">
            <a:avLst/>
          </a:prstGeom>
        </p:spPr>
        <p:txBody>
          <a:bodyPr wrap="square">
            <a:spAutoFit/>
          </a:bodyPr>
          <a:lstStyle/>
          <a:p>
            <a:pPr lvl="0" algn="just">
              <a:spcBef>
                <a:spcPts val="0"/>
              </a:spcBef>
              <a:spcAft>
                <a:spcPts val="1200"/>
              </a:spcAft>
              <a:buClr>
                <a:srgbClr val="002060"/>
              </a:buClr>
              <a:buSzPct val="125000"/>
            </a:pPr>
            <a:r>
              <a:rPr lang="fr-FR" sz="2400" b="1" dirty="0" smtClean="0">
                <a:solidFill>
                  <a:srgbClr val="002060"/>
                </a:solidFill>
                <a:cs typeface="Arial" panose="020B0604020202020204" pitchFamily="34" charset="0"/>
              </a:rPr>
              <a:t>DIVERS:</a:t>
            </a:r>
            <a:endParaRPr lang="fr-FR" sz="2400" b="1" dirty="0">
              <a:solidFill>
                <a:srgbClr val="002060"/>
              </a:solidFill>
              <a:cs typeface="Arial" panose="020B0604020202020204" pitchFamily="34" charset="0"/>
            </a:endParaRPr>
          </a:p>
        </p:txBody>
      </p:sp>
    </p:spTree>
    <p:extLst>
      <p:ext uri="{BB962C8B-B14F-4D97-AF65-F5344CB8AC3E}">
        <p14:creationId xmlns:p14="http://schemas.microsoft.com/office/powerpoint/2010/main" val="2135936786"/>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90455" y="1117826"/>
            <a:ext cx="8470047" cy="5591503"/>
          </a:xfrm>
        </p:spPr>
        <p:txBody>
          <a:bodyPr>
            <a:normAutofit/>
          </a:bodyPr>
          <a:lstStyle/>
          <a:p>
            <a:pPr lvl="0">
              <a:lnSpc>
                <a:spcPct val="107000"/>
              </a:lnSpc>
              <a:spcBef>
                <a:spcPts val="600"/>
              </a:spcBef>
              <a:spcAft>
                <a:spcPts val="600"/>
              </a:spcAft>
              <a:buFont typeface="Wingdings" panose="05000000000000000000" pitchFamily="2" charset="2"/>
              <a:buChar char=""/>
              <a:tabLst>
                <a:tab pos="457200" algn="l"/>
              </a:tabLst>
            </a:pPr>
            <a:endParaRPr lang="fr-FR" b="1" i="1" dirty="0">
              <a:solidFill>
                <a:srgbClr val="002060"/>
              </a:solidFill>
              <a:latin typeface="Calibri" panose="020F0502020204030204" pitchFamily="34" charset="0"/>
              <a:cs typeface="Times New Roman" panose="02020603050405020304" pitchFamily="18" charset="0"/>
            </a:endParaRPr>
          </a:p>
          <a:p>
            <a:pPr lvl="0">
              <a:lnSpc>
                <a:spcPct val="107000"/>
              </a:lnSpc>
              <a:spcBef>
                <a:spcPts val="600"/>
              </a:spcBef>
              <a:spcAft>
                <a:spcPts val="600"/>
              </a:spcAft>
              <a:buFont typeface="Wingdings" panose="05000000000000000000" pitchFamily="2" charset="2"/>
              <a:buChar char=""/>
              <a:tabLst>
                <a:tab pos="457200" algn="l"/>
              </a:tabLst>
            </a:pPr>
            <a:r>
              <a:rPr lang="fr-FR" b="1" i="1">
                <a:solidFill>
                  <a:srgbClr val="002060"/>
                </a:solidFill>
                <a:latin typeface="Calibri" panose="020F0502020204030204" pitchFamily="34" charset="0"/>
                <a:cs typeface="Times New Roman" panose="02020603050405020304" pitchFamily="18" charset="0"/>
              </a:rPr>
              <a:t>Agents </a:t>
            </a:r>
            <a:r>
              <a:rPr lang="fr-FR" b="1" i="1" smtClean="0">
                <a:solidFill>
                  <a:srgbClr val="002060"/>
                </a:solidFill>
                <a:latin typeface="Calibri" panose="020F0502020204030204" pitchFamily="34" charset="0"/>
                <a:cs typeface="Times New Roman" panose="02020603050405020304" pitchFamily="18" charset="0"/>
              </a:rPr>
              <a:t>ayant </a:t>
            </a:r>
            <a:r>
              <a:rPr lang="fr-FR" b="1" i="1" dirty="0">
                <a:solidFill>
                  <a:srgbClr val="002060"/>
                </a:solidFill>
                <a:latin typeface="Calibri" panose="020F0502020204030204" pitchFamily="34" charset="0"/>
                <a:cs typeface="Times New Roman" panose="02020603050405020304" pitchFamily="18" charset="0"/>
              </a:rPr>
              <a:t>une rémunération brute inférieure au SMIC et  percevant une indemnité différentielle de 2015 à 2017</a:t>
            </a:r>
          </a:p>
          <a:p>
            <a:pPr lvl="0">
              <a:lnSpc>
                <a:spcPct val="107000"/>
              </a:lnSpc>
              <a:spcBef>
                <a:spcPts val="600"/>
              </a:spcBef>
              <a:spcAft>
                <a:spcPts val="600"/>
              </a:spcAft>
              <a:buFont typeface="Wingdings" panose="05000000000000000000" pitchFamily="2" charset="2"/>
              <a:buChar char=""/>
              <a:tabLst>
                <a:tab pos="457200" algn="l"/>
              </a:tabLst>
            </a:pPr>
            <a:endParaRPr lang="fr-FR" sz="2400" i="1" dirty="0">
              <a:latin typeface="Calibri" panose="020F0502020204030204" pitchFamily="34" charset="0"/>
              <a:cs typeface="Times New Roman" panose="02020603050405020304" pitchFamily="18" charset="0"/>
            </a:endParaRPr>
          </a:p>
          <a:p>
            <a:pPr lvl="0">
              <a:lnSpc>
                <a:spcPct val="107000"/>
              </a:lnSpc>
              <a:spcBef>
                <a:spcPts val="600"/>
              </a:spcBef>
              <a:spcAft>
                <a:spcPts val="600"/>
              </a:spcAft>
              <a:buFont typeface="Wingdings" panose="05000000000000000000" pitchFamily="2" charset="2"/>
              <a:buChar char=""/>
              <a:tabLst>
                <a:tab pos="457200" algn="l"/>
              </a:tabLst>
            </a:pPr>
            <a:endParaRPr lang="fr-FR" sz="2400" b="1" i="1" dirty="0">
              <a:solidFill>
                <a:srgbClr val="002060"/>
              </a:solidFill>
              <a:latin typeface="Calibri" panose="020F0502020204030204" pitchFamily="34" charset="0"/>
              <a:cs typeface="Times New Roman" panose="02020603050405020304" pitchFamily="18" charset="0"/>
            </a:endParaRPr>
          </a:p>
          <a:p>
            <a:pPr lvl="0">
              <a:lnSpc>
                <a:spcPct val="107000"/>
              </a:lnSpc>
              <a:spcBef>
                <a:spcPts val="600"/>
              </a:spcBef>
              <a:spcAft>
                <a:spcPts val="600"/>
              </a:spcAft>
              <a:buFont typeface="Wingdings" panose="05000000000000000000" pitchFamily="2" charset="2"/>
              <a:buChar char=""/>
              <a:tabLst>
                <a:tab pos="457200" algn="l"/>
              </a:tabLst>
            </a:pPr>
            <a:endParaRPr lang="fr-FR" sz="2400" i="1" dirty="0">
              <a:latin typeface="Calibri" panose="020F0502020204030204" pitchFamily="34" charset="0"/>
              <a:cs typeface="Times New Roman" panose="02020603050405020304" pitchFamily="18" charset="0"/>
            </a:endParaRPr>
          </a:p>
          <a:p>
            <a:pPr marL="0" lvl="0" indent="0">
              <a:lnSpc>
                <a:spcPct val="107000"/>
              </a:lnSpc>
              <a:spcBef>
                <a:spcPts val="600"/>
              </a:spcBef>
              <a:spcAft>
                <a:spcPts val="600"/>
              </a:spcAft>
              <a:buNone/>
              <a:tabLst>
                <a:tab pos="457200" algn="l"/>
              </a:tabLst>
            </a:pPr>
            <a:endParaRPr lang="fr-FR" sz="1800" i="1" dirty="0">
              <a:latin typeface="Calibri" panose="020F0502020204030204" pitchFamily="34" charset="0"/>
              <a:cs typeface="Times New Roman" panose="02020603050405020304" pitchFamily="18" charset="0"/>
            </a:endParaRPr>
          </a:p>
          <a:p>
            <a:pPr marL="0" lvl="0" indent="0">
              <a:lnSpc>
                <a:spcPct val="107000"/>
              </a:lnSpc>
              <a:spcBef>
                <a:spcPts val="600"/>
              </a:spcBef>
              <a:spcAft>
                <a:spcPts val="600"/>
              </a:spcAft>
              <a:buNone/>
              <a:tabLst>
                <a:tab pos="457200" algn="l"/>
              </a:tabLst>
            </a:pPr>
            <a:endParaRPr lang="fr-FR" sz="1800" i="1" dirty="0">
              <a:latin typeface="Calibri" panose="020F0502020204030204" pitchFamily="34" charset="0"/>
              <a:cs typeface="Times New Roman" panose="02020603050405020304" pitchFamily="18" charset="0"/>
            </a:endParaRPr>
          </a:p>
          <a:p>
            <a:pPr marL="457200" lvl="1" indent="0">
              <a:lnSpc>
                <a:spcPct val="107000"/>
              </a:lnSpc>
              <a:spcBef>
                <a:spcPts val="600"/>
              </a:spcBef>
              <a:spcAft>
                <a:spcPts val="600"/>
              </a:spcAft>
              <a:buNone/>
              <a:tabLst>
                <a:tab pos="457200" algn="l"/>
              </a:tabLst>
            </a:pPr>
            <a:endParaRPr lang="fr-FR" sz="2000" b="1" i="1" dirty="0">
              <a:solidFill>
                <a:srgbClr val="002060"/>
              </a:solidFill>
              <a:latin typeface="Calibri" panose="020F0502020204030204" pitchFamily="34" charset="0"/>
              <a:cs typeface="Times New Roman" panose="02020603050405020304" pitchFamily="18" charset="0"/>
            </a:endParaRPr>
          </a:p>
          <a:p>
            <a:pPr marL="0" indent="0" algn="just">
              <a:spcBef>
                <a:spcPts val="0"/>
              </a:spcBef>
              <a:spcAft>
                <a:spcPts val="1200"/>
              </a:spcAft>
              <a:buNone/>
            </a:pPr>
            <a:endParaRPr lang="fr-FR" sz="2400" b="1" dirty="0">
              <a:solidFill>
                <a:schemeClr val="tx1"/>
              </a:solidFill>
            </a:endParaRPr>
          </a:p>
          <a:p>
            <a:pPr marL="914400" lvl="1" indent="-457200" algn="just">
              <a:buFont typeface="+mj-lt"/>
              <a:buAutoNum type="arabicPeriod"/>
            </a:pPr>
            <a:endParaRPr lang="fr-FR" sz="2000" dirty="0"/>
          </a:p>
          <a:p>
            <a:pPr marL="457200" lvl="1" indent="0" algn="just">
              <a:buNone/>
            </a:pPr>
            <a:endParaRPr lang="fr-FR" sz="2000" dirty="0"/>
          </a:p>
        </p:txBody>
      </p:sp>
      <p:sp>
        <p:nvSpPr>
          <p:cNvPr id="2" name="Rectangle 1"/>
          <p:cNvSpPr/>
          <p:nvPr/>
        </p:nvSpPr>
        <p:spPr>
          <a:xfrm>
            <a:off x="607449" y="222895"/>
            <a:ext cx="8218449" cy="738664"/>
          </a:xfrm>
          <a:prstGeom prst="rect">
            <a:avLst/>
          </a:prstGeom>
        </p:spPr>
        <p:txBody>
          <a:bodyPr wrap="square">
            <a:spAutoFit/>
          </a:bodyPr>
          <a:lstStyle/>
          <a:p>
            <a:pPr lvl="0" algn="just">
              <a:spcBef>
                <a:spcPts val="0"/>
              </a:spcBef>
              <a:spcAft>
                <a:spcPts val="1200"/>
              </a:spcAft>
              <a:buClr>
                <a:srgbClr val="002060"/>
              </a:buClr>
              <a:buSzPct val="125000"/>
            </a:pPr>
            <a:r>
              <a:rPr lang="fr-FR" sz="2400" b="1" dirty="0" smtClean="0">
                <a:solidFill>
                  <a:srgbClr val="002060"/>
                </a:solidFill>
                <a:cs typeface="Arial" panose="020B0604020202020204" pitchFamily="34" charset="0"/>
              </a:rPr>
              <a:t>DIVERS: </a:t>
            </a:r>
            <a:r>
              <a:rPr lang="fr-FR" b="1" dirty="0">
                <a:solidFill>
                  <a:prstClr val="black"/>
                </a:solidFill>
                <a:latin typeface="Calibri" panose="020F0502020204030204" pitchFamily="34" charset="0"/>
                <a:cs typeface="Times New Roman" panose="02020603050405020304" pitchFamily="18" charset="0"/>
              </a:rPr>
              <a:t>Evaluation du nombre d’agents dont la rémunération serait inférieure au SMIC et percevant l’indemnité différentielle</a:t>
            </a:r>
            <a:endParaRPr lang="fr-FR" b="1" dirty="0">
              <a:solidFill>
                <a:srgbClr val="002060"/>
              </a:solidFill>
              <a:cs typeface="Arial" panose="020B0604020202020204" pitchFamily="34" charset="0"/>
            </a:endParaRPr>
          </a:p>
        </p:txBody>
      </p:sp>
      <p:graphicFrame>
        <p:nvGraphicFramePr>
          <p:cNvPr id="7" name="Tableau 6">
            <a:extLst>
              <a:ext uri="{FF2B5EF4-FFF2-40B4-BE49-F238E27FC236}">
                <a16:creationId xmlns:a16="http://schemas.microsoft.com/office/drawing/2014/main" id="{14E75EE6-F1B0-4AD2-B1D8-8875DE60F39D}"/>
              </a:ext>
            </a:extLst>
          </p:cNvPr>
          <p:cNvGraphicFramePr>
            <a:graphicFrameLocks noGrp="1"/>
          </p:cNvGraphicFramePr>
          <p:nvPr>
            <p:extLst>
              <p:ext uri="{D42A27DB-BD31-4B8C-83A1-F6EECF244321}">
                <p14:modId xmlns:p14="http://schemas.microsoft.com/office/powerpoint/2010/main" val="2937781001"/>
              </p:ext>
            </p:extLst>
          </p:nvPr>
        </p:nvGraphicFramePr>
        <p:xfrm>
          <a:off x="825059" y="2547092"/>
          <a:ext cx="8000837" cy="2270232"/>
        </p:xfrm>
        <a:graphic>
          <a:graphicData uri="http://schemas.openxmlformats.org/drawingml/2006/table">
            <a:tbl>
              <a:tblPr/>
              <a:tblGrid>
                <a:gridCol w="1793291">
                  <a:extLst>
                    <a:ext uri="{9D8B030D-6E8A-4147-A177-3AD203B41FA5}">
                      <a16:colId xmlns:a16="http://schemas.microsoft.com/office/drawing/2014/main" val="3513067956"/>
                    </a:ext>
                  </a:extLst>
                </a:gridCol>
                <a:gridCol w="926206">
                  <a:extLst>
                    <a:ext uri="{9D8B030D-6E8A-4147-A177-3AD203B41FA5}">
                      <a16:colId xmlns:a16="http://schemas.microsoft.com/office/drawing/2014/main" val="958855605"/>
                    </a:ext>
                  </a:extLst>
                </a:gridCol>
                <a:gridCol w="1142977">
                  <a:extLst>
                    <a:ext uri="{9D8B030D-6E8A-4147-A177-3AD203B41FA5}">
                      <a16:colId xmlns:a16="http://schemas.microsoft.com/office/drawing/2014/main" val="2082898119"/>
                    </a:ext>
                  </a:extLst>
                </a:gridCol>
                <a:gridCol w="945910">
                  <a:extLst>
                    <a:ext uri="{9D8B030D-6E8A-4147-A177-3AD203B41FA5}">
                      <a16:colId xmlns:a16="http://schemas.microsoft.com/office/drawing/2014/main" val="395359523"/>
                    </a:ext>
                  </a:extLst>
                </a:gridCol>
                <a:gridCol w="1064151">
                  <a:extLst>
                    <a:ext uri="{9D8B030D-6E8A-4147-A177-3AD203B41FA5}">
                      <a16:colId xmlns:a16="http://schemas.microsoft.com/office/drawing/2014/main" val="1399631612"/>
                    </a:ext>
                  </a:extLst>
                </a:gridCol>
                <a:gridCol w="1064151">
                  <a:extLst>
                    <a:ext uri="{9D8B030D-6E8A-4147-A177-3AD203B41FA5}">
                      <a16:colId xmlns:a16="http://schemas.microsoft.com/office/drawing/2014/main" val="3949839042"/>
                    </a:ext>
                  </a:extLst>
                </a:gridCol>
                <a:gridCol w="1064151">
                  <a:extLst>
                    <a:ext uri="{9D8B030D-6E8A-4147-A177-3AD203B41FA5}">
                      <a16:colId xmlns:a16="http://schemas.microsoft.com/office/drawing/2014/main" val="2822773459"/>
                    </a:ext>
                  </a:extLst>
                </a:gridCol>
              </a:tblGrid>
              <a:tr h="290980">
                <a:tc>
                  <a:txBody>
                    <a:bodyPr/>
                    <a:lstStyle/>
                    <a:p>
                      <a:pPr algn="l" fontAlgn="b"/>
                      <a:endParaRPr lang="fr-FR" sz="1600" b="0" i="0" u="none" strike="noStrike" dirty="0">
                        <a:solidFill>
                          <a:srgbClr val="000000"/>
                        </a:solidFill>
                        <a:effectLst/>
                        <a:latin typeface="Calibri" panose="020F0502020204030204" pitchFamily="34" charset="0"/>
                      </a:endParaRPr>
                    </a:p>
                  </a:txBody>
                  <a:tcPr marL="6350" marR="6350" marT="635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fr-FR" sz="1600" b="1" i="0" u="none" strike="noStrike">
                          <a:solidFill>
                            <a:srgbClr val="FFFFFF"/>
                          </a:solidFill>
                          <a:effectLst/>
                          <a:latin typeface="Calibri" panose="020F0502020204030204" pitchFamily="34" charset="0"/>
                        </a:rPr>
                        <a:t>2015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9BC2E6"/>
                    </a:solidFill>
                  </a:tcPr>
                </a:tc>
                <a:tc hMerge="1">
                  <a:txBody>
                    <a:bodyPr/>
                    <a:lstStyle/>
                    <a:p>
                      <a:endParaRPr lang="fr-FR"/>
                    </a:p>
                  </a:txBody>
                  <a:tcPr/>
                </a:tc>
                <a:tc gridSpan="2">
                  <a:txBody>
                    <a:bodyPr/>
                    <a:lstStyle/>
                    <a:p>
                      <a:pPr algn="ctr" fontAlgn="b"/>
                      <a:r>
                        <a:rPr lang="fr-FR" sz="1600" b="1" i="0" u="none" strike="noStrike" dirty="0">
                          <a:solidFill>
                            <a:srgbClr val="FFFFFF"/>
                          </a:solidFill>
                          <a:effectLst/>
                          <a:latin typeface="Calibri" panose="020F0502020204030204" pitchFamily="34" charset="0"/>
                        </a:rPr>
                        <a:t>2016</a:t>
                      </a:r>
                    </a:p>
                  </a:txBody>
                  <a:tcPr marL="6350" marR="6350" marT="635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9BC2E6"/>
                    </a:solidFill>
                  </a:tcPr>
                </a:tc>
                <a:tc hMerge="1">
                  <a:txBody>
                    <a:bodyPr/>
                    <a:lstStyle/>
                    <a:p>
                      <a:endParaRPr lang="fr-FR"/>
                    </a:p>
                  </a:txBody>
                  <a:tcPr/>
                </a:tc>
                <a:tc gridSpan="2">
                  <a:txBody>
                    <a:bodyPr/>
                    <a:lstStyle/>
                    <a:p>
                      <a:pPr algn="ctr" fontAlgn="b"/>
                      <a:r>
                        <a:rPr lang="fr-FR" sz="1600" b="1" i="0" u="none" strike="noStrike" dirty="0">
                          <a:solidFill>
                            <a:srgbClr val="FFFFFF"/>
                          </a:solidFill>
                          <a:effectLst/>
                          <a:latin typeface="Calibri" panose="020F0502020204030204" pitchFamily="34" charset="0"/>
                        </a:rPr>
                        <a:t>2017</a:t>
                      </a:r>
                    </a:p>
                  </a:txBody>
                  <a:tcPr marL="6350" marR="6350" marT="635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9BC2E6"/>
                    </a:solidFill>
                  </a:tcPr>
                </a:tc>
                <a:tc hMerge="1">
                  <a:txBody>
                    <a:bodyPr/>
                    <a:lstStyle/>
                    <a:p>
                      <a:endParaRPr lang="fr-FR"/>
                    </a:p>
                  </a:txBody>
                  <a:tcPr/>
                </a:tc>
                <a:extLst>
                  <a:ext uri="{0D108BD9-81ED-4DB2-BD59-A6C34878D82A}">
                    <a16:rowId xmlns:a16="http://schemas.microsoft.com/office/drawing/2014/main" val="1531296362"/>
                  </a:ext>
                </a:extLst>
              </a:tr>
              <a:tr h="574574">
                <a:tc>
                  <a:txBody>
                    <a:bodyPr/>
                    <a:lstStyle/>
                    <a:p>
                      <a:pPr algn="ctr" fontAlgn="ctr"/>
                      <a:r>
                        <a:rPr lang="fr-FR" sz="1600" b="1" i="0" u="none" strike="noStrike" dirty="0">
                          <a:solidFill>
                            <a:srgbClr val="FFFFFF"/>
                          </a:solidFill>
                          <a:effectLst/>
                          <a:latin typeface="Calibri" panose="020F0502020204030204" pitchFamily="34" charset="0"/>
                        </a:rPr>
                        <a:t>Corps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4472C4"/>
                    </a:solidFill>
                  </a:tcPr>
                </a:tc>
                <a:tc>
                  <a:txBody>
                    <a:bodyPr/>
                    <a:lstStyle/>
                    <a:p>
                      <a:pPr algn="ctr" fontAlgn="ctr"/>
                      <a:r>
                        <a:rPr lang="fr-FR" sz="1600" b="1" i="0" u="none" strike="noStrike">
                          <a:solidFill>
                            <a:srgbClr val="FFFFFF"/>
                          </a:solidFill>
                          <a:effectLst/>
                          <a:latin typeface="Calibri" panose="020F0502020204030204" pitchFamily="34" charset="0"/>
                        </a:rPr>
                        <a:t>Nb d'agents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4472C4"/>
                    </a:solidFill>
                  </a:tcPr>
                </a:tc>
                <a:tc>
                  <a:txBody>
                    <a:bodyPr/>
                    <a:lstStyle/>
                    <a:p>
                      <a:pPr algn="ctr" fontAlgn="ctr"/>
                      <a:r>
                        <a:rPr lang="fr-FR" sz="1600" b="1" i="0" u="none" strike="noStrike">
                          <a:solidFill>
                            <a:srgbClr val="FFFFFF"/>
                          </a:solidFill>
                          <a:effectLst/>
                          <a:latin typeface="Calibri" panose="020F0502020204030204" pitchFamily="34" charset="0"/>
                        </a:rPr>
                        <a:t> Montants</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4472C4"/>
                    </a:solidFill>
                  </a:tcPr>
                </a:tc>
                <a:tc>
                  <a:txBody>
                    <a:bodyPr/>
                    <a:lstStyle/>
                    <a:p>
                      <a:pPr algn="ctr" fontAlgn="ctr"/>
                      <a:r>
                        <a:rPr lang="fr-FR" sz="1600" b="1" i="0" u="none" strike="noStrike">
                          <a:solidFill>
                            <a:srgbClr val="FFFFFF"/>
                          </a:solidFill>
                          <a:effectLst/>
                          <a:latin typeface="Calibri" panose="020F0502020204030204" pitchFamily="34" charset="0"/>
                        </a:rPr>
                        <a:t>Nb d'agents</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4472C4"/>
                    </a:solidFill>
                  </a:tcPr>
                </a:tc>
                <a:tc>
                  <a:txBody>
                    <a:bodyPr/>
                    <a:lstStyle/>
                    <a:p>
                      <a:pPr algn="ctr" fontAlgn="ctr"/>
                      <a:r>
                        <a:rPr lang="fr-FR" sz="1600" b="1" i="0" u="none" strike="noStrike">
                          <a:solidFill>
                            <a:srgbClr val="FFFFFF"/>
                          </a:solidFill>
                          <a:effectLst/>
                          <a:latin typeface="Calibri" panose="020F0502020204030204" pitchFamily="34" charset="0"/>
                        </a:rPr>
                        <a:t> Montants</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4472C4"/>
                    </a:solidFill>
                  </a:tcPr>
                </a:tc>
                <a:tc>
                  <a:txBody>
                    <a:bodyPr/>
                    <a:lstStyle/>
                    <a:p>
                      <a:pPr algn="ctr" fontAlgn="ctr"/>
                      <a:r>
                        <a:rPr lang="fr-FR" sz="1600" b="1" i="0" u="none" strike="noStrike">
                          <a:solidFill>
                            <a:srgbClr val="FFFFFF"/>
                          </a:solidFill>
                          <a:effectLst/>
                          <a:latin typeface="Calibri" panose="020F0502020204030204" pitchFamily="34" charset="0"/>
                        </a:rPr>
                        <a:t>Nb d'agents</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4472C4"/>
                    </a:solidFill>
                  </a:tcPr>
                </a:tc>
                <a:tc>
                  <a:txBody>
                    <a:bodyPr/>
                    <a:lstStyle/>
                    <a:p>
                      <a:pPr algn="ctr" fontAlgn="ctr"/>
                      <a:r>
                        <a:rPr lang="fr-FR" sz="1600" b="1" i="0" u="none" strike="noStrike" dirty="0">
                          <a:solidFill>
                            <a:srgbClr val="FFFFFF"/>
                          </a:solidFill>
                          <a:effectLst/>
                          <a:latin typeface="Calibri" panose="020F0502020204030204" pitchFamily="34" charset="0"/>
                        </a:rPr>
                        <a:t> Montants</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4472C4"/>
                    </a:solidFill>
                  </a:tcPr>
                </a:tc>
                <a:extLst>
                  <a:ext uri="{0D108BD9-81ED-4DB2-BD59-A6C34878D82A}">
                    <a16:rowId xmlns:a16="http://schemas.microsoft.com/office/drawing/2014/main" val="2655498594"/>
                  </a:ext>
                </a:extLst>
              </a:tr>
              <a:tr h="574574">
                <a:tc>
                  <a:txBody>
                    <a:bodyPr/>
                    <a:lstStyle/>
                    <a:p>
                      <a:pPr algn="l" fontAlgn="ctr"/>
                      <a:r>
                        <a:rPr lang="fr-FR" sz="1600" b="0" i="0" u="none" strike="noStrike" dirty="0">
                          <a:solidFill>
                            <a:srgbClr val="000000"/>
                          </a:solidFill>
                          <a:effectLst/>
                          <a:latin typeface="Calibri" panose="020F0502020204030204" pitchFamily="34" charset="0"/>
                        </a:rPr>
                        <a:t>ADJOINTS TECHN. ASM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600" b="0" i="0" u="none" strike="noStrike">
                          <a:solidFill>
                            <a:srgbClr val="000000"/>
                          </a:solidFill>
                          <a:effectLst/>
                          <a:latin typeface="Calibri" panose="020F0502020204030204" pitchFamily="34" charset="0"/>
                        </a:rPr>
                        <a:t>13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600" b="0" i="0" u="none" strike="noStrike">
                          <a:solidFill>
                            <a:srgbClr val="000000"/>
                          </a:solidFill>
                          <a:effectLst/>
                          <a:latin typeface="Calibri" panose="020F0502020204030204" pitchFamily="34" charset="0"/>
                        </a:rPr>
                        <a:t>30</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E7E6E6"/>
                    </a:solidFill>
                  </a:tcPr>
                </a:tc>
                <a:tc>
                  <a:txBody>
                    <a:bodyPr/>
                    <a:lstStyle/>
                    <a:p>
                      <a:pPr algn="ctr" fontAlgn="ctr"/>
                      <a:r>
                        <a:rPr lang="fr-FR"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E7E6E6"/>
                    </a:solidFill>
                  </a:tcPr>
                </a:tc>
                <a:tc>
                  <a:txBody>
                    <a:bodyPr/>
                    <a:lstStyle/>
                    <a:p>
                      <a:pPr algn="ctr" fontAlgn="ctr"/>
                      <a:r>
                        <a:rPr lang="fr-FR"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E7E6E6"/>
                    </a:solidFill>
                  </a:tcPr>
                </a:tc>
                <a:tc>
                  <a:txBody>
                    <a:bodyPr/>
                    <a:lstStyle/>
                    <a:p>
                      <a:pPr algn="ctr" fontAlgn="ctr"/>
                      <a:r>
                        <a:rPr lang="fr-FR"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E7E6E6"/>
                    </a:solidFill>
                  </a:tcPr>
                </a:tc>
                <a:extLst>
                  <a:ext uri="{0D108BD9-81ED-4DB2-BD59-A6C34878D82A}">
                    <a16:rowId xmlns:a16="http://schemas.microsoft.com/office/drawing/2014/main" val="2591742024"/>
                  </a:ext>
                </a:extLst>
              </a:tr>
              <a:tr h="574574">
                <a:tc>
                  <a:txBody>
                    <a:bodyPr/>
                    <a:lstStyle/>
                    <a:p>
                      <a:pPr algn="l" fontAlgn="ctr"/>
                      <a:r>
                        <a:rPr lang="fr-FR" sz="1600" b="0" i="0" u="none" strike="noStrike">
                          <a:solidFill>
                            <a:srgbClr val="000000"/>
                          </a:solidFill>
                          <a:effectLst/>
                          <a:latin typeface="Calibri" panose="020F0502020204030204" pitchFamily="34" charset="0"/>
                        </a:rPr>
                        <a:t>AGENTS CONTRACTUELS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600" b="0" i="0" u="none" strike="noStrike">
                          <a:solidFill>
                            <a:srgbClr val="000000"/>
                          </a:solidFill>
                          <a:effectLst/>
                          <a:latin typeface="Calibri" panose="020F0502020204030204" pitchFamily="34" charset="0"/>
                        </a:rPr>
                        <a:t>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600" b="0" i="0" u="none" strike="noStrike">
                          <a:solidFill>
                            <a:srgbClr val="000000"/>
                          </a:solidFill>
                          <a:effectLst/>
                          <a:latin typeface="Calibri" panose="020F0502020204030204" pitchFamily="34" charset="0"/>
                        </a:rPr>
                        <a:t>301</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600" b="0" i="0" u="none" strike="noStrike" dirty="0">
                          <a:solidFill>
                            <a:srgbClr val="000000"/>
                          </a:solidFill>
                          <a:effectLst/>
                          <a:latin typeface="Calibri" panose="020F0502020204030204" pitchFamily="34" charset="0"/>
                        </a:rPr>
                        <a:t>9</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600" b="0" i="0" u="none" strike="noStrike">
                          <a:solidFill>
                            <a:srgbClr val="000000"/>
                          </a:solidFill>
                          <a:effectLst/>
                          <a:latin typeface="Calibri" panose="020F0502020204030204" pitchFamily="34" charset="0"/>
                        </a:rPr>
                        <a:t>819</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600" b="0" i="0" u="none" strike="noStrike">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600" b="0" i="0" u="none" strike="noStrike" dirty="0">
                          <a:solidFill>
                            <a:srgbClr val="000000"/>
                          </a:solidFill>
                          <a:effectLst/>
                          <a:latin typeface="Calibri" panose="020F0502020204030204" pitchFamily="34" charset="0"/>
                        </a:rPr>
                        <a:t>27</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501937178"/>
                  </a:ext>
                </a:extLst>
              </a:tr>
              <a:tr h="255530">
                <a:tc>
                  <a:txBody>
                    <a:bodyPr/>
                    <a:lstStyle/>
                    <a:p>
                      <a:pPr algn="l" fontAlgn="ctr"/>
                      <a:r>
                        <a:rPr lang="fr-FR" sz="1400" b="1" i="0" u="none" strike="noStrike" dirty="0">
                          <a:solidFill>
                            <a:srgbClr val="000000"/>
                          </a:solidFill>
                          <a:effectLst/>
                          <a:latin typeface="Calibri" panose="020F0502020204030204" pitchFamily="34" charset="0"/>
                        </a:rPr>
                        <a:t>Total général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fr-FR" sz="1400" b="1" i="0" u="none" strike="noStrike">
                          <a:solidFill>
                            <a:srgbClr val="000000"/>
                          </a:solidFill>
                          <a:effectLst/>
                          <a:latin typeface="Calibri" panose="020F0502020204030204" pitchFamily="34" charset="0"/>
                        </a:rPr>
                        <a:t>23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fr-FR" sz="1400" b="1" i="0" u="none" strike="noStrike">
                          <a:solidFill>
                            <a:srgbClr val="000000"/>
                          </a:solidFill>
                          <a:effectLst/>
                          <a:latin typeface="Calibri" panose="020F0502020204030204" pitchFamily="34" charset="0"/>
                        </a:rPr>
                        <a:t>331</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fr-FR" sz="1400" b="1" i="0" u="none" strike="noStrike">
                          <a:solidFill>
                            <a:srgbClr val="000000"/>
                          </a:solidFill>
                          <a:effectLst/>
                          <a:latin typeface="Calibri" panose="020F0502020204030204" pitchFamily="34" charset="0"/>
                        </a:rPr>
                        <a:t>9</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fr-FR" sz="1400" b="1" i="0" u="none" strike="noStrike">
                          <a:solidFill>
                            <a:srgbClr val="000000"/>
                          </a:solidFill>
                          <a:effectLst/>
                          <a:latin typeface="Calibri" panose="020F0502020204030204" pitchFamily="34" charset="0"/>
                        </a:rPr>
                        <a:t>819</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fr-FR" sz="1400" b="1" i="0" u="none" strike="noStrike">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fr-FR" sz="1400" b="1" i="0" u="none" strike="noStrike" dirty="0">
                          <a:solidFill>
                            <a:srgbClr val="000000"/>
                          </a:solidFill>
                          <a:effectLst/>
                          <a:latin typeface="Calibri" panose="020F0502020204030204" pitchFamily="34" charset="0"/>
                        </a:rPr>
                        <a:t>27</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4078389256"/>
                  </a:ext>
                </a:extLst>
              </a:tr>
            </a:tbl>
          </a:graphicData>
        </a:graphic>
      </p:graphicFrame>
    </p:spTree>
    <p:extLst>
      <p:ext uri="{BB962C8B-B14F-4D97-AF65-F5344CB8AC3E}">
        <p14:creationId xmlns:p14="http://schemas.microsoft.com/office/powerpoint/2010/main" val="2484967269"/>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7451" y="0"/>
            <a:ext cx="8425038" cy="6568068"/>
          </a:xfrm>
        </p:spPr>
        <p:txBody>
          <a:bodyPr>
            <a:normAutofit/>
          </a:bodyPr>
          <a:lstStyle/>
          <a:p>
            <a:pPr marL="0" lvl="0" indent="0">
              <a:lnSpc>
                <a:spcPct val="107000"/>
              </a:lnSpc>
              <a:spcBef>
                <a:spcPts val="600"/>
              </a:spcBef>
              <a:spcAft>
                <a:spcPts val="600"/>
              </a:spcAft>
              <a:buNone/>
              <a:tabLst>
                <a:tab pos="457200" algn="l"/>
              </a:tabLst>
            </a:pPr>
            <a:endParaRPr lang="fr-FR" sz="1800" i="1" dirty="0">
              <a:latin typeface="Calibri" panose="020F0502020204030204" pitchFamily="34" charset="0"/>
              <a:cs typeface="Times New Roman" panose="02020603050405020304" pitchFamily="18" charset="0"/>
            </a:endParaRPr>
          </a:p>
          <a:p>
            <a:pPr>
              <a:lnSpc>
                <a:spcPct val="107000"/>
              </a:lnSpc>
              <a:spcBef>
                <a:spcPts val="600"/>
              </a:spcBef>
              <a:spcAft>
                <a:spcPts val="600"/>
              </a:spcAft>
              <a:tabLst>
                <a:tab pos="457200" algn="l"/>
              </a:tabLst>
            </a:pPr>
            <a:r>
              <a:rPr lang="fr-FR" i="1" dirty="0" smtClean="0">
                <a:latin typeface="Calibri" panose="020F0502020204030204" pitchFamily="34" charset="0"/>
                <a:cs typeface="Times New Roman" panose="02020603050405020304" pitchFamily="18" charset="0"/>
              </a:rPr>
              <a:t>En 2018 et 2019, </a:t>
            </a:r>
            <a:r>
              <a:rPr lang="fr-FR" i="1" dirty="0">
                <a:latin typeface="Calibri" panose="020F0502020204030204" pitchFamily="34" charset="0"/>
                <a:cs typeface="Times New Roman" panose="02020603050405020304" pitchFamily="18" charset="0"/>
              </a:rPr>
              <a:t>aucun agents du MC (contractuel et fonctionnaire) n’est rémunéré en dessous du smic:</a:t>
            </a:r>
          </a:p>
          <a:p>
            <a:pPr lvl="1">
              <a:lnSpc>
                <a:spcPct val="107000"/>
              </a:lnSpc>
              <a:spcBef>
                <a:spcPts val="600"/>
              </a:spcBef>
              <a:spcAft>
                <a:spcPts val="600"/>
              </a:spcAft>
              <a:buFont typeface="Wingdings" panose="05000000000000000000" pitchFamily="2" charset="2"/>
              <a:buChar char=""/>
              <a:tabLst>
                <a:tab pos="457200" algn="l"/>
              </a:tabLst>
            </a:pPr>
            <a:r>
              <a:rPr lang="fr-FR" i="1" dirty="0">
                <a:latin typeface="Calibri" panose="020F0502020204030204" pitchFamily="34" charset="0"/>
                <a:cs typeface="Times New Roman" panose="02020603050405020304" pitchFamily="18" charset="0"/>
              </a:rPr>
              <a:t>Le montant </a:t>
            </a:r>
            <a:r>
              <a:rPr lang="fr-FR" i="1" dirty="0" smtClean="0">
                <a:latin typeface="Calibri" panose="020F0502020204030204" pitchFamily="34" charset="0"/>
                <a:cs typeface="Times New Roman" panose="02020603050405020304" pitchFamily="18" charset="0"/>
              </a:rPr>
              <a:t>du smic mensuel </a:t>
            </a:r>
            <a:r>
              <a:rPr lang="fr-FR" i="1" dirty="0">
                <a:latin typeface="Calibri" panose="020F0502020204030204" pitchFamily="34" charset="0"/>
                <a:cs typeface="Times New Roman" panose="02020603050405020304" pitchFamily="18" charset="0"/>
              </a:rPr>
              <a:t>correspond </a:t>
            </a:r>
            <a:r>
              <a:rPr lang="fr-FR" i="1" dirty="0" smtClean="0">
                <a:latin typeface="Calibri" panose="020F0502020204030204" pitchFamily="34" charset="0"/>
                <a:cs typeface="Times New Roman" panose="02020603050405020304" pitchFamily="18" charset="0"/>
              </a:rPr>
              <a:t>de 2018 à 2019 à </a:t>
            </a:r>
            <a:r>
              <a:rPr lang="fr-FR" i="1" dirty="0">
                <a:latin typeface="Calibri" panose="020F0502020204030204" pitchFamily="34" charset="0"/>
                <a:cs typeface="Times New Roman" panose="02020603050405020304" pitchFamily="18" charset="0"/>
              </a:rPr>
              <a:t>un IM inférieur </a:t>
            </a:r>
            <a:r>
              <a:rPr lang="fr-FR" i="1" dirty="0" smtClean="0">
                <a:latin typeface="Calibri" panose="020F0502020204030204" pitchFamily="34" charset="0"/>
                <a:cs typeface="Times New Roman" panose="02020603050405020304" pitchFamily="18" charset="0"/>
              </a:rPr>
              <a:t>à  l’indice </a:t>
            </a:r>
            <a:r>
              <a:rPr lang="fr-FR" i="1" dirty="0">
                <a:latin typeface="Calibri" panose="020F0502020204030204" pitchFamily="34" charset="0"/>
                <a:cs typeface="Times New Roman" panose="02020603050405020304" pitchFamily="18" charset="0"/>
              </a:rPr>
              <a:t>du 1</a:t>
            </a:r>
            <a:r>
              <a:rPr lang="fr-FR" i="1" baseline="30000" dirty="0">
                <a:latin typeface="Calibri" panose="020F0502020204030204" pitchFamily="34" charset="0"/>
                <a:cs typeface="Times New Roman" panose="02020603050405020304" pitchFamily="18" charset="0"/>
              </a:rPr>
              <a:t>er</a:t>
            </a:r>
            <a:r>
              <a:rPr lang="fr-FR" i="1" dirty="0">
                <a:latin typeface="Calibri" panose="020F0502020204030204" pitchFamily="34" charset="0"/>
                <a:cs typeface="Times New Roman" panose="02020603050405020304" pitchFamily="18" charset="0"/>
              </a:rPr>
              <a:t> échelon des grilles de rémunération des catégories </a:t>
            </a:r>
            <a:r>
              <a:rPr lang="fr-FR" i="1" dirty="0" smtClean="0">
                <a:latin typeface="Calibri" panose="020F0502020204030204" pitchFamily="34" charset="0"/>
                <a:cs typeface="Times New Roman" panose="02020603050405020304" pitchFamily="18" charset="0"/>
              </a:rPr>
              <a:t>C: </a:t>
            </a:r>
          </a:p>
          <a:p>
            <a:pPr lvl="1">
              <a:lnSpc>
                <a:spcPct val="107000"/>
              </a:lnSpc>
              <a:spcBef>
                <a:spcPts val="600"/>
              </a:spcBef>
              <a:spcAft>
                <a:spcPts val="600"/>
              </a:spcAft>
              <a:buFont typeface="Wingdings" panose="05000000000000000000" pitchFamily="2" charset="2"/>
              <a:buChar char=""/>
              <a:tabLst>
                <a:tab pos="457200" algn="l"/>
              </a:tabLst>
            </a:pPr>
            <a:endParaRPr lang="fr-FR" i="1" dirty="0" smtClean="0">
              <a:latin typeface="Calibri" panose="020F0502020204030204" pitchFamily="34" charset="0"/>
              <a:cs typeface="Times New Roman" panose="02020603050405020304" pitchFamily="18" charset="0"/>
            </a:endParaRPr>
          </a:p>
          <a:p>
            <a:pPr lvl="1">
              <a:lnSpc>
                <a:spcPct val="107000"/>
              </a:lnSpc>
              <a:spcBef>
                <a:spcPts val="600"/>
              </a:spcBef>
              <a:spcAft>
                <a:spcPts val="600"/>
              </a:spcAft>
              <a:buFont typeface="Wingdings" panose="05000000000000000000" pitchFamily="2" charset="2"/>
              <a:buChar char=""/>
              <a:tabLst>
                <a:tab pos="457200" algn="l"/>
              </a:tabLst>
            </a:pPr>
            <a:endParaRPr lang="fr-FR" i="1" dirty="0" smtClean="0">
              <a:latin typeface="Calibri" panose="020F0502020204030204" pitchFamily="34" charset="0"/>
              <a:cs typeface="Times New Roman" panose="02020603050405020304" pitchFamily="18" charset="0"/>
            </a:endParaRPr>
          </a:p>
          <a:p>
            <a:pPr lvl="1">
              <a:lnSpc>
                <a:spcPct val="107000"/>
              </a:lnSpc>
              <a:spcBef>
                <a:spcPts val="600"/>
              </a:spcBef>
              <a:spcAft>
                <a:spcPts val="600"/>
              </a:spcAft>
              <a:buFont typeface="Wingdings" panose="05000000000000000000" pitchFamily="2" charset="2"/>
              <a:buChar char=""/>
              <a:tabLst>
                <a:tab pos="457200" algn="l"/>
              </a:tabLst>
            </a:pPr>
            <a:endParaRPr lang="fr-FR" i="1" dirty="0">
              <a:latin typeface="Calibri" panose="020F0502020204030204" pitchFamily="34" charset="0"/>
              <a:cs typeface="Times New Roman" panose="02020603050405020304" pitchFamily="18" charset="0"/>
            </a:endParaRPr>
          </a:p>
          <a:p>
            <a:pPr lvl="1">
              <a:lnSpc>
                <a:spcPct val="107000"/>
              </a:lnSpc>
              <a:spcBef>
                <a:spcPts val="600"/>
              </a:spcBef>
              <a:spcAft>
                <a:spcPts val="600"/>
              </a:spcAft>
              <a:buFont typeface="Wingdings" panose="05000000000000000000" pitchFamily="2" charset="2"/>
              <a:buChar char=""/>
              <a:tabLst>
                <a:tab pos="457200" algn="l"/>
              </a:tabLst>
            </a:pPr>
            <a:endParaRPr lang="fr-FR" i="1" dirty="0" smtClean="0">
              <a:latin typeface="Calibri" panose="020F0502020204030204" pitchFamily="34" charset="0"/>
              <a:cs typeface="Times New Roman" panose="02020603050405020304" pitchFamily="18" charset="0"/>
            </a:endParaRPr>
          </a:p>
          <a:p>
            <a:pPr lvl="1">
              <a:lnSpc>
                <a:spcPct val="107000"/>
              </a:lnSpc>
              <a:spcBef>
                <a:spcPts val="600"/>
              </a:spcBef>
              <a:spcAft>
                <a:spcPts val="600"/>
              </a:spcAft>
              <a:buFont typeface="Wingdings" panose="05000000000000000000" pitchFamily="2" charset="2"/>
              <a:buChar char=""/>
              <a:tabLst>
                <a:tab pos="457200" algn="l"/>
              </a:tabLst>
            </a:pPr>
            <a:r>
              <a:rPr lang="fr-FR" i="1" dirty="0" smtClean="0">
                <a:latin typeface="Calibri" panose="020F0502020204030204" pitchFamily="34" charset="0"/>
                <a:cs typeface="Times New Roman" panose="02020603050405020304" pitchFamily="18" charset="0"/>
              </a:rPr>
              <a:t>A compter du 1</a:t>
            </a:r>
            <a:r>
              <a:rPr lang="fr-FR" i="1" baseline="30000" dirty="0" smtClean="0">
                <a:latin typeface="Calibri" panose="020F0502020204030204" pitchFamily="34" charset="0"/>
                <a:cs typeface="Times New Roman" panose="02020603050405020304" pitchFamily="18" charset="0"/>
              </a:rPr>
              <a:t>er</a:t>
            </a:r>
            <a:r>
              <a:rPr lang="fr-FR" i="1" dirty="0">
                <a:latin typeface="Calibri" panose="020F0502020204030204" pitchFamily="34" charset="0"/>
                <a:cs typeface="Times New Roman" panose="02020603050405020304" pitchFamily="18" charset="0"/>
              </a:rPr>
              <a:t> janvier 2020, le nouveau montant du Smic brut </a:t>
            </a:r>
            <a:r>
              <a:rPr lang="fr-FR" i="1" dirty="0" smtClean="0">
                <a:latin typeface="Calibri" panose="020F0502020204030204" pitchFamily="34" charset="0"/>
                <a:cs typeface="Times New Roman" panose="02020603050405020304" pitchFamily="18" charset="0"/>
              </a:rPr>
              <a:t>mensuel </a:t>
            </a:r>
            <a:r>
              <a:rPr lang="fr-FR" i="1" dirty="0">
                <a:latin typeface="Calibri" panose="020F0502020204030204" pitchFamily="34" charset="0"/>
                <a:cs typeface="Times New Roman" panose="02020603050405020304" pitchFamily="18" charset="0"/>
              </a:rPr>
              <a:t>est de </a:t>
            </a:r>
            <a:r>
              <a:rPr lang="fr-FR" i="1" dirty="0" smtClean="0">
                <a:latin typeface="Calibri" panose="020F0502020204030204" pitchFamily="34" charset="0"/>
                <a:cs typeface="Times New Roman" panose="02020603050405020304" pitchFamily="18" charset="0"/>
              </a:rPr>
              <a:t>1 </a:t>
            </a:r>
            <a:r>
              <a:rPr lang="fr-FR" i="1" dirty="0">
                <a:latin typeface="Calibri" panose="020F0502020204030204" pitchFamily="34" charset="0"/>
                <a:cs typeface="Times New Roman" panose="02020603050405020304" pitchFamily="18" charset="0"/>
              </a:rPr>
              <a:t>539,42 € </a:t>
            </a:r>
            <a:r>
              <a:rPr lang="fr-FR" i="1" dirty="0" smtClean="0">
                <a:latin typeface="Calibri" panose="020F0502020204030204" pitchFamily="34" charset="0"/>
                <a:cs typeface="Times New Roman" panose="02020603050405020304" pitchFamily="18" charset="0"/>
              </a:rPr>
              <a:t>correspondant </a:t>
            </a:r>
            <a:r>
              <a:rPr lang="fr-FR" i="1" dirty="0">
                <a:latin typeface="Calibri" panose="020F0502020204030204" pitchFamily="34" charset="0"/>
                <a:cs typeface="Times New Roman" panose="02020603050405020304" pitchFamily="18" charset="0"/>
              </a:rPr>
              <a:t>à l’IM </a:t>
            </a:r>
            <a:r>
              <a:rPr lang="fr-FR" i="1" dirty="0" smtClean="0">
                <a:latin typeface="Calibri" panose="020F0502020204030204" pitchFamily="34" charset="0"/>
                <a:cs typeface="Times New Roman" panose="02020603050405020304" pitchFamily="18" charset="0"/>
              </a:rPr>
              <a:t>329. Cet IM </a:t>
            </a:r>
            <a:r>
              <a:rPr lang="fr-FR" i="1" smtClean="0">
                <a:latin typeface="Calibri" panose="020F0502020204030204" pitchFamily="34" charset="0"/>
                <a:cs typeface="Times New Roman" panose="02020603050405020304" pitchFamily="18" charset="0"/>
              </a:rPr>
              <a:t>est </a:t>
            </a:r>
            <a:r>
              <a:rPr lang="fr-FR" i="1" smtClean="0">
                <a:latin typeface="Calibri" panose="020F0502020204030204" pitchFamily="34" charset="0"/>
                <a:cs typeface="Times New Roman" panose="02020603050405020304" pitchFamily="18" charset="0"/>
              </a:rPr>
              <a:t>supérieur </a:t>
            </a:r>
            <a:r>
              <a:rPr lang="fr-FR" i="1" dirty="0" smtClean="0">
                <a:latin typeface="Calibri" panose="020F0502020204030204" pitchFamily="34" charset="0"/>
                <a:cs typeface="Times New Roman" panose="02020603050405020304" pitchFamily="18" charset="0"/>
              </a:rPr>
              <a:t>à l’indice du 1</a:t>
            </a:r>
            <a:r>
              <a:rPr lang="fr-FR" i="1" baseline="30000" dirty="0" smtClean="0">
                <a:latin typeface="Calibri" panose="020F0502020204030204" pitchFamily="34" charset="0"/>
                <a:cs typeface="Times New Roman" panose="02020603050405020304" pitchFamily="18" charset="0"/>
              </a:rPr>
              <a:t>er</a:t>
            </a:r>
            <a:r>
              <a:rPr lang="fr-FR" i="1" dirty="0">
                <a:latin typeface="Calibri" panose="020F0502020204030204" pitchFamily="34" charset="0"/>
                <a:cs typeface="Times New Roman" panose="02020603050405020304" pitchFamily="18" charset="0"/>
              </a:rPr>
              <a:t> échelon de la grille de rémunération des catégories C en </a:t>
            </a:r>
            <a:r>
              <a:rPr lang="fr-FR" i="1" dirty="0" smtClean="0">
                <a:latin typeface="Calibri" panose="020F0502020204030204" pitchFamily="34" charset="0"/>
                <a:cs typeface="Times New Roman" panose="02020603050405020304" pitchFamily="18" charset="0"/>
              </a:rPr>
              <a:t>2020. Par conséquent, l’indemnité différentielle a été versée en janvier 2020 à 31 agents pour 159 €.</a:t>
            </a:r>
          </a:p>
          <a:p>
            <a:pPr lvl="1">
              <a:lnSpc>
                <a:spcPct val="107000"/>
              </a:lnSpc>
              <a:spcBef>
                <a:spcPts val="600"/>
              </a:spcBef>
              <a:spcAft>
                <a:spcPts val="600"/>
              </a:spcAft>
              <a:buFont typeface="Wingdings" panose="05000000000000000000" pitchFamily="2" charset="2"/>
              <a:buChar char=""/>
              <a:tabLst>
                <a:tab pos="457200" algn="l"/>
              </a:tabLst>
            </a:pPr>
            <a:endParaRPr lang="fr-FR" i="1" dirty="0" smtClean="0">
              <a:latin typeface="Calibri" panose="020F0502020204030204" pitchFamily="34" charset="0"/>
              <a:cs typeface="Times New Roman" panose="02020603050405020304" pitchFamily="18" charset="0"/>
            </a:endParaRPr>
          </a:p>
          <a:p>
            <a:pPr lvl="1">
              <a:lnSpc>
                <a:spcPct val="107000"/>
              </a:lnSpc>
              <a:spcBef>
                <a:spcPts val="600"/>
              </a:spcBef>
              <a:spcAft>
                <a:spcPts val="600"/>
              </a:spcAft>
              <a:buFont typeface="Wingdings" panose="05000000000000000000" pitchFamily="2" charset="2"/>
              <a:buChar char=""/>
              <a:tabLst>
                <a:tab pos="457200" algn="l"/>
              </a:tabLst>
            </a:pPr>
            <a:endParaRPr lang="fr-FR" sz="2000" b="1" i="1" dirty="0">
              <a:solidFill>
                <a:srgbClr val="002060"/>
              </a:solidFill>
              <a:latin typeface="Calibri" panose="020F0502020204030204" pitchFamily="34" charset="0"/>
              <a:cs typeface="Times New Roman" panose="02020603050405020304" pitchFamily="18" charset="0"/>
            </a:endParaRPr>
          </a:p>
          <a:p>
            <a:pPr marL="0" indent="0" algn="just">
              <a:spcBef>
                <a:spcPts val="0"/>
              </a:spcBef>
              <a:spcAft>
                <a:spcPts val="1200"/>
              </a:spcAft>
              <a:buNone/>
            </a:pPr>
            <a:endParaRPr lang="fr-FR" sz="2400" b="1" dirty="0">
              <a:solidFill>
                <a:schemeClr val="tx1"/>
              </a:solidFill>
            </a:endParaRPr>
          </a:p>
          <a:p>
            <a:pPr marL="914400" lvl="1" indent="-457200" algn="just">
              <a:buFont typeface="+mj-lt"/>
              <a:buAutoNum type="arabicPeriod"/>
            </a:pPr>
            <a:endParaRPr lang="fr-FR" sz="2000" dirty="0"/>
          </a:p>
          <a:p>
            <a:pPr marL="457200" lvl="1" indent="0" algn="just">
              <a:buNone/>
            </a:pPr>
            <a:endParaRPr lang="fr-FR" sz="2000" dirty="0"/>
          </a:p>
        </p:txBody>
      </p:sp>
      <p:sp>
        <p:nvSpPr>
          <p:cNvPr id="2" name="Rectangle 1"/>
          <p:cNvSpPr/>
          <p:nvPr/>
        </p:nvSpPr>
        <p:spPr>
          <a:xfrm>
            <a:off x="607450" y="0"/>
            <a:ext cx="8218449" cy="461665"/>
          </a:xfrm>
          <a:prstGeom prst="rect">
            <a:avLst/>
          </a:prstGeom>
        </p:spPr>
        <p:txBody>
          <a:bodyPr wrap="square">
            <a:spAutoFit/>
          </a:bodyPr>
          <a:lstStyle/>
          <a:p>
            <a:pPr lvl="0" algn="just">
              <a:spcBef>
                <a:spcPts val="0"/>
              </a:spcBef>
              <a:spcAft>
                <a:spcPts val="1200"/>
              </a:spcAft>
              <a:buClr>
                <a:srgbClr val="002060"/>
              </a:buClr>
              <a:buSzPct val="125000"/>
            </a:pPr>
            <a:r>
              <a:rPr lang="fr-FR" sz="2400" b="1" dirty="0">
                <a:solidFill>
                  <a:srgbClr val="002060"/>
                </a:solidFill>
                <a:cs typeface="Arial" panose="020B0604020202020204" pitchFamily="34" charset="0"/>
              </a:rPr>
              <a:t>DIVERS</a:t>
            </a:r>
          </a:p>
        </p:txBody>
      </p:sp>
      <p:graphicFrame>
        <p:nvGraphicFramePr>
          <p:cNvPr id="8" name="Tableau 7">
            <a:extLst>
              <a:ext uri="{FF2B5EF4-FFF2-40B4-BE49-F238E27FC236}">
                <a16:creationId xmlns:a16="http://schemas.microsoft.com/office/drawing/2014/main" id="{4F7827D6-1481-421C-A326-2FF59AFD35FC}"/>
              </a:ext>
            </a:extLst>
          </p:cNvPr>
          <p:cNvGraphicFramePr>
            <a:graphicFrameLocks noGrp="1"/>
          </p:cNvGraphicFramePr>
          <p:nvPr>
            <p:extLst>
              <p:ext uri="{D42A27DB-BD31-4B8C-83A1-F6EECF244321}">
                <p14:modId xmlns:p14="http://schemas.microsoft.com/office/powerpoint/2010/main" val="2044924343"/>
              </p:ext>
            </p:extLst>
          </p:nvPr>
        </p:nvGraphicFramePr>
        <p:xfrm>
          <a:off x="1321508" y="1825303"/>
          <a:ext cx="7041930" cy="1293444"/>
        </p:xfrm>
        <a:graphic>
          <a:graphicData uri="http://schemas.openxmlformats.org/drawingml/2006/table">
            <a:tbl>
              <a:tblPr/>
              <a:tblGrid>
                <a:gridCol w="1408386">
                  <a:extLst>
                    <a:ext uri="{9D8B030D-6E8A-4147-A177-3AD203B41FA5}">
                      <a16:colId xmlns:a16="http://schemas.microsoft.com/office/drawing/2014/main" val="3759428407"/>
                    </a:ext>
                  </a:extLst>
                </a:gridCol>
                <a:gridCol w="1408386">
                  <a:extLst>
                    <a:ext uri="{9D8B030D-6E8A-4147-A177-3AD203B41FA5}">
                      <a16:colId xmlns:a16="http://schemas.microsoft.com/office/drawing/2014/main" val="1660456861"/>
                    </a:ext>
                  </a:extLst>
                </a:gridCol>
                <a:gridCol w="1408386">
                  <a:extLst>
                    <a:ext uri="{9D8B030D-6E8A-4147-A177-3AD203B41FA5}">
                      <a16:colId xmlns:a16="http://schemas.microsoft.com/office/drawing/2014/main" val="1498399370"/>
                    </a:ext>
                  </a:extLst>
                </a:gridCol>
                <a:gridCol w="1408386">
                  <a:extLst>
                    <a:ext uri="{9D8B030D-6E8A-4147-A177-3AD203B41FA5}">
                      <a16:colId xmlns:a16="http://schemas.microsoft.com/office/drawing/2014/main" val="2476362828"/>
                    </a:ext>
                  </a:extLst>
                </a:gridCol>
                <a:gridCol w="1408386">
                  <a:extLst>
                    <a:ext uri="{9D8B030D-6E8A-4147-A177-3AD203B41FA5}">
                      <a16:colId xmlns:a16="http://schemas.microsoft.com/office/drawing/2014/main" val="4047645714"/>
                    </a:ext>
                  </a:extLst>
                </a:gridCol>
              </a:tblGrid>
              <a:tr h="431148">
                <a:tc>
                  <a:txBody>
                    <a:bodyPr/>
                    <a:lstStyle/>
                    <a:p>
                      <a:pPr algn="ctr" fontAlgn="b"/>
                      <a:endParaRPr lang="fr-FR" sz="1400" b="0" i="0" u="none" strike="noStrike">
                        <a:solidFill>
                          <a:srgbClr val="000000"/>
                        </a:solidFill>
                        <a:effectLst/>
                        <a:latin typeface="Calibri" panose="020F0502020204030204" pitchFamily="34" charset="0"/>
                      </a:endParaRPr>
                    </a:p>
                  </a:txBody>
                  <a:tcPr marL="6350" marR="6350" marT="635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fr-FR" sz="1400" b="1" i="0" u="none" strike="noStrike" dirty="0">
                          <a:solidFill>
                            <a:srgbClr val="FFFFFF"/>
                          </a:solidFill>
                          <a:effectLst/>
                          <a:latin typeface="Calibri" panose="020F0502020204030204" pitchFamily="34" charset="0"/>
                        </a:rPr>
                        <a:t>SMIC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5B9BD5"/>
                    </a:solidFill>
                  </a:tcPr>
                </a:tc>
                <a:tc>
                  <a:txBody>
                    <a:bodyPr/>
                    <a:lstStyle/>
                    <a:p>
                      <a:pPr algn="ctr" fontAlgn="ctr"/>
                      <a:r>
                        <a:rPr lang="fr-FR" sz="1400" b="1" i="0" u="none" strike="noStrike" dirty="0">
                          <a:solidFill>
                            <a:srgbClr val="FFFFFF"/>
                          </a:solidFill>
                          <a:effectLst/>
                          <a:latin typeface="Calibri" panose="020F0502020204030204" pitchFamily="34" charset="0"/>
                        </a:rPr>
                        <a:t>IM </a:t>
                      </a:r>
                      <a:r>
                        <a:rPr lang="fr-FR" sz="1400" b="1" i="0" u="none" strike="noStrike" dirty="0" smtClean="0">
                          <a:solidFill>
                            <a:srgbClr val="FFFFFF"/>
                          </a:solidFill>
                          <a:effectLst/>
                          <a:latin typeface="Calibri" panose="020F0502020204030204" pitchFamily="34" charset="0"/>
                        </a:rPr>
                        <a:t>C1</a:t>
                      </a:r>
                      <a:endParaRPr lang="fr-FR" sz="1400" b="1"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5B9BD5"/>
                    </a:solidFill>
                  </a:tcPr>
                </a:tc>
                <a:tc>
                  <a:txBody>
                    <a:bodyPr/>
                    <a:lstStyle/>
                    <a:p>
                      <a:pPr algn="ctr" fontAlgn="ctr"/>
                      <a:r>
                        <a:rPr lang="fr-FR" sz="1400" b="1" i="0" u="none" strike="noStrike">
                          <a:solidFill>
                            <a:srgbClr val="FFFFFF"/>
                          </a:solidFill>
                          <a:effectLst/>
                          <a:latin typeface="Calibri" panose="020F0502020204030204" pitchFamily="34" charset="0"/>
                        </a:rPr>
                        <a:t>TIB</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5B9BD5"/>
                    </a:solidFill>
                  </a:tcPr>
                </a:tc>
                <a:tc>
                  <a:txBody>
                    <a:bodyPr/>
                    <a:lstStyle/>
                    <a:p>
                      <a:pPr algn="ctr" fontAlgn="ctr"/>
                      <a:r>
                        <a:rPr lang="fr-FR" sz="1400" b="1" i="0" u="none" strike="noStrike" dirty="0">
                          <a:solidFill>
                            <a:srgbClr val="FFFFFF"/>
                          </a:solidFill>
                          <a:effectLst/>
                          <a:latin typeface="Calibri" panose="020F0502020204030204" pitchFamily="34" charset="0"/>
                        </a:rPr>
                        <a:t>ECART</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5B9BD5"/>
                    </a:solidFill>
                  </a:tcPr>
                </a:tc>
                <a:extLst>
                  <a:ext uri="{0D108BD9-81ED-4DB2-BD59-A6C34878D82A}">
                    <a16:rowId xmlns:a16="http://schemas.microsoft.com/office/drawing/2014/main" val="2060289134"/>
                  </a:ext>
                </a:extLst>
              </a:tr>
              <a:tr h="431148">
                <a:tc>
                  <a:txBody>
                    <a:bodyPr/>
                    <a:lstStyle/>
                    <a:p>
                      <a:pPr algn="ctr" fontAlgn="ctr"/>
                      <a:r>
                        <a:rPr lang="fr-FR" sz="1400" b="1" i="0" u="none" strike="noStrike">
                          <a:solidFill>
                            <a:srgbClr val="FFFFFF"/>
                          </a:solidFill>
                          <a:effectLst/>
                          <a:latin typeface="Calibri" panose="020F0502020204030204" pitchFamily="34" charset="0"/>
                        </a:rPr>
                        <a:t>2018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5B9BD5"/>
                    </a:solidFill>
                  </a:tcPr>
                </a:tc>
                <a:tc>
                  <a:txBody>
                    <a:bodyPr/>
                    <a:lstStyle/>
                    <a:p>
                      <a:pPr algn="ctr" fontAlgn="ctr"/>
                      <a:r>
                        <a:rPr lang="fr-FR" sz="1400" b="0" i="0" u="none" strike="noStrike" dirty="0">
                          <a:solidFill>
                            <a:srgbClr val="000000"/>
                          </a:solidFill>
                          <a:effectLst/>
                          <a:latin typeface="Calibri" panose="020F0502020204030204" pitchFamily="34" charset="0"/>
                        </a:rPr>
                        <a:t>1 498,50 €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400" b="0" i="0" u="none" strike="noStrike">
                          <a:solidFill>
                            <a:srgbClr val="000000"/>
                          </a:solidFill>
                          <a:effectLst/>
                          <a:latin typeface="Calibri" panose="020F0502020204030204" pitchFamily="34" charset="0"/>
                        </a:rPr>
                        <a:t>             326   </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400" b="0" i="0" u="none" strike="noStrike">
                          <a:solidFill>
                            <a:srgbClr val="000000"/>
                          </a:solidFill>
                          <a:effectLst/>
                          <a:latin typeface="Calibri" panose="020F0502020204030204" pitchFamily="34" charset="0"/>
                        </a:rPr>
                        <a:t>1 527,64 €</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400" b="0" i="0" u="none" strike="noStrike" dirty="0">
                          <a:solidFill>
                            <a:srgbClr val="000000"/>
                          </a:solidFill>
                          <a:effectLst/>
                          <a:latin typeface="Calibri" panose="020F0502020204030204" pitchFamily="34" charset="0"/>
                        </a:rPr>
                        <a:t>29,14 €</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73436019"/>
                  </a:ext>
                </a:extLst>
              </a:tr>
              <a:tr h="431148">
                <a:tc>
                  <a:txBody>
                    <a:bodyPr/>
                    <a:lstStyle/>
                    <a:p>
                      <a:pPr algn="ctr" fontAlgn="ctr"/>
                      <a:r>
                        <a:rPr lang="fr-FR" sz="1400" b="1" i="0" u="none" strike="noStrike">
                          <a:solidFill>
                            <a:srgbClr val="FFFFFF"/>
                          </a:solidFill>
                          <a:effectLst/>
                          <a:latin typeface="Calibri" panose="020F0502020204030204" pitchFamily="34" charset="0"/>
                        </a:rPr>
                        <a:t>2019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5B9BD5"/>
                    </a:solidFill>
                  </a:tcPr>
                </a:tc>
                <a:tc>
                  <a:txBody>
                    <a:bodyPr/>
                    <a:lstStyle/>
                    <a:p>
                      <a:pPr algn="ctr" fontAlgn="ctr"/>
                      <a:r>
                        <a:rPr lang="fr-FR" sz="1400" b="0" i="0" u="none" strike="noStrike">
                          <a:solidFill>
                            <a:srgbClr val="000000"/>
                          </a:solidFill>
                          <a:effectLst/>
                          <a:latin typeface="Calibri" panose="020F0502020204030204" pitchFamily="34" charset="0"/>
                        </a:rPr>
                        <a:t>1 521,25 €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400" b="0" i="0" u="none" strike="noStrike">
                          <a:solidFill>
                            <a:srgbClr val="000000"/>
                          </a:solidFill>
                          <a:effectLst/>
                          <a:latin typeface="Calibri" panose="020F0502020204030204" pitchFamily="34" charset="0"/>
                        </a:rPr>
                        <a:t>             327   </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400" b="0" i="0" u="none" strike="noStrike">
                          <a:solidFill>
                            <a:srgbClr val="000000"/>
                          </a:solidFill>
                          <a:effectLst/>
                          <a:latin typeface="Calibri" panose="020F0502020204030204" pitchFamily="34" charset="0"/>
                        </a:rPr>
                        <a:t>1 532,32 €</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400" b="0" i="0" u="none" strike="noStrike" dirty="0">
                          <a:solidFill>
                            <a:srgbClr val="000000"/>
                          </a:solidFill>
                          <a:effectLst/>
                          <a:latin typeface="Calibri" panose="020F0502020204030204" pitchFamily="34" charset="0"/>
                        </a:rPr>
                        <a:t>11,07 €</a:t>
                      </a:r>
                    </a:p>
                  </a:txBody>
                  <a:tcPr marL="6350" marR="6350" marT="635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252514304"/>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4187176684"/>
              </p:ext>
            </p:extLst>
          </p:nvPr>
        </p:nvGraphicFramePr>
        <p:xfrm>
          <a:off x="861787" y="5273717"/>
          <a:ext cx="3810000" cy="474345"/>
        </p:xfrm>
        <a:graphic>
          <a:graphicData uri="http://schemas.openxmlformats.org/drawingml/2006/table">
            <a:tbl>
              <a:tblPr firstRow="1" firstCol="1" bandRow="1"/>
              <a:tblGrid>
                <a:gridCol w="762000">
                  <a:extLst>
                    <a:ext uri="{9D8B030D-6E8A-4147-A177-3AD203B41FA5}">
                      <a16:colId xmlns:a16="http://schemas.microsoft.com/office/drawing/2014/main" val="3287218121"/>
                    </a:ext>
                  </a:extLst>
                </a:gridCol>
                <a:gridCol w="762000">
                  <a:extLst>
                    <a:ext uri="{9D8B030D-6E8A-4147-A177-3AD203B41FA5}">
                      <a16:colId xmlns:a16="http://schemas.microsoft.com/office/drawing/2014/main" val="2675184678"/>
                    </a:ext>
                  </a:extLst>
                </a:gridCol>
                <a:gridCol w="762000">
                  <a:extLst>
                    <a:ext uri="{9D8B030D-6E8A-4147-A177-3AD203B41FA5}">
                      <a16:colId xmlns:a16="http://schemas.microsoft.com/office/drawing/2014/main" val="2563031911"/>
                    </a:ext>
                  </a:extLst>
                </a:gridCol>
                <a:gridCol w="762000">
                  <a:extLst>
                    <a:ext uri="{9D8B030D-6E8A-4147-A177-3AD203B41FA5}">
                      <a16:colId xmlns:a16="http://schemas.microsoft.com/office/drawing/2014/main" val="797785148"/>
                    </a:ext>
                  </a:extLst>
                </a:gridCol>
                <a:gridCol w="762000">
                  <a:extLst>
                    <a:ext uri="{9D8B030D-6E8A-4147-A177-3AD203B41FA5}">
                      <a16:colId xmlns:a16="http://schemas.microsoft.com/office/drawing/2014/main" val="4158372803"/>
                    </a:ext>
                  </a:extLst>
                </a:gridCol>
              </a:tblGrid>
              <a:tr h="209550">
                <a:tc>
                  <a:txBody>
                    <a:bodyPr/>
                    <a:lstStyle/>
                    <a:p>
                      <a:pPr algn="l" fontAlgn="ctr"/>
                      <a:r>
                        <a:rPr lang="fr-FR" sz="1800" b="0" i="0" u="none" strike="noStrike">
                          <a:solidFill>
                            <a:srgbClr val="000000"/>
                          </a:solidFill>
                          <a:effectLst/>
                          <a:latin typeface="Arial" panose="020B0604020202020204" pitchFamily="34" charset="0"/>
                        </a:rPr>
                        <a:t>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fr-FR" sz="1100" b="0" i="0" u="none" strike="noStrike" dirty="0">
                          <a:solidFill>
                            <a:srgbClr val="000000"/>
                          </a:solidFill>
                          <a:effectLst/>
                          <a:latin typeface="Calibri" panose="020F0502020204030204" pitchFamily="34" charset="0"/>
                        </a:rPr>
                        <a:t>SMIC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ctr"/>
                      <a:r>
                        <a:rPr lang="fr-FR" sz="1100" b="0" i="0" u="none" strike="noStrike" dirty="0">
                          <a:solidFill>
                            <a:srgbClr val="000000"/>
                          </a:solidFill>
                          <a:effectLst/>
                          <a:latin typeface="Calibri" panose="020F0502020204030204" pitchFamily="34" charset="0"/>
                        </a:rPr>
                        <a:t>IM C 1</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ctr"/>
                      <a:r>
                        <a:rPr lang="fr-FR" sz="1100" b="0" i="0" u="none" strike="noStrike" dirty="0">
                          <a:solidFill>
                            <a:srgbClr val="000000"/>
                          </a:solidFill>
                          <a:effectLst/>
                          <a:latin typeface="Calibri" panose="020F0502020204030204" pitchFamily="34" charset="0"/>
                        </a:rPr>
                        <a:t>TIB</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ctr"/>
                      <a:r>
                        <a:rPr lang="fr-FR" sz="1100" b="0" i="0" u="none" strike="noStrike">
                          <a:solidFill>
                            <a:srgbClr val="000000"/>
                          </a:solidFill>
                          <a:effectLst/>
                          <a:latin typeface="Calibri" panose="020F0502020204030204" pitchFamily="34" charset="0"/>
                        </a:rPr>
                        <a:t>ECART</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831024481"/>
                  </a:ext>
                </a:extLst>
              </a:tr>
              <a:tr h="190500">
                <a:tc>
                  <a:txBody>
                    <a:bodyPr/>
                    <a:lstStyle/>
                    <a:p>
                      <a:pPr algn="ctr" rtl="0" fontAlgn="ctr"/>
                      <a:r>
                        <a:rPr lang="fr-FR" sz="1100" b="1" i="0" u="none" strike="noStrike">
                          <a:solidFill>
                            <a:srgbClr val="FFFFFF"/>
                          </a:solidFill>
                          <a:effectLst/>
                          <a:latin typeface="Calibri" panose="020F0502020204030204" pitchFamily="34" charset="0"/>
                        </a:rPr>
                        <a:t>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rtl="0" fontAlgn="ctr"/>
                      <a:r>
                        <a:rPr lang="fr-FR" sz="1100" b="0" i="0" u="none" strike="noStrike">
                          <a:solidFill>
                            <a:srgbClr val="000000"/>
                          </a:solidFill>
                          <a:effectLst/>
                          <a:latin typeface="Calibri" panose="020F0502020204030204" pitchFamily="34" charset="0"/>
                        </a:rPr>
                        <a:t>1 539,45 €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100" b="0" i="0" u="none" strike="noStrike">
                          <a:solidFill>
                            <a:srgbClr val="000000"/>
                          </a:solidFill>
                          <a:effectLst/>
                          <a:latin typeface="Calibri" panose="020F0502020204030204" pitchFamily="34" charset="0"/>
                        </a:rPr>
                        <a:t>327</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100" b="0" i="0" u="none" strike="noStrike">
                          <a:solidFill>
                            <a:srgbClr val="000000"/>
                          </a:solidFill>
                          <a:effectLst/>
                          <a:latin typeface="Calibri" panose="020F0502020204030204" pitchFamily="34" charset="0"/>
                        </a:rPr>
                        <a:t>1 532,22 €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100" b="0" i="0" u="none" strike="noStrike" dirty="0">
                          <a:solidFill>
                            <a:srgbClr val="000000"/>
                          </a:solidFill>
                          <a:effectLst/>
                          <a:latin typeface="Calibri" panose="020F0502020204030204" pitchFamily="34" charset="0"/>
                        </a:rPr>
                        <a:t>-7,12</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3370293"/>
                  </a:ext>
                </a:extLst>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2644954852"/>
              </p:ext>
            </p:extLst>
          </p:nvPr>
        </p:nvGraphicFramePr>
        <p:xfrm>
          <a:off x="5340838" y="5274122"/>
          <a:ext cx="3022600" cy="1143000"/>
        </p:xfrm>
        <a:graphic>
          <a:graphicData uri="http://schemas.openxmlformats.org/drawingml/2006/table">
            <a:tbl>
              <a:tblPr/>
              <a:tblGrid>
                <a:gridCol w="1498600">
                  <a:extLst>
                    <a:ext uri="{9D8B030D-6E8A-4147-A177-3AD203B41FA5}">
                      <a16:colId xmlns:a16="http://schemas.microsoft.com/office/drawing/2014/main" val="330201092"/>
                    </a:ext>
                  </a:extLst>
                </a:gridCol>
                <a:gridCol w="762000">
                  <a:extLst>
                    <a:ext uri="{9D8B030D-6E8A-4147-A177-3AD203B41FA5}">
                      <a16:colId xmlns:a16="http://schemas.microsoft.com/office/drawing/2014/main" val="3235226194"/>
                    </a:ext>
                  </a:extLst>
                </a:gridCol>
                <a:gridCol w="762000">
                  <a:extLst>
                    <a:ext uri="{9D8B030D-6E8A-4147-A177-3AD203B41FA5}">
                      <a16:colId xmlns:a16="http://schemas.microsoft.com/office/drawing/2014/main" val="1740854036"/>
                    </a:ext>
                  </a:extLst>
                </a:gridCol>
              </a:tblGrid>
              <a:tr h="190500">
                <a:tc>
                  <a:txBody>
                    <a:bodyPr/>
                    <a:lstStyle/>
                    <a:p>
                      <a:pPr algn="ctr" fontAlgn="ctr"/>
                      <a:r>
                        <a:rPr lang="fr-FR" sz="1100" b="1" i="0" u="none" strike="noStrike" dirty="0">
                          <a:solidFill>
                            <a:srgbClr val="000000"/>
                          </a:solidFill>
                          <a:effectLst/>
                          <a:latin typeface="Calibri" panose="020F0502020204030204" pitchFamily="34" charset="0"/>
                        </a:rPr>
                        <a:t>Corps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5B9BD5"/>
                    </a:solidFill>
                  </a:tcPr>
                </a:tc>
                <a:tc>
                  <a:txBody>
                    <a:bodyPr/>
                    <a:lstStyle/>
                    <a:p>
                      <a:pPr algn="ctr" fontAlgn="ctr"/>
                      <a:r>
                        <a:rPr lang="fr-FR" sz="1100" b="1" i="0" u="none" strike="noStrike">
                          <a:solidFill>
                            <a:srgbClr val="000000"/>
                          </a:solidFill>
                          <a:effectLst/>
                          <a:latin typeface="Calibri" panose="020F0502020204030204" pitchFamily="34" charset="0"/>
                        </a:rPr>
                        <a:t>Nb d'agts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5B9BD5"/>
                    </a:solidFill>
                  </a:tcPr>
                </a:tc>
                <a:tc>
                  <a:txBody>
                    <a:bodyPr/>
                    <a:lstStyle/>
                    <a:p>
                      <a:pPr algn="ctr" fontAlgn="ctr"/>
                      <a:r>
                        <a:rPr lang="fr-FR" sz="1100" b="1" i="0" u="none" strike="noStrike">
                          <a:solidFill>
                            <a:srgbClr val="000000"/>
                          </a:solidFill>
                          <a:effectLst/>
                          <a:latin typeface="Calibri" panose="020F0502020204030204" pitchFamily="34" charset="0"/>
                        </a:rPr>
                        <a:t>Montants</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5B9BD5"/>
                    </a:solidFill>
                  </a:tcPr>
                </a:tc>
                <a:extLst>
                  <a:ext uri="{0D108BD9-81ED-4DB2-BD59-A6C34878D82A}">
                    <a16:rowId xmlns:a16="http://schemas.microsoft.com/office/drawing/2014/main" val="792610344"/>
                  </a:ext>
                </a:extLst>
              </a:tr>
              <a:tr h="190500">
                <a:tc>
                  <a:txBody>
                    <a:bodyPr/>
                    <a:lstStyle/>
                    <a:p>
                      <a:pPr algn="l" fontAlgn="ctr"/>
                      <a:r>
                        <a:rPr lang="fr-FR" sz="1100" b="0" i="0" u="none" strike="noStrike">
                          <a:solidFill>
                            <a:srgbClr val="000000"/>
                          </a:solidFill>
                          <a:effectLst/>
                          <a:latin typeface="Calibri" panose="020F0502020204030204" pitchFamily="34" charset="0"/>
                        </a:rPr>
                        <a:t>ADJ.ADM. ETAT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12</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521273744"/>
                  </a:ext>
                </a:extLst>
              </a:tr>
              <a:tr h="190500">
                <a:tc>
                  <a:txBody>
                    <a:bodyPr/>
                    <a:lstStyle/>
                    <a:p>
                      <a:pPr algn="l" fontAlgn="ctr"/>
                      <a:r>
                        <a:rPr lang="fr-FR" sz="1100" b="0" i="0" u="none" strike="noStrike">
                          <a:solidFill>
                            <a:srgbClr val="000000"/>
                          </a:solidFill>
                          <a:effectLst/>
                          <a:latin typeface="Calibri" panose="020F0502020204030204" pitchFamily="34" charset="0"/>
                        </a:rPr>
                        <a:t>ADJ.TECH. ETAT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735230739"/>
                  </a:ext>
                </a:extLst>
              </a:tr>
              <a:tr h="190500">
                <a:tc>
                  <a:txBody>
                    <a:bodyPr/>
                    <a:lstStyle/>
                    <a:p>
                      <a:pPr algn="l" fontAlgn="ctr"/>
                      <a:r>
                        <a:rPr lang="fr-FR" sz="1100" b="0" i="0" u="none" strike="noStrike">
                          <a:solidFill>
                            <a:srgbClr val="000000"/>
                          </a:solidFill>
                          <a:effectLst/>
                          <a:latin typeface="Calibri" panose="020F0502020204030204" pitchFamily="34" charset="0"/>
                        </a:rPr>
                        <a:t>ADJOINTS TECHN. ASM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142</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344993499"/>
                  </a:ext>
                </a:extLst>
              </a:tr>
              <a:tr h="190500">
                <a:tc>
                  <a:txBody>
                    <a:bodyPr/>
                    <a:lstStyle/>
                    <a:p>
                      <a:pPr algn="l" fontAlgn="ctr"/>
                      <a:r>
                        <a:rPr lang="fr-FR" sz="1100" b="0" i="0" u="none" strike="noStrike">
                          <a:solidFill>
                            <a:srgbClr val="000000"/>
                          </a:solidFill>
                          <a:effectLst/>
                          <a:latin typeface="Calibri" panose="020F0502020204030204" pitchFamily="34" charset="0"/>
                        </a:rPr>
                        <a:t>AGENTS CONTRACTUELS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628984416"/>
                  </a:ext>
                </a:extLst>
              </a:tr>
              <a:tr h="190500">
                <a:tc>
                  <a:txBody>
                    <a:bodyPr/>
                    <a:lstStyle/>
                    <a:p>
                      <a:pPr algn="l" fontAlgn="ctr"/>
                      <a:r>
                        <a:rPr lang="fr-FR" sz="1100" b="1" i="0" u="none" strike="noStrike">
                          <a:solidFill>
                            <a:srgbClr val="000000"/>
                          </a:solidFill>
                          <a:effectLst/>
                          <a:latin typeface="Calibri" panose="020F0502020204030204" pitchFamily="34" charset="0"/>
                        </a:rPr>
                        <a:t>Total général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fr-FR" sz="1100" b="1"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fr-FR" sz="1100" b="1" i="0" u="none" strike="noStrike" dirty="0">
                          <a:solidFill>
                            <a:srgbClr val="000000"/>
                          </a:solidFill>
                          <a:effectLst/>
                          <a:latin typeface="Calibri" panose="020F0502020204030204" pitchFamily="34" charset="0"/>
                        </a:rPr>
                        <a:t>159</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1377411775"/>
                  </a:ext>
                </a:extLst>
              </a:tr>
            </a:tbl>
          </a:graphicData>
        </a:graphic>
      </p:graphicFrame>
    </p:spTree>
    <p:extLst>
      <p:ext uri="{BB962C8B-B14F-4D97-AF65-F5344CB8AC3E}">
        <p14:creationId xmlns:p14="http://schemas.microsoft.com/office/powerpoint/2010/main" val="2736195168"/>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7450" y="947854"/>
            <a:ext cx="8470047" cy="5349915"/>
          </a:xfrm>
        </p:spPr>
        <p:txBody>
          <a:bodyPr>
            <a:normAutofit/>
          </a:bodyPr>
          <a:lstStyle/>
          <a:p>
            <a:pPr marL="0" indent="0" algn="just">
              <a:spcBef>
                <a:spcPts val="0"/>
              </a:spcBef>
              <a:spcAft>
                <a:spcPts val="1200"/>
              </a:spcAft>
              <a:buNone/>
            </a:pPr>
            <a:endParaRPr lang="fr-FR" sz="2400" b="1" dirty="0"/>
          </a:p>
          <a:p>
            <a:pPr marL="0" indent="0" algn="just">
              <a:spcBef>
                <a:spcPts val="0"/>
              </a:spcBef>
              <a:spcAft>
                <a:spcPts val="1200"/>
              </a:spcAft>
              <a:buNone/>
            </a:pPr>
            <a:endParaRPr lang="fr-FR" sz="2400" b="1" dirty="0"/>
          </a:p>
          <a:p>
            <a:pPr marL="0" indent="0" algn="just">
              <a:spcBef>
                <a:spcPts val="0"/>
              </a:spcBef>
              <a:spcAft>
                <a:spcPts val="1200"/>
              </a:spcAft>
              <a:buNone/>
            </a:pPr>
            <a:endParaRPr lang="fr-FR" sz="2400" b="1" dirty="0"/>
          </a:p>
          <a:p>
            <a:pPr marL="0" indent="0" algn="just">
              <a:spcBef>
                <a:spcPts val="0"/>
              </a:spcBef>
              <a:spcAft>
                <a:spcPts val="1200"/>
              </a:spcAft>
              <a:buNone/>
            </a:pPr>
            <a:endParaRPr lang="fr-FR" sz="2400" b="1" dirty="0"/>
          </a:p>
          <a:p>
            <a:pPr marL="0" indent="0" algn="just">
              <a:spcBef>
                <a:spcPts val="0"/>
              </a:spcBef>
              <a:spcAft>
                <a:spcPts val="1200"/>
              </a:spcAft>
              <a:buNone/>
            </a:pPr>
            <a:r>
              <a:rPr lang="fr-FR" sz="2800" b="1" i="1" dirty="0">
                <a:latin typeface="Calibri" panose="020F0502020204030204" pitchFamily="34" charset="0"/>
                <a:cs typeface="Calibri" panose="020F0502020204030204" pitchFamily="34" charset="0"/>
              </a:rPr>
              <a:t>Perspectives 2020 : poursuite du plan de rattrapage indemnitaire ministériel</a:t>
            </a:r>
          </a:p>
          <a:p>
            <a:pPr marL="0" indent="0" algn="just">
              <a:spcBef>
                <a:spcPts val="0"/>
              </a:spcBef>
              <a:spcAft>
                <a:spcPts val="1200"/>
              </a:spcAft>
              <a:buNone/>
            </a:pPr>
            <a:endParaRPr lang="fr-FR" sz="2400" b="1" dirty="0">
              <a:solidFill>
                <a:schemeClr val="tx1"/>
              </a:solidFill>
            </a:endParaRPr>
          </a:p>
          <a:p>
            <a:pPr marL="0" indent="0" algn="just">
              <a:spcBef>
                <a:spcPts val="0"/>
              </a:spcBef>
              <a:spcAft>
                <a:spcPts val="1200"/>
              </a:spcAft>
              <a:buNone/>
            </a:pPr>
            <a:endParaRPr lang="fr-FR" sz="2400" b="1" dirty="0">
              <a:solidFill>
                <a:schemeClr val="tx1"/>
              </a:solidFill>
            </a:endParaRPr>
          </a:p>
          <a:p>
            <a:pPr marL="914400" lvl="1" indent="-457200" algn="just">
              <a:buFont typeface="+mj-lt"/>
              <a:buAutoNum type="arabicPeriod"/>
            </a:pPr>
            <a:endParaRPr lang="fr-FR" sz="2000" dirty="0"/>
          </a:p>
          <a:p>
            <a:pPr marL="457200" lvl="1" indent="0" algn="just">
              <a:buNone/>
            </a:pPr>
            <a:endParaRPr lang="fr-FR" sz="2000" dirty="0"/>
          </a:p>
        </p:txBody>
      </p:sp>
      <p:sp>
        <p:nvSpPr>
          <p:cNvPr id="4" name="Titre 1"/>
          <p:cNvSpPr>
            <a:spLocks noGrp="1"/>
          </p:cNvSpPr>
          <p:nvPr>
            <p:ph type="title"/>
          </p:nvPr>
        </p:nvSpPr>
        <p:spPr>
          <a:xfrm>
            <a:off x="659820" y="133004"/>
            <a:ext cx="8073461" cy="1155470"/>
          </a:xfrm>
        </p:spPr>
        <p:txBody>
          <a:bodyPr/>
          <a:lstStyle/>
          <a:p>
            <a:pPr>
              <a:lnSpc>
                <a:spcPct val="100000"/>
              </a:lnSpc>
            </a:pPr>
            <a:r>
              <a:rPr lang="fr-FR" sz="2800" i="1" dirty="0">
                <a:latin typeface="Calibri" panose="020F0502020204030204" pitchFamily="34" charset="0"/>
                <a:cs typeface="Calibri" panose="020F0502020204030204" pitchFamily="34" charset="0"/>
              </a:rPr>
              <a:t>Politique indemnitaire ministérielle: perspectives 2020</a:t>
            </a:r>
            <a:r>
              <a:rPr lang="fr-FR" sz="2800" dirty="0">
                <a:solidFill>
                  <a:schemeClr val="tx1"/>
                </a:solidFill>
                <a:latin typeface="Calibri" panose="020F0502020204030204" pitchFamily="34" charset="0"/>
                <a:ea typeface="Cambria" panose="02040503050406030204" pitchFamily="18" charset="0"/>
                <a:cs typeface="Calibri" panose="020F0502020204030204" pitchFamily="34" charset="0"/>
              </a:rPr>
              <a:t/>
            </a:r>
            <a:br>
              <a:rPr lang="fr-FR" sz="2800" dirty="0">
                <a:solidFill>
                  <a:schemeClr val="tx1"/>
                </a:solidFill>
                <a:latin typeface="Calibri" panose="020F0502020204030204" pitchFamily="34" charset="0"/>
                <a:ea typeface="Cambria" panose="02040503050406030204" pitchFamily="18" charset="0"/>
                <a:cs typeface="Calibri" panose="020F0502020204030204" pitchFamily="34" charset="0"/>
              </a:rPr>
            </a:br>
            <a:endParaRPr lang="fr-FR" sz="2800" dirty="0">
              <a:solidFill>
                <a:schemeClr val="tx1"/>
              </a:solidFill>
              <a:latin typeface="Calibri" panose="020F0502020204030204" pitchFamily="34"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92092736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9820" y="133004"/>
            <a:ext cx="8073461" cy="1155470"/>
          </a:xfrm>
        </p:spPr>
        <p:txBody>
          <a:bodyPr/>
          <a:lstStyle/>
          <a:p>
            <a:pPr>
              <a:lnSpc>
                <a:spcPct val="100000"/>
              </a:lnSpc>
            </a:pPr>
            <a:r>
              <a:rPr lang="fr-FR" sz="2800" dirty="0">
                <a:latin typeface="Calibri" panose="020F0502020204030204" pitchFamily="34" charset="0"/>
                <a:ea typeface="Cambria" panose="02040503050406030204" pitchFamily="18" charset="0"/>
                <a:cs typeface="Calibri" panose="020F0502020204030204" pitchFamily="34" charset="0"/>
              </a:rPr>
              <a:t>Perspectives 2020 : poursuite du plan de rattrapage indemnitaire ministériel </a:t>
            </a:r>
            <a:endParaRPr lang="fr-FR" sz="2800" dirty="0">
              <a:solidFill>
                <a:schemeClr val="tx1"/>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ce réservé du contenu 2"/>
          <p:cNvSpPr>
            <a:spLocks noGrp="1"/>
          </p:cNvSpPr>
          <p:nvPr>
            <p:ph idx="1"/>
          </p:nvPr>
        </p:nvSpPr>
        <p:spPr>
          <a:xfrm>
            <a:off x="595916" y="1689917"/>
            <a:ext cx="8458873" cy="4242532"/>
          </a:xfrm>
        </p:spPr>
        <p:txBody>
          <a:bodyPr>
            <a:normAutofit lnSpcReduction="10000"/>
          </a:bodyPr>
          <a:lstStyle/>
          <a:p>
            <a:pPr algn="just">
              <a:lnSpc>
                <a:spcPct val="110000"/>
              </a:lnSpc>
              <a:spcBef>
                <a:spcPts val="0"/>
              </a:spcBef>
              <a:spcAft>
                <a:spcPts val="0"/>
              </a:spcAft>
            </a:pPr>
            <a:r>
              <a:rPr lang="fr-FR" sz="2400" b="1" dirty="0">
                <a:latin typeface="Calibri" panose="020F0502020204030204" pitchFamily="34" charset="0"/>
                <a:cs typeface="Calibri" panose="020F0502020204030204" pitchFamily="34" charset="0"/>
              </a:rPr>
              <a:t>En 2020 l’enveloppe des crédits catégoriels s’élève à 8,37 M€</a:t>
            </a:r>
            <a:r>
              <a:rPr lang="fr-FR" sz="2400" b="1" dirty="0">
                <a:solidFill>
                  <a:schemeClr val="tx1"/>
                </a:solidFill>
                <a:latin typeface="Calibri" panose="020F0502020204030204" pitchFamily="34" charset="0"/>
                <a:cs typeface="Calibri" panose="020F0502020204030204" pitchFamily="34" charset="0"/>
              </a:rPr>
              <a:t> </a:t>
            </a:r>
            <a:r>
              <a:rPr lang="fr-FR" sz="2400" b="1" dirty="0">
                <a:latin typeface="Calibri" panose="020F0502020204030204" pitchFamily="34" charset="0"/>
                <a:cs typeface="Calibri" panose="020F0502020204030204" pitchFamily="34" charset="0"/>
              </a:rPr>
              <a:t>dont:</a:t>
            </a:r>
          </a:p>
          <a:p>
            <a:pPr lvl="1" algn="just">
              <a:lnSpc>
                <a:spcPct val="110000"/>
              </a:lnSpc>
              <a:spcBef>
                <a:spcPts val="0"/>
              </a:spcBef>
              <a:spcAft>
                <a:spcPts val="0"/>
              </a:spcAft>
            </a:pPr>
            <a:endParaRPr lang="fr-FR" b="1" dirty="0">
              <a:latin typeface="Calibri" panose="020F0502020204030204" pitchFamily="34" charset="0"/>
              <a:cs typeface="Calibri" panose="020F0502020204030204" pitchFamily="34" charset="0"/>
            </a:endParaRPr>
          </a:p>
          <a:p>
            <a:pPr lvl="1" algn="just">
              <a:lnSpc>
                <a:spcPct val="110000"/>
              </a:lnSpc>
              <a:spcBef>
                <a:spcPts val="0"/>
              </a:spcBef>
              <a:spcAft>
                <a:spcPts val="0"/>
              </a:spcAft>
            </a:pPr>
            <a:r>
              <a:rPr lang="fr-FR" sz="2200" b="1" dirty="0">
                <a:solidFill>
                  <a:srgbClr val="002060"/>
                </a:solidFill>
                <a:latin typeface="Calibri" panose="020F0502020204030204" pitchFamily="34" charset="0"/>
                <a:ea typeface="Calibri" panose="020F0502020204030204" pitchFamily="34" charset="0"/>
                <a:cs typeface="Calibri" panose="020F0502020204030204" pitchFamily="34" charset="0"/>
              </a:rPr>
              <a:t>1,68 M€ </a:t>
            </a:r>
            <a:r>
              <a:rPr lang="fr-FR" sz="2200" dirty="0">
                <a:solidFill>
                  <a:srgbClr val="002060"/>
                </a:solidFill>
                <a:latin typeface="Calibri" panose="020F0502020204030204" pitchFamily="34" charset="0"/>
                <a:ea typeface="Calibri" panose="020F0502020204030204" pitchFamily="34" charset="0"/>
                <a:cs typeface="Calibri" panose="020F0502020204030204" pitchFamily="34" charset="0"/>
              </a:rPr>
              <a:t>de mesures statutaires:</a:t>
            </a:r>
          </a:p>
          <a:p>
            <a:pPr lvl="2" algn="just">
              <a:lnSpc>
                <a:spcPct val="110000"/>
              </a:lnSpc>
              <a:spcBef>
                <a:spcPts val="0"/>
              </a:spcBef>
              <a:spcAft>
                <a:spcPts val="0"/>
              </a:spcAft>
            </a:pPr>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PPCR, « Parcours professionnels, carrières et rémunérations »;</a:t>
            </a:r>
          </a:p>
          <a:p>
            <a:pPr lvl="2" algn="just">
              <a:lnSpc>
                <a:spcPct val="110000"/>
              </a:lnSpc>
              <a:spcBef>
                <a:spcPts val="0"/>
              </a:spcBef>
              <a:spcAft>
                <a:spcPts val="0"/>
              </a:spcAft>
            </a:pPr>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Mesures de revalorisations exceptionnelles des ANT et augmentation de l'enveloppe des parts variables;</a:t>
            </a:r>
          </a:p>
          <a:p>
            <a:pPr lvl="2" algn="just">
              <a:lnSpc>
                <a:spcPct val="110000"/>
              </a:lnSpc>
              <a:spcBef>
                <a:spcPts val="0"/>
              </a:spcBef>
              <a:spcAft>
                <a:spcPts val="0"/>
              </a:spcAft>
            </a:pPr>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Réformes spécifiques des grilles de traitement des corps ministériels (profs des écoles nationales d’art et d’architecture).</a:t>
            </a:r>
          </a:p>
          <a:p>
            <a:pPr lvl="2" algn="just">
              <a:lnSpc>
                <a:spcPct val="110000"/>
              </a:lnSpc>
              <a:spcBef>
                <a:spcPts val="0"/>
              </a:spcBef>
              <a:spcAft>
                <a:spcPts val="0"/>
              </a:spcAft>
            </a:pPr>
            <a:endPar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lvl="1" algn="just">
              <a:lnSpc>
                <a:spcPct val="110000"/>
              </a:lnSpc>
              <a:spcBef>
                <a:spcPts val="0"/>
              </a:spcBef>
              <a:spcAft>
                <a:spcPts val="0"/>
              </a:spcAft>
            </a:pPr>
            <a:r>
              <a:rPr lang="fr-FR" sz="2200" b="1" dirty="0">
                <a:solidFill>
                  <a:srgbClr val="002060"/>
                </a:solidFill>
                <a:latin typeface="Calibri" panose="020F0502020204030204" pitchFamily="34" charset="0"/>
                <a:cs typeface="Calibri" panose="020F0502020204030204" pitchFamily="34" charset="0"/>
              </a:rPr>
              <a:t>6,69 M€ </a:t>
            </a:r>
            <a:r>
              <a:rPr lang="fr-FR" sz="2200" dirty="0">
                <a:solidFill>
                  <a:srgbClr val="002060"/>
                </a:solidFill>
                <a:latin typeface="Calibri" panose="020F0502020204030204" pitchFamily="34" charset="0"/>
                <a:ea typeface="Calibri" panose="020F0502020204030204" pitchFamily="34" charset="0"/>
                <a:cs typeface="Calibri" panose="020F0502020204030204" pitchFamily="34" charset="0"/>
              </a:rPr>
              <a:t>de mesures indemnitaires consacré entièrement au plan de rattrapage indemnitaire.</a:t>
            </a:r>
          </a:p>
          <a:p>
            <a:pPr algn="just">
              <a:lnSpc>
                <a:spcPct val="110000"/>
              </a:lnSpc>
              <a:spcBef>
                <a:spcPts val="0"/>
              </a:spcBef>
              <a:spcAft>
                <a:spcPts val="0"/>
              </a:spcAft>
            </a:pPr>
            <a:endParaRPr lang="fr-FR" b="1" dirty="0">
              <a:latin typeface="Calibri" panose="020F0502020204030204" pitchFamily="34" charset="0"/>
              <a:cs typeface="Calibri" panose="020F0502020204030204" pitchFamily="34" charset="0"/>
            </a:endParaRPr>
          </a:p>
          <a:p>
            <a:pPr algn="just">
              <a:lnSpc>
                <a:spcPct val="110000"/>
              </a:lnSpc>
              <a:spcBef>
                <a:spcPts val="0"/>
              </a:spcBef>
              <a:spcAft>
                <a:spcPts val="0"/>
              </a:spcAft>
            </a:pPr>
            <a:endParaRPr lang="fr-FR" b="1" dirty="0"/>
          </a:p>
          <a:p>
            <a:pPr marL="0" indent="0" algn="just">
              <a:spcBef>
                <a:spcPts val="0"/>
              </a:spcBef>
              <a:spcAft>
                <a:spcPts val="1200"/>
              </a:spcAft>
              <a:buNone/>
            </a:pPr>
            <a:endParaRPr lang="fr-FR" sz="2400" dirty="0"/>
          </a:p>
        </p:txBody>
      </p:sp>
      <p:sp>
        <p:nvSpPr>
          <p:cNvPr id="8" name="Rectangle 7"/>
          <p:cNvSpPr/>
          <p:nvPr/>
        </p:nvSpPr>
        <p:spPr>
          <a:xfrm>
            <a:off x="1820008" y="4643377"/>
            <a:ext cx="2769577" cy="315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fr-FR" sz="1600" dirty="0">
              <a:solidFill>
                <a:schemeClr val="tx1"/>
              </a:solidFill>
            </a:endParaRPr>
          </a:p>
        </p:txBody>
      </p:sp>
    </p:spTree>
    <p:extLst>
      <p:ext uri="{BB962C8B-B14F-4D97-AF65-F5344CB8AC3E}">
        <p14:creationId xmlns:p14="http://schemas.microsoft.com/office/powerpoint/2010/main" val="2793066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9820" y="133004"/>
            <a:ext cx="8073461" cy="1155470"/>
          </a:xfrm>
        </p:spPr>
        <p:txBody>
          <a:bodyPr/>
          <a:lstStyle/>
          <a:p>
            <a:pPr>
              <a:lnSpc>
                <a:spcPct val="100000"/>
              </a:lnSpc>
            </a:pPr>
            <a:r>
              <a:rPr lang="fr-FR" sz="2800" dirty="0">
                <a:latin typeface="Calibri" panose="020F0502020204030204" pitchFamily="34" charset="0"/>
                <a:cs typeface="Calibri" panose="020F0502020204030204" pitchFamily="34" charset="0"/>
              </a:rPr>
              <a:t>Perspectives 2020 : poursuite du plan de rattrapage indemnitaire ministériel </a:t>
            </a:r>
            <a:endParaRPr lang="fr-FR" sz="2800" dirty="0">
              <a:solidFill>
                <a:schemeClr val="tx1"/>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532015" y="1120462"/>
            <a:ext cx="8538414" cy="5007069"/>
          </a:xfrm>
        </p:spPr>
        <p:txBody>
          <a:bodyPr>
            <a:normAutofit/>
          </a:bodyPr>
          <a:lstStyle/>
          <a:p>
            <a:pPr marL="0" indent="0" algn="just">
              <a:lnSpc>
                <a:spcPct val="107000"/>
              </a:lnSpc>
              <a:spcAft>
                <a:spcPts val="0"/>
              </a:spcAft>
              <a:buNone/>
            </a:pPr>
            <a:endParaRPr lang="fr-F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Une montée en puissance du plan de rattrape 2018-2022 avec une augmentation de 3 M€ de crédits indemnitaires par rapport à l’annuité initialement négociée avec la DB;</a:t>
            </a:r>
          </a:p>
          <a:p>
            <a:pPr algn="just">
              <a:lnSpc>
                <a:spcPct val="107000"/>
              </a:lnSpc>
              <a:spcAft>
                <a:spcPts val="0"/>
              </a:spcAft>
            </a:pPr>
            <a:endParaRPr lang="fr-F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Les objectifs de la politique indemnitaire du MC en 2020 :</a:t>
            </a:r>
          </a:p>
          <a:p>
            <a:pPr lvl="1"/>
            <a:r>
              <a:rPr lang="fr-FR"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Rattrapage indemnitaire des agents du ministère ;</a:t>
            </a:r>
          </a:p>
          <a:p>
            <a:pPr lvl="1"/>
            <a:r>
              <a:rPr lang="fr-FR"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Lisibilité accrue du RIFSEEP.</a:t>
            </a:r>
          </a:p>
          <a:p>
            <a:pPr marL="457200" lvl="1" indent="0">
              <a:buNone/>
            </a:pPr>
            <a:endParaRPr lang="fr-FR" sz="2000" i="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r>
              <a:rPr lang="fr-FR" dirty="0">
                <a:latin typeface="Calibri" panose="020F0502020204030204" pitchFamily="34" charset="0"/>
                <a:ea typeface="Calibri" panose="020F0502020204030204" pitchFamily="34" charset="0"/>
                <a:cs typeface="Times New Roman" panose="02020603050405020304" pitchFamily="18" charset="0"/>
              </a:rPr>
              <a:t>Les mesures indemnitaires en 2020 tiendront compte des grandes évolutions en cours induites par la loi de transformation de la fonction publique et poursuivront l’objectif de réduction des écarts avec les autres départements ministériels.</a:t>
            </a:r>
            <a:endParaRPr lang="fr-FR" sz="2000" i="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spcAft>
                <a:spcPts val="1200"/>
              </a:spcAft>
              <a:buNone/>
            </a:pPr>
            <a:endParaRPr lang="fr-FR" sz="2400" dirty="0"/>
          </a:p>
        </p:txBody>
      </p:sp>
      <p:sp>
        <p:nvSpPr>
          <p:cNvPr id="8" name="Rectangle 7"/>
          <p:cNvSpPr/>
          <p:nvPr/>
        </p:nvSpPr>
        <p:spPr>
          <a:xfrm>
            <a:off x="1820008" y="4643377"/>
            <a:ext cx="2769577" cy="315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fr-FR" sz="1600" dirty="0">
              <a:solidFill>
                <a:schemeClr val="tx1"/>
              </a:solidFill>
            </a:endParaRPr>
          </a:p>
        </p:txBody>
      </p:sp>
    </p:spTree>
    <p:extLst>
      <p:ext uri="{BB962C8B-B14F-4D97-AF65-F5344CB8AC3E}">
        <p14:creationId xmlns:p14="http://schemas.microsoft.com/office/powerpoint/2010/main" val="196043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9821" y="19401"/>
            <a:ext cx="8073461" cy="810133"/>
          </a:xfrm>
        </p:spPr>
        <p:txBody>
          <a:bodyPr/>
          <a:lstStyle/>
          <a:p>
            <a:pPr>
              <a:lnSpc>
                <a:spcPct val="107000"/>
              </a:lnSpc>
              <a:spcAft>
                <a:spcPts val="800"/>
              </a:spcAft>
            </a:pPr>
            <a:r>
              <a:rPr lang="fr-FR" sz="2800" dirty="0">
                <a:latin typeface="Calibri" panose="020F0502020204030204" pitchFamily="34" charset="0"/>
                <a:cs typeface="Calibri" panose="020F0502020204030204" pitchFamily="34" charset="0"/>
              </a:rPr>
              <a:t>Perspectives 2020-2022 : poursuite du plan de rattrapage indemnitaire ministériel </a:t>
            </a:r>
          </a:p>
        </p:txBody>
      </p:sp>
      <p:sp>
        <p:nvSpPr>
          <p:cNvPr id="5" name="Espace réservé du contenu 2"/>
          <p:cNvSpPr txBox="1">
            <a:spLocks/>
          </p:cNvSpPr>
          <p:nvPr/>
        </p:nvSpPr>
        <p:spPr bwMode="auto">
          <a:xfrm>
            <a:off x="832266" y="1438102"/>
            <a:ext cx="8045727" cy="349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002060"/>
              </a:buClr>
              <a:buSzPct val="125000"/>
              <a:buFont typeface="Wingdings" panose="05000000000000000000" pitchFamily="2" charset="2"/>
              <a:buChar char="§"/>
              <a:defRPr sz="2000" kern="1200">
                <a:solidFill>
                  <a:srgbClr val="002060"/>
                </a:solidFill>
                <a:latin typeface="Arial" panose="020B0604020202020204" pitchFamily="34" charset="0"/>
                <a:ea typeface="MS PGothic" panose="020B0600070205080204" pitchFamily="34" charset="-128"/>
                <a:cs typeface="Arial" panose="020B060402020202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spcAft>
                <a:spcPts val="1200"/>
              </a:spcAft>
              <a:buFont typeface="Wingdings" panose="05000000000000000000" pitchFamily="2" charset="2"/>
              <a:buNone/>
            </a:pPr>
            <a:endParaRPr lang="fr-FR" dirty="0"/>
          </a:p>
        </p:txBody>
      </p:sp>
      <p:graphicFrame>
        <p:nvGraphicFramePr>
          <p:cNvPr id="10" name="Espace réservé du contenu 9"/>
          <p:cNvGraphicFramePr>
            <a:graphicFrameLocks noGrp="1"/>
          </p:cNvGraphicFramePr>
          <p:nvPr>
            <p:ph idx="1"/>
            <p:extLst>
              <p:ext uri="{D42A27DB-BD31-4B8C-83A1-F6EECF244321}">
                <p14:modId xmlns:p14="http://schemas.microsoft.com/office/powerpoint/2010/main" val="2475261847"/>
              </p:ext>
            </p:extLst>
          </p:nvPr>
        </p:nvGraphicFramePr>
        <p:xfrm>
          <a:off x="631825" y="1144588"/>
          <a:ext cx="8378825" cy="41633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1538457491"/>
              </p:ext>
            </p:extLst>
          </p:nvPr>
        </p:nvGraphicFramePr>
        <p:xfrm>
          <a:off x="645822" y="5307981"/>
          <a:ext cx="8101457" cy="1014762"/>
        </p:xfrm>
        <a:graphic>
          <a:graphicData uri="http://schemas.openxmlformats.org/drawingml/2006/table">
            <a:tbl>
              <a:tblPr/>
              <a:tblGrid>
                <a:gridCol w="5063411">
                  <a:extLst>
                    <a:ext uri="{9D8B030D-6E8A-4147-A177-3AD203B41FA5}">
                      <a16:colId xmlns:a16="http://schemas.microsoft.com/office/drawing/2014/main" val="3297741656"/>
                    </a:ext>
                  </a:extLst>
                </a:gridCol>
                <a:gridCol w="1012682">
                  <a:extLst>
                    <a:ext uri="{9D8B030D-6E8A-4147-A177-3AD203B41FA5}">
                      <a16:colId xmlns:a16="http://schemas.microsoft.com/office/drawing/2014/main" val="3746159857"/>
                    </a:ext>
                  </a:extLst>
                </a:gridCol>
                <a:gridCol w="1012682">
                  <a:extLst>
                    <a:ext uri="{9D8B030D-6E8A-4147-A177-3AD203B41FA5}">
                      <a16:colId xmlns:a16="http://schemas.microsoft.com/office/drawing/2014/main" val="4185066316"/>
                    </a:ext>
                  </a:extLst>
                </a:gridCol>
                <a:gridCol w="1012682">
                  <a:extLst>
                    <a:ext uri="{9D8B030D-6E8A-4147-A177-3AD203B41FA5}">
                      <a16:colId xmlns:a16="http://schemas.microsoft.com/office/drawing/2014/main" val="1359282836"/>
                    </a:ext>
                  </a:extLst>
                </a:gridCol>
              </a:tblGrid>
              <a:tr h="169127">
                <a:tc gridSpan="4">
                  <a:txBody>
                    <a:bodyPr/>
                    <a:lstStyle/>
                    <a:p>
                      <a:pPr algn="l" fontAlgn="b"/>
                      <a:r>
                        <a:rPr lang="fr-FR" sz="1000" b="0" i="1" u="none" strike="noStrike">
                          <a:solidFill>
                            <a:srgbClr val="993300"/>
                          </a:solidFill>
                          <a:effectLst/>
                          <a:latin typeface="Calibri" panose="020F0502020204030204" pitchFamily="34" charset="0"/>
                        </a:rPr>
                        <a:t>* 2010: dont 1091349€ au bénéfice des agents non titulaires dans le cadre de la mise en place du cadre de gestion</a:t>
                      </a:r>
                    </a:p>
                  </a:txBody>
                  <a:tcPr marL="9525" marR="9525" marT="9525"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36857892"/>
                  </a:ext>
                </a:extLst>
              </a:tr>
              <a:tr h="169127">
                <a:tc gridSpan="4">
                  <a:txBody>
                    <a:bodyPr/>
                    <a:lstStyle/>
                    <a:p>
                      <a:pPr algn="l" fontAlgn="b"/>
                      <a:r>
                        <a:rPr lang="fr-FR" sz="1000" b="0" i="1" u="none" strike="noStrike">
                          <a:solidFill>
                            <a:srgbClr val="993300"/>
                          </a:solidFill>
                          <a:effectLst/>
                          <a:latin typeface="Calibri" panose="020F0502020204030204" pitchFamily="34" charset="0"/>
                        </a:rPr>
                        <a:t>**2013: 1200 058€ prévu au PAP 2013 mais 3 100 000 € versés en exécution du fait de la mise en œuvre d'une prime </a:t>
                      </a:r>
                    </a:p>
                  </a:txBody>
                  <a:tcPr marL="9525" marR="9525" marT="9525"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686777206"/>
                  </a:ext>
                </a:extLst>
              </a:tr>
              <a:tr h="169127">
                <a:tc>
                  <a:txBody>
                    <a:bodyPr/>
                    <a:lstStyle/>
                    <a:p>
                      <a:pPr algn="l" fontAlgn="b"/>
                      <a:r>
                        <a:rPr lang="fr-FR" sz="1000" b="0" i="1" u="none" strike="noStrike">
                          <a:solidFill>
                            <a:srgbClr val="993300"/>
                          </a:solidFill>
                          <a:effectLst/>
                          <a:latin typeface="Calibri" panose="020F0502020204030204" pitchFamily="34" charset="0"/>
                        </a:rPr>
                        <a:t>exceptionnelle de 500€ au bénéfice des agents de catégorie C.</a:t>
                      </a:r>
                    </a:p>
                  </a:txBody>
                  <a:tcPr marL="9525" marR="9525" marT="9525" marB="0" anchor="b">
                    <a:lnL>
                      <a:noFill/>
                    </a:lnL>
                    <a:lnR>
                      <a:noFill/>
                    </a:lnR>
                    <a:lnT>
                      <a:noFill/>
                    </a:lnT>
                    <a:lnB>
                      <a:noFill/>
                    </a:lnB>
                  </a:tcPr>
                </a:tc>
                <a:tc>
                  <a:txBody>
                    <a:bodyPr/>
                    <a:lstStyle/>
                    <a:p>
                      <a:pPr algn="l" fontAlgn="b"/>
                      <a:endParaRPr lang="fr-FR" sz="1000" b="0" i="1" u="none" strike="noStrike">
                        <a:solidFill>
                          <a:srgbClr val="9933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000" b="0" i="1" u="none" strike="noStrike">
                        <a:solidFill>
                          <a:srgbClr val="9933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000" b="0" i="1" u="none" strike="noStrike">
                        <a:solidFill>
                          <a:srgbClr val="9933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13425178"/>
                  </a:ext>
                </a:extLst>
              </a:tr>
              <a:tr h="169127">
                <a:tc gridSpan="4">
                  <a:txBody>
                    <a:bodyPr/>
                    <a:lstStyle/>
                    <a:p>
                      <a:pPr algn="l" fontAlgn="b"/>
                      <a:r>
                        <a:rPr lang="fr-FR" sz="1000" b="0" i="1" u="none" strike="noStrike">
                          <a:solidFill>
                            <a:srgbClr val="993300"/>
                          </a:solidFill>
                          <a:effectLst/>
                          <a:latin typeface="Calibri" panose="020F0502020204030204" pitchFamily="34" charset="0"/>
                        </a:rPr>
                        <a:t>*** 2017: enveloppe catégorielle de  5 117 033 € et abondé de 1,9 M€  grâce aux marges de fin de gestion</a:t>
                      </a:r>
                    </a:p>
                  </a:txBody>
                  <a:tcPr marL="9525" marR="9525" marT="9525"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556612849"/>
                  </a:ext>
                </a:extLst>
              </a:tr>
              <a:tr h="169127">
                <a:tc gridSpan="3">
                  <a:txBody>
                    <a:bodyPr/>
                    <a:lstStyle/>
                    <a:p>
                      <a:pPr algn="l" fontAlgn="b"/>
                      <a:r>
                        <a:rPr lang="fr-FR" sz="1000" b="0" i="1" u="none" strike="noStrike">
                          <a:solidFill>
                            <a:srgbClr val="993300"/>
                          </a:solidFill>
                          <a:effectLst/>
                          <a:latin typeface="Calibri" panose="020F0502020204030204" pitchFamily="34" charset="0"/>
                        </a:rPr>
                        <a:t>**** 2018: Enveloppe déduite du montant des mesures PPCR suite à l'annonce du report d'un an </a:t>
                      </a:r>
                    </a:p>
                  </a:txBody>
                  <a:tcPr marL="9525" marR="9525" marT="9525" marB="0" anchor="b">
                    <a:lnL>
                      <a:noFill/>
                    </a:lnL>
                    <a:lnR>
                      <a:noFill/>
                    </a:lnR>
                    <a:lnT>
                      <a:noFill/>
                    </a:lnT>
                    <a:lnB>
                      <a:noFill/>
                    </a:lnB>
                  </a:tcPr>
                </a:tc>
                <a:tc hMerge="1">
                  <a:txBody>
                    <a:bodyPr/>
                    <a:lstStyle/>
                    <a:p>
                      <a:endParaRPr lang="fr-FR"/>
                    </a:p>
                  </a:txBody>
                  <a:tcPr/>
                </a:tc>
                <a:tc hMerge="1">
                  <a:txBody>
                    <a:bodyPr/>
                    <a:lstStyle/>
                    <a:p>
                      <a:endParaRPr lang="fr-FR"/>
                    </a:p>
                  </a:txBody>
                  <a:tcPr/>
                </a:tc>
                <a:tc>
                  <a:txBody>
                    <a:bodyPr/>
                    <a:lstStyle/>
                    <a:p>
                      <a:pPr algn="l" fontAlgn="b"/>
                      <a:endParaRPr lang="fr-FR" sz="1000" b="0" i="1" u="none" strike="noStrike">
                        <a:solidFill>
                          <a:srgbClr val="9933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581141482"/>
                  </a:ext>
                </a:extLst>
              </a:tr>
              <a:tr h="169127">
                <a:tc gridSpan="3">
                  <a:txBody>
                    <a:bodyPr/>
                    <a:lstStyle/>
                    <a:p>
                      <a:pPr algn="l" fontAlgn="b"/>
                      <a:r>
                        <a:rPr lang="fr-FR" sz="1000" b="0" i="1" u="none" strike="noStrike">
                          <a:solidFill>
                            <a:srgbClr val="993300"/>
                          </a:solidFill>
                          <a:effectLst/>
                          <a:latin typeface="Calibri" panose="020F0502020204030204" pitchFamily="34" charset="0"/>
                        </a:rPr>
                        <a:t>***** 2019: enveloppe incluant 758 518 € issus du report de l’annuité 2018 du protocoles PPCR </a:t>
                      </a:r>
                    </a:p>
                  </a:txBody>
                  <a:tcPr marL="9525" marR="9525" marT="9525" marB="0" anchor="b">
                    <a:lnL>
                      <a:noFill/>
                    </a:lnL>
                    <a:lnR>
                      <a:noFill/>
                    </a:lnR>
                    <a:lnT>
                      <a:noFill/>
                    </a:lnT>
                    <a:lnB>
                      <a:noFill/>
                    </a:lnB>
                  </a:tcPr>
                </a:tc>
                <a:tc hMerge="1">
                  <a:txBody>
                    <a:bodyPr/>
                    <a:lstStyle/>
                    <a:p>
                      <a:endParaRPr lang="fr-FR"/>
                    </a:p>
                  </a:txBody>
                  <a:tcPr/>
                </a:tc>
                <a:tc hMerge="1">
                  <a:txBody>
                    <a:bodyPr/>
                    <a:lstStyle/>
                    <a:p>
                      <a:endParaRPr lang="fr-FR"/>
                    </a:p>
                  </a:txBody>
                  <a:tcPr/>
                </a:tc>
                <a:tc>
                  <a:txBody>
                    <a:bodyPr/>
                    <a:lstStyle/>
                    <a:p>
                      <a:pPr algn="l" fontAlgn="b"/>
                      <a:endParaRPr lang="fr-FR" sz="1000" b="0" i="1" u="none" strike="noStrike" dirty="0">
                        <a:solidFill>
                          <a:srgbClr val="9933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418594019"/>
                  </a:ext>
                </a:extLst>
              </a:tr>
            </a:tbl>
          </a:graphicData>
        </a:graphic>
      </p:graphicFrame>
    </p:spTree>
    <p:extLst>
      <p:ext uri="{BB962C8B-B14F-4D97-AF65-F5344CB8AC3E}">
        <p14:creationId xmlns:p14="http://schemas.microsoft.com/office/powerpoint/2010/main" val="2144575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6915" y="308431"/>
            <a:ext cx="8100893" cy="670560"/>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sz="700" dirty="0"/>
              <a:t/>
            </a:r>
            <a:br>
              <a:rPr lang="fr-FR" sz="700" dirty="0"/>
            </a:br>
            <a:r>
              <a:rPr lang="fr-FR" dirty="0"/>
              <a:t/>
            </a:r>
            <a:br>
              <a:rPr lang="fr-FR" dirty="0"/>
            </a:br>
            <a:endParaRPr lang="fr-FR" dirty="0"/>
          </a:p>
        </p:txBody>
      </p:sp>
      <p:sp>
        <p:nvSpPr>
          <p:cNvPr id="3" name="Espace réservé du contenu 2"/>
          <p:cNvSpPr>
            <a:spLocks noGrp="1"/>
          </p:cNvSpPr>
          <p:nvPr>
            <p:ph idx="1"/>
          </p:nvPr>
        </p:nvSpPr>
        <p:spPr>
          <a:xfrm>
            <a:off x="608418" y="2007476"/>
            <a:ext cx="8535582" cy="3746553"/>
          </a:xfrm>
        </p:spPr>
        <p:txBody>
          <a:bodyPr>
            <a:normAutofit/>
          </a:bodyPr>
          <a:lstStyle/>
          <a:p>
            <a:pPr algn="just">
              <a:spcBef>
                <a:spcPts val="0"/>
              </a:spcBef>
              <a:spcAft>
                <a:spcPts val="1200"/>
              </a:spcAft>
            </a:pPr>
            <a:r>
              <a:rPr lang="fr-FR" sz="2400" b="1" dirty="0">
                <a:latin typeface="Calibri" panose="020F0502020204030204" pitchFamily="34" charset="0"/>
                <a:cs typeface="Calibri" panose="020F0502020204030204" pitchFamily="34" charset="0"/>
              </a:rPr>
              <a:t>AXE 1: Réduction des écarts de rémunération avec les autres départements ministériels: Remontée des socles de gestion </a:t>
            </a:r>
            <a:r>
              <a:rPr lang="fr-FR" sz="2400" b="1" dirty="0" smtClean="0">
                <a:latin typeface="Calibri" panose="020F0502020204030204" pitchFamily="34" charset="0"/>
                <a:cs typeface="Calibri" panose="020F0502020204030204" pitchFamily="34" charset="0"/>
              </a:rPr>
              <a:t>IFSE </a:t>
            </a:r>
            <a:r>
              <a:rPr lang="fr-FR" sz="2400" dirty="0">
                <a:latin typeface="Calibri" panose="020F0502020204030204" pitchFamily="34" charset="0"/>
                <a:cs typeface="Calibri" panose="020F0502020204030204" pitchFamily="34" charset="0"/>
              </a:rPr>
              <a:t>= 4,4M€</a:t>
            </a:r>
          </a:p>
          <a:p>
            <a:pPr algn="just">
              <a:spcBef>
                <a:spcPts val="0"/>
              </a:spcBef>
              <a:spcAft>
                <a:spcPts val="1200"/>
              </a:spcAft>
            </a:pPr>
            <a:endParaRPr lang="fr-FR" sz="2400" b="1" dirty="0">
              <a:latin typeface="Calibri" panose="020F0502020204030204" pitchFamily="34" charset="0"/>
              <a:cs typeface="Calibri" panose="020F0502020204030204" pitchFamily="34" charset="0"/>
            </a:endParaRPr>
          </a:p>
          <a:p>
            <a:pPr algn="just">
              <a:spcBef>
                <a:spcPts val="0"/>
              </a:spcBef>
              <a:spcAft>
                <a:spcPts val="1200"/>
              </a:spcAft>
            </a:pPr>
            <a:r>
              <a:rPr lang="fr-FR" sz="2400" b="1" dirty="0">
                <a:latin typeface="Calibri" panose="020F0502020204030204" pitchFamily="34" charset="0"/>
                <a:cs typeface="Calibri" panose="020F0502020204030204" pitchFamily="34" charset="0"/>
              </a:rPr>
              <a:t>AXE 2: Accompagnement de la politique RH du </a:t>
            </a:r>
            <a:r>
              <a:rPr lang="fr-FR" sz="2400" b="1" dirty="0" smtClean="0">
                <a:latin typeface="Calibri" panose="020F0502020204030204" pitchFamily="34" charset="0"/>
                <a:cs typeface="Calibri" panose="020F0502020204030204" pitchFamily="34" charset="0"/>
              </a:rPr>
              <a:t>MC </a:t>
            </a:r>
            <a:r>
              <a:rPr lang="fr-FR" sz="2400" dirty="0">
                <a:latin typeface="Calibri" panose="020F0502020204030204" pitchFamily="34" charset="0"/>
                <a:cs typeface="Calibri" panose="020F0502020204030204" pitchFamily="34" charset="0"/>
              </a:rPr>
              <a:t>= 1,2M€;</a:t>
            </a:r>
          </a:p>
          <a:p>
            <a:pPr algn="just">
              <a:spcBef>
                <a:spcPts val="0"/>
              </a:spcBef>
              <a:spcAft>
                <a:spcPts val="1200"/>
              </a:spcAft>
            </a:pPr>
            <a:endParaRPr lang="fr-FR" sz="2400" b="1" dirty="0">
              <a:latin typeface="Calibri" panose="020F0502020204030204" pitchFamily="34" charset="0"/>
              <a:cs typeface="Calibri" panose="020F0502020204030204" pitchFamily="34" charset="0"/>
            </a:endParaRPr>
          </a:p>
          <a:p>
            <a:pPr algn="just">
              <a:spcBef>
                <a:spcPts val="0"/>
              </a:spcBef>
              <a:spcAft>
                <a:spcPts val="1200"/>
              </a:spcAft>
            </a:pPr>
            <a:r>
              <a:rPr lang="fr-FR" sz="2400" b="1" dirty="0">
                <a:latin typeface="Calibri" panose="020F0502020204030204" pitchFamily="34" charset="0"/>
                <a:cs typeface="Calibri" panose="020F0502020204030204" pitchFamily="34" charset="0"/>
              </a:rPr>
              <a:t>AXE 3: Consolidation du </a:t>
            </a:r>
            <a:r>
              <a:rPr lang="fr-FR" sz="2400" dirty="0">
                <a:latin typeface="Calibri" panose="020F0502020204030204" pitchFamily="34" charset="0"/>
                <a:cs typeface="Calibri" panose="020F0502020204030204" pitchFamily="34" charset="0"/>
              </a:rPr>
              <a:t>CIA = 1M€.</a:t>
            </a:r>
          </a:p>
          <a:p>
            <a:pPr algn="just">
              <a:spcBef>
                <a:spcPts val="0"/>
              </a:spcBef>
              <a:spcAft>
                <a:spcPts val="1200"/>
              </a:spcAft>
            </a:pPr>
            <a:endParaRPr lang="fr-FR" sz="2400" b="1" dirty="0"/>
          </a:p>
        </p:txBody>
      </p:sp>
      <p:sp>
        <p:nvSpPr>
          <p:cNvPr id="4" name="Espace réservé du contenu 2"/>
          <p:cNvSpPr txBox="1">
            <a:spLocks/>
          </p:cNvSpPr>
          <p:nvPr/>
        </p:nvSpPr>
        <p:spPr bwMode="auto">
          <a:xfrm>
            <a:off x="608418" y="1231239"/>
            <a:ext cx="8277888" cy="523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lr>
                <a:srgbClr val="002060"/>
              </a:buClr>
              <a:buSzPct val="125000"/>
              <a:buFont typeface="Wingdings" panose="05000000000000000000" pitchFamily="2" charset="2"/>
              <a:buChar char="§"/>
              <a:defRPr sz="2000" kern="1200">
                <a:solidFill>
                  <a:srgbClr val="002060"/>
                </a:solidFill>
                <a:latin typeface="Arial" panose="020B0604020202020204" pitchFamily="34" charset="0"/>
                <a:ea typeface="MS PGothic" panose="020B0600070205080204" pitchFamily="34" charset="-128"/>
                <a:cs typeface="Arial" panose="020B060402020202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0"/>
              </a:spcBef>
              <a:spcAft>
                <a:spcPts val="0"/>
              </a:spcAft>
              <a:buNone/>
            </a:pPr>
            <a:r>
              <a:rPr lang="fr-FR" sz="2400" b="1" dirty="0">
                <a:latin typeface="Calibri" panose="020F0502020204030204" pitchFamily="34" charset="0"/>
                <a:cs typeface="Calibri" panose="020F0502020204030204" pitchFamily="34" charset="0"/>
              </a:rPr>
              <a:t>Une déclinaison selon 3 </a:t>
            </a:r>
            <a:r>
              <a:rPr lang="fr-FR" sz="2400" b="1" dirty="0" smtClean="0">
                <a:latin typeface="Calibri" panose="020F0502020204030204" pitchFamily="34" charset="0"/>
                <a:cs typeface="Calibri" panose="020F0502020204030204" pitchFamily="34" charset="0"/>
              </a:rPr>
              <a:t>axes :</a:t>
            </a:r>
            <a:endParaRPr lang="fr-FR"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2771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2388" y="365760"/>
            <a:ext cx="8100893" cy="670560"/>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sz="700" dirty="0"/>
              <a:t/>
            </a:r>
            <a:br>
              <a:rPr lang="fr-FR" sz="700" dirty="0"/>
            </a:br>
            <a:r>
              <a:rPr lang="fr-FR" dirty="0"/>
              <a:t/>
            </a:r>
            <a:br>
              <a:rPr lang="fr-FR" dirty="0"/>
            </a:br>
            <a:endParaRPr lang="fr-FR" dirty="0"/>
          </a:p>
        </p:txBody>
      </p:sp>
      <p:sp>
        <p:nvSpPr>
          <p:cNvPr id="4" name="Espace réservé du contenu 2"/>
          <p:cNvSpPr txBox="1">
            <a:spLocks/>
          </p:cNvSpPr>
          <p:nvPr/>
        </p:nvSpPr>
        <p:spPr bwMode="auto">
          <a:xfrm>
            <a:off x="608418" y="1147156"/>
            <a:ext cx="8277888" cy="720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002060"/>
              </a:buClr>
              <a:buSzPct val="125000"/>
              <a:buFont typeface="Wingdings" panose="05000000000000000000" pitchFamily="2" charset="2"/>
              <a:buChar char="§"/>
              <a:defRPr sz="2000" kern="1200">
                <a:solidFill>
                  <a:srgbClr val="002060"/>
                </a:solidFill>
                <a:latin typeface="Arial" panose="020B0604020202020204" pitchFamily="34" charset="0"/>
                <a:ea typeface="MS PGothic" panose="020B0600070205080204" pitchFamily="34" charset="-128"/>
                <a:cs typeface="Arial" panose="020B060402020202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0"/>
              </a:spcBef>
              <a:spcAft>
                <a:spcPts val="0"/>
              </a:spcAft>
              <a:buNone/>
            </a:pPr>
            <a:r>
              <a:rPr lang="fr-FR" sz="2400" b="1" dirty="0">
                <a:latin typeface="Calibri" panose="020F0502020204030204" pitchFamily="34" charset="0"/>
                <a:cs typeface="Calibri" panose="020F0502020204030204" pitchFamily="34" charset="0"/>
              </a:rPr>
              <a:t>Un échelonnement sur 3 </a:t>
            </a:r>
            <a:r>
              <a:rPr lang="fr-FR" sz="2400" b="1" dirty="0" smtClean="0">
                <a:latin typeface="Calibri" panose="020F0502020204030204" pitchFamily="34" charset="0"/>
                <a:cs typeface="Calibri" panose="020F0502020204030204" pitchFamily="34" charset="0"/>
              </a:rPr>
              <a:t>ans :</a:t>
            </a:r>
            <a:endParaRPr lang="fr-FR" sz="2400" b="1" dirty="0">
              <a:latin typeface="Calibri" panose="020F0502020204030204" pitchFamily="34" charset="0"/>
              <a:cs typeface="Calibri" panose="020F050202020403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989105455"/>
              </p:ext>
            </p:extLst>
          </p:nvPr>
        </p:nvGraphicFramePr>
        <p:xfrm>
          <a:off x="1107583" y="2339281"/>
          <a:ext cx="6580073" cy="2895267"/>
        </p:xfrm>
        <a:graphic>
          <a:graphicData uri="http://schemas.openxmlformats.org/drawingml/2006/table">
            <a:tbl>
              <a:tblPr firstRow="1" firstCol="1" bandRow="1"/>
              <a:tblGrid>
                <a:gridCol w="1133455">
                  <a:extLst>
                    <a:ext uri="{9D8B030D-6E8A-4147-A177-3AD203B41FA5}">
                      <a16:colId xmlns:a16="http://schemas.microsoft.com/office/drawing/2014/main" val="748593458"/>
                    </a:ext>
                  </a:extLst>
                </a:gridCol>
                <a:gridCol w="1001489">
                  <a:extLst>
                    <a:ext uri="{9D8B030D-6E8A-4147-A177-3AD203B41FA5}">
                      <a16:colId xmlns:a16="http://schemas.microsoft.com/office/drawing/2014/main" val="2281834401"/>
                    </a:ext>
                  </a:extLst>
                </a:gridCol>
                <a:gridCol w="99426">
                  <a:extLst>
                    <a:ext uri="{9D8B030D-6E8A-4147-A177-3AD203B41FA5}">
                      <a16:colId xmlns:a16="http://schemas.microsoft.com/office/drawing/2014/main" val="3636891104"/>
                    </a:ext>
                  </a:extLst>
                </a:gridCol>
                <a:gridCol w="99426">
                  <a:extLst>
                    <a:ext uri="{9D8B030D-6E8A-4147-A177-3AD203B41FA5}">
                      <a16:colId xmlns:a16="http://schemas.microsoft.com/office/drawing/2014/main" val="3886191974"/>
                    </a:ext>
                  </a:extLst>
                </a:gridCol>
                <a:gridCol w="803543">
                  <a:extLst>
                    <a:ext uri="{9D8B030D-6E8A-4147-A177-3AD203B41FA5}">
                      <a16:colId xmlns:a16="http://schemas.microsoft.com/office/drawing/2014/main" val="4022161249"/>
                    </a:ext>
                  </a:extLst>
                </a:gridCol>
                <a:gridCol w="480448">
                  <a:extLst>
                    <a:ext uri="{9D8B030D-6E8A-4147-A177-3AD203B41FA5}">
                      <a16:colId xmlns:a16="http://schemas.microsoft.com/office/drawing/2014/main" val="497135426"/>
                    </a:ext>
                  </a:extLst>
                </a:gridCol>
                <a:gridCol w="114300">
                  <a:extLst>
                    <a:ext uri="{9D8B030D-6E8A-4147-A177-3AD203B41FA5}">
                      <a16:colId xmlns:a16="http://schemas.microsoft.com/office/drawing/2014/main" val="4273468549"/>
                    </a:ext>
                  </a:extLst>
                </a:gridCol>
                <a:gridCol w="1142873">
                  <a:extLst>
                    <a:ext uri="{9D8B030D-6E8A-4147-A177-3AD203B41FA5}">
                      <a16:colId xmlns:a16="http://schemas.microsoft.com/office/drawing/2014/main" val="1419091674"/>
                    </a:ext>
                  </a:extLst>
                </a:gridCol>
                <a:gridCol w="114300">
                  <a:extLst>
                    <a:ext uri="{9D8B030D-6E8A-4147-A177-3AD203B41FA5}">
                      <a16:colId xmlns:a16="http://schemas.microsoft.com/office/drawing/2014/main" val="2928814606"/>
                    </a:ext>
                  </a:extLst>
                </a:gridCol>
                <a:gridCol w="1590813">
                  <a:extLst>
                    <a:ext uri="{9D8B030D-6E8A-4147-A177-3AD203B41FA5}">
                      <a16:colId xmlns:a16="http://schemas.microsoft.com/office/drawing/2014/main" val="3963034359"/>
                    </a:ext>
                  </a:extLst>
                </a:gridCol>
              </a:tblGrid>
              <a:tr h="751649">
                <a:tc>
                  <a:txBody>
                    <a:bodyPr/>
                    <a:lstStyle/>
                    <a:p>
                      <a:pPr algn="ctr">
                        <a:lnSpc>
                          <a:spcPct val="107000"/>
                        </a:lnSpc>
                        <a:spcAft>
                          <a:spcPts val="0"/>
                        </a:spcAft>
                      </a:pPr>
                      <a:r>
                        <a:rPr lang="fr-FR"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2020</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Remontée des socles</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6C0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gridSpan="2">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Politiques RH</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fr-FR"/>
                    </a:p>
                  </a:txBody>
                  <a:tcPr/>
                </a:tc>
                <a:tc gridSpan="2">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CIA</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fr-FR"/>
                    </a:p>
                  </a:txBody>
                  <a:tcPr/>
                </a:tc>
                <a:extLst>
                  <a:ext uri="{0D108BD9-81ED-4DB2-BD59-A6C34878D82A}">
                    <a16:rowId xmlns:a16="http://schemas.microsoft.com/office/drawing/2014/main" val="2349358359"/>
                  </a:ext>
                </a:extLst>
              </a:tr>
              <a:tr h="378743">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fr-F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dirty="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dirty="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855798"/>
                  </a:ext>
                </a:extLst>
              </a:tr>
              <a:tr h="626291">
                <a:tc>
                  <a:txBody>
                    <a:bodyPr/>
                    <a:lstStyle/>
                    <a:p>
                      <a:pPr algn="ctr">
                        <a:lnSpc>
                          <a:spcPct val="107000"/>
                        </a:lnSpc>
                        <a:spcAft>
                          <a:spcPts val="0"/>
                        </a:spcAft>
                      </a:pPr>
                      <a:r>
                        <a:rPr lang="fr-FR"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2021</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Remontée des socles</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5911"/>
                    </a:solidFill>
                  </a:tcPr>
                </a:tc>
                <a:tc hMerge="1">
                  <a:txBody>
                    <a:bodyPr/>
                    <a:lstStyle/>
                    <a:p>
                      <a:endParaRPr lang="fr-FR"/>
                    </a:p>
                  </a:txBody>
                  <a:tcPr/>
                </a:tc>
                <a:tc hMerge="1">
                  <a:txBody>
                    <a:bodyPr/>
                    <a:lstStyle/>
                    <a:p>
                      <a:endParaRPr lang="fr-FR"/>
                    </a:p>
                  </a:txBody>
                  <a:tcPr/>
                </a:tc>
                <a:tc gridSpan="4">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Politiques RH</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fr-FR"/>
                    </a:p>
                  </a:txBody>
                  <a:tcPr/>
                </a:tc>
                <a:tc hMerge="1">
                  <a:txBody>
                    <a:bodyPr/>
                    <a:lstStyle/>
                    <a:p>
                      <a:endParaRPr lang="fr-FR"/>
                    </a:p>
                  </a:txBody>
                  <a:tcPr/>
                </a:tc>
                <a:tc hMerge="1">
                  <a:txBody>
                    <a:bodyPr/>
                    <a:lstStyle/>
                    <a:p>
                      <a:endParaRPr lang="fr-FR"/>
                    </a:p>
                  </a:txBody>
                  <a:tcPr/>
                </a:tc>
                <a:tc gridSpan="2">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CIA</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fr-FR"/>
                    </a:p>
                  </a:txBody>
                  <a:tcPr/>
                </a:tc>
                <a:extLst>
                  <a:ext uri="{0D108BD9-81ED-4DB2-BD59-A6C34878D82A}">
                    <a16:rowId xmlns:a16="http://schemas.microsoft.com/office/drawing/2014/main" val="3552900381"/>
                  </a:ext>
                </a:extLst>
              </a:tr>
              <a:tr h="476036">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5838189"/>
                  </a:ext>
                </a:extLst>
              </a:tr>
              <a:tr h="662548">
                <a:tc>
                  <a:txBody>
                    <a:bodyPr/>
                    <a:lstStyle/>
                    <a:p>
                      <a:pPr algn="ctr">
                        <a:lnSpc>
                          <a:spcPct val="107000"/>
                        </a:lnSpc>
                        <a:spcAft>
                          <a:spcPts val="0"/>
                        </a:spcAft>
                      </a:pPr>
                      <a:r>
                        <a:rPr lang="fr-FR"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2022</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Remontée des socles</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5911"/>
                    </a:solidFill>
                  </a:tcPr>
                </a:tc>
                <a:tc hMerge="1">
                  <a:txBody>
                    <a:bodyPr/>
                    <a:lstStyle/>
                    <a:p>
                      <a:endParaRPr lang="fr-FR"/>
                    </a:p>
                  </a:txBody>
                  <a:tcPr/>
                </a:tc>
                <a:tc gridSpan="6">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Politiques RH</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CIA</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859033708"/>
                  </a:ext>
                </a:extLst>
              </a:tr>
            </a:tbl>
          </a:graphicData>
        </a:graphic>
      </p:graphicFrame>
      <p:sp>
        <p:nvSpPr>
          <p:cNvPr id="10" name="Rectangle 4"/>
          <p:cNvSpPr>
            <a:spLocks noChangeArrowheads="1"/>
          </p:cNvSpPr>
          <p:nvPr/>
        </p:nvSpPr>
        <p:spPr bwMode="auto">
          <a:xfrm>
            <a:off x="2127720" y="233928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a:ln>
                  <a:noFill/>
                </a:ln>
                <a:solidFill>
                  <a:schemeClr val="tx1"/>
                </a:solidFill>
                <a:effectLst/>
                <a:latin typeface="Arial" panose="020B0604020202020204" pitchFamily="34" charset="0"/>
              </a:rPr>
              <a:t/>
            </a:r>
            <a:br>
              <a:rPr kumimoji="0" lang="fr-FR" altLang="fr-FR" sz="1800" b="0" i="0" u="none" strike="noStrike" cap="none" normalizeH="0" baseline="0">
                <a:ln>
                  <a:noFill/>
                </a:ln>
                <a:solidFill>
                  <a:schemeClr val="tx1"/>
                </a:solidFill>
                <a:effectLst/>
                <a:latin typeface="Arial" panose="020B0604020202020204" pitchFamily="34" charset="0"/>
              </a:rPr>
            </a:br>
            <a:endParaRPr kumimoji="0" lang="fr-FR" altLang="fr-F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91604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3888" y="1284288"/>
            <a:ext cx="8341692" cy="4659312"/>
          </a:xfrm>
        </p:spPr>
        <p:txBody>
          <a:bodyPr>
            <a:noAutofit/>
          </a:bodyPr>
          <a:lstStyle/>
          <a:p>
            <a:pPr marL="457200" lvl="1" indent="0">
              <a:buNone/>
            </a:pPr>
            <a:endParaRPr lang="fr-FR" sz="2400" dirty="0">
              <a:latin typeface="Calibri" panose="020F0502020204030204" pitchFamily="34" charset="0"/>
              <a:cs typeface="Calibri" panose="020F0502020204030204" pitchFamily="34" charset="0"/>
            </a:endParaRPr>
          </a:p>
          <a:p>
            <a:pPr marL="57150" indent="0">
              <a:buNone/>
            </a:pPr>
            <a:r>
              <a:rPr lang="fr-FR" sz="2400" b="1" dirty="0">
                <a:latin typeface="Calibri" panose="020F0502020204030204" pitchFamily="34" charset="0"/>
                <a:cs typeface="Calibri" panose="020F0502020204030204" pitchFamily="34" charset="0"/>
              </a:rPr>
              <a:t>Rappel:</a:t>
            </a:r>
          </a:p>
          <a:p>
            <a:pPr marL="57150" indent="0" algn="just">
              <a:buNone/>
            </a:pPr>
            <a:r>
              <a:rPr lang="fr-FR" sz="2400" i="1" dirty="0">
                <a:solidFill>
                  <a:srgbClr val="002060"/>
                </a:solidFill>
                <a:latin typeface="Calibri" panose="020F0502020204030204" pitchFamily="34" charset="0"/>
                <a:cs typeface="Calibri" panose="020F0502020204030204" pitchFamily="34" charset="0"/>
              </a:rPr>
              <a:t>Comme chaque année, une partie des crédits catégoriels sera déléguée aux établissements publics rémunérant des agents titulaires sur leur budget propre afin de leur permettre de décliner la politique de rattrapage indemnitaire</a:t>
            </a:r>
            <a:r>
              <a:rPr lang="fr-FR" sz="2400" i="1" dirty="0" smtClean="0">
                <a:solidFill>
                  <a:srgbClr val="002060"/>
                </a:solidFill>
                <a:latin typeface="Calibri" panose="020F0502020204030204" pitchFamily="34" charset="0"/>
                <a:cs typeface="Calibri" panose="020F0502020204030204" pitchFamily="34" charset="0"/>
              </a:rPr>
              <a:t>.</a:t>
            </a:r>
          </a:p>
          <a:p>
            <a:pPr marL="57150" indent="0" algn="just">
              <a:buNone/>
            </a:pPr>
            <a:endParaRPr lang="fr-FR" sz="2400" i="1" dirty="0" smtClean="0">
              <a:latin typeface="Calibri" panose="020F0502020204030204" pitchFamily="34" charset="0"/>
              <a:cs typeface="Calibri" panose="020F0502020204030204" pitchFamily="34" charset="0"/>
            </a:endParaRPr>
          </a:p>
          <a:p>
            <a:pPr marL="57150" indent="0" algn="just">
              <a:buNone/>
            </a:pPr>
            <a:r>
              <a:rPr lang="fr-FR" sz="2400" i="1" dirty="0">
                <a:latin typeface="Calibri" panose="020F0502020204030204" pitchFamily="34" charset="0"/>
                <a:cs typeface="Calibri" panose="020F0502020204030204" pitchFamily="34" charset="0"/>
              </a:rPr>
              <a:t>EP concernés : EPML, BNF, EPV, EPMOO, CMN</a:t>
            </a:r>
          </a:p>
          <a:p>
            <a:pPr marL="57150" indent="0" algn="just">
              <a:buNone/>
            </a:pPr>
            <a:endParaRPr lang="fr-FR" sz="2400" i="1" dirty="0" smtClean="0">
              <a:latin typeface="Calibri" panose="020F0502020204030204" pitchFamily="34" charset="0"/>
              <a:cs typeface="Calibri" panose="020F0502020204030204" pitchFamily="34" charset="0"/>
            </a:endParaRPr>
          </a:p>
          <a:p>
            <a:pPr marL="57150" indent="0" algn="just">
              <a:buNone/>
            </a:pPr>
            <a:r>
              <a:rPr lang="fr-FR" sz="2400" i="1" dirty="0" smtClean="0">
                <a:solidFill>
                  <a:srgbClr val="002060"/>
                </a:solidFill>
                <a:latin typeface="Calibri" panose="020F0502020204030204" pitchFamily="34" charset="0"/>
                <a:cs typeface="Calibri" panose="020F0502020204030204" pitchFamily="34" charset="0"/>
              </a:rPr>
              <a:t>Méthode : </a:t>
            </a:r>
            <a:r>
              <a:rPr lang="fr-FR" sz="2400" i="1" dirty="0">
                <a:solidFill>
                  <a:srgbClr val="002060"/>
                </a:solidFill>
                <a:latin typeface="Calibri" panose="020F0502020204030204" pitchFamily="34" charset="0"/>
                <a:cs typeface="Calibri" panose="020F0502020204030204" pitchFamily="34" charset="0"/>
              </a:rPr>
              <a:t>calcul selon le coût réel </a:t>
            </a:r>
            <a:r>
              <a:rPr lang="fr-FR" sz="2400" i="1" dirty="0">
                <a:latin typeface="Calibri" panose="020F0502020204030204" pitchFamily="34" charset="0"/>
                <a:cs typeface="Calibri" panose="020F0502020204030204" pitchFamily="34" charset="0"/>
              </a:rPr>
              <a:t>des mesures pondéré par le taux de ressources propres – chiffrages en cours</a:t>
            </a:r>
          </a:p>
          <a:p>
            <a:pPr marL="57150" indent="0" algn="just">
              <a:buNone/>
            </a:pPr>
            <a:r>
              <a:rPr lang="fr-FR" sz="2400" i="1" dirty="0">
                <a:solidFill>
                  <a:srgbClr val="002060"/>
                </a:solidFill>
                <a:latin typeface="Calibri" panose="020F0502020204030204" pitchFamily="34" charset="0"/>
                <a:cs typeface="Calibri" panose="020F0502020204030204" pitchFamily="34" charset="0"/>
              </a:rPr>
              <a:t/>
            </a:r>
            <a:br>
              <a:rPr lang="fr-FR" sz="2400" i="1" dirty="0">
                <a:solidFill>
                  <a:srgbClr val="002060"/>
                </a:solidFill>
                <a:latin typeface="Calibri" panose="020F0502020204030204" pitchFamily="34" charset="0"/>
                <a:cs typeface="Calibri" panose="020F0502020204030204" pitchFamily="34" charset="0"/>
              </a:rPr>
            </a:br>
            <a:r>
              <a:rPr lang="fr-FR" sz="2400" dirty="0">
                <a:latin typeface="Calibri" panose="020F0502020204030204" pitchFamily="34" charset="0"/>
                <a:cs typeface="Calibri" panose="020F0502020204030204" pitchFamily="34" charset="0"/>
              </a:rPr>
              <a:t/>
            </a:r>
            <a:br>
              <a:rPr lang="fr-FR" sz="2400" dirty="0">
                <a:latin typeface="Calibri" panose="020F0502020204030204" pitchFamily="34" charset="0"/>
                <a:cs typeface="Calibri" panose="020F0502020204030204" pitchFamily="34" charset="0"/>
              </a:rPr>
            </a:br>
            <a:endParaRPr lang="fr-FR" sz="2400" dirty="0">
              <a:latin typeface="Calibri" panose="020F0502020204030204" pitchFamily="34" charset="0"/>
              <a:cs typeface="Calibri" panose="020F0502020204030204" pitchFamily="34" charset="0"/>
            </a:endParaRPr>
          </a:p>
        </p:txBody>
      </p:sp>
      <p:sp>
        <p:nvSpPr>
          <p:cNvPr id="8" name="Titre 1">
            <a:extLst>
              <a:ext uri="{FF2B5EF4-FFF2-40B4-BE49-F238E27FC236}">
                <a16:creationId xmlns:a16="http://schemas.microsoft.com/office/drawing/2014/main" id="{51D987BA-4A33-44FD-8DEA-869AEC1D524C}"/>
              </a:ext>
            </a:extLst>
          </p:cNvPr>
          <p:cNvSpPr>
            <a:spLocks noGrp="1"/>
          </p:cNvSpPr>
          <p:nvPr>
            <p:ph type="title"/>
          </p:nvPr>
        </p:nvSpPr>
        <p:spPr>
          <a:xfrm>
            <a:off x="607452" y="209636"/>
            <a:ext cx="8074025" cy="673233"/>
          </a:xfrm>
        </p:spPr>
        <p:txBody>
          <a:bodyPr anchor="ctr"/>
          <a:lstStyle/>
          <a:p>
            <a:pPr>
              <a:lnSpc>
                <a:spcPct val="100000"/>
              </a:lnSpc>
              <a:spcBef>
                <a:spcPts val="0"/>
              </a:spcBef>
              <a:spcAft>
                <a:spcPts val="1200"/>
              </a:spcAft>
            </a:pPr>
            <a:r>
              <a:rPr lang="fr-FR" dirty="0"/>
              <a:t/>
            </a:r>
            <a:br>
              <a:rPr lang="fr-FR" dirty="0"/>
            </a:br>
            <a:r>
              <a:rPr lang="fr-FR" dirty="0"/>
              <a:t/>
            </a:r>
            <a:br>
              <a:rPr lang="fr-FR" dirty="0"/>
            </a:br>
            <a:r>
              <a:rPr lang="fr-FR" dirty="0"/>
              <a:t/>
            </a:r>
            <a:br>
              <a:rPr lang="fr-FR" dirty="0"/>
            </a:br>
            <a:r>
              <a:rPr lang="fr-FR" dirty="0"/>
              <a:t/>
            </a:r>
            <a:br>
              <a:rPr lang="fr-FR" dirty="0"/>
            </a:br>
            <a:r>
              <a:rPr lang="fr-FR" dirty="0"/>
              <a:t/>
            </a:r>
            <a:br>
              <a:rPr lang="fr-FR" dirty="0"/>
            </a:b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dirty="0"/>
              <a:t/>
            </a:r>
            <a:br>
              <a:rPr lang="fr-FR" dirty="0"/>
            </a:br>
            <a:r>
              <a:rPr lang="fr-FR" dirty="0"/>
              <a:t/>
            </a:r>
            <a:br>
              <a:rPr lang="fr-FR" dirty="0"/>
            </a:br>
            <a:r>
              <a:rPr lang="fr-FR" dirty="0" smtClean="0"/>
              <a:t/>
            </a:r>
            <a:br>
              <a:rPr lang="fr-FR" dirty="0" smtClean="0"/>
            </a:br>
            <a:r>
              <a:rPr lang="fr-FR" dirty="0" smtClean="0"/>
              <a:t/>
            </a:r>
            <a:br>
              <a:rPr lang="fr-FR" dirty="0" smtClean="0"/>
            </a:br>
            <a:r>
              <a:rPr lang="fr-FR" sz="700" dirty="0" smtClean="0"/>
              <a:t/>
            </a:r>
            <a:br>
              <a:rPr lang="fr-FR" sz="700" dirty="0" smtClean="0"/>
            </a:br>
            <a:r>
              <a:rPr lang="fr-FR" dirty="0"/>
              <a:t/>
            </a:r>
            <a:br>
              <a:rPr lang="fr-FR" dirty="0"/>
            </a:br>
            <a:r>
              <a:rPr lang="fr-FR" dirty="0"/>
              <a:t> </a:t>
            </a:r>
            <a:endParaRPr lang="fr-FR" sz="2000" dirty="0"/>
          </a:p>
        </p:txBody>
      </p:sp>
    </p:spTree>
    <p:extLst>
      <p:ext uri="{BB962C8B-B14F-4D97-AF65-F5344CB8AC3E}">
        <p14:creationId xmlns:p14="http://schemas.microsoft.com/office/powerpoint/2010/main" val="292858706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Thème Office">
  <a:themeElements>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12.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13.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14.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15.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16.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17.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18.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2.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5.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6.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7.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8.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9.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8378</TotalTime>
  <Words>1554</Words>
  <Application>Microsoft Office PowerPoint</Application>
  <PresentationFormat>Affichage à l'écran (4:3)</PresentationFormat>
  <Paragraphs>292</Paragraphs>
  <Slides>22</Slides>
  <Notes>4</Notes>
  <HiddenSlides>0</HiddenSlides>
  <MMClips>0</MMClips>
  <ScaleCrop>false</ScaleCrop>
  <HeadingPairs>
    <vt:vector size="8" baseType="variant">
      <vt:variant>
        <vt:lpstr>Polices utilisées</vt:lpstr>
      </vt:variant>
      <vt:variant>
        <vt:i4>8</vt:i4>
      </vt:variant>
      <vt:variant>
        <vt:lpstr>Thème</vt:lpstr>
      </vt:variant>
      <vt:variant>
        <vt:i4>2</vt:i4>
      </vt:variant>
      <vt:variant>
        <vt:lpstr>Serveurs OLE incorporés</vt:lpstr>
      </vt:variant>
      <vt:variant>
        <vt:i4>1</vt:i4>
      </vt:variant>
      <vt:variant>
        <vt:lpstr>Titres des diapositives</vt:lpstr>
      </vt:variant>
      <vt:variant>
        <vt:i4>22</vt:i4>
      </vt:variant>
    </vt:vector>
  </HeadingPairs>
  <TitlesOfParts>
    <vt:vector size="33" baseType="lpstr">
      <vt:lpstr>ＭＳ Ｐゴシック</vt:lpstr>
      <vt:lpstr>ＭＳ Ｐゴシック</vt:lpstr>
      <vt:lpstr>Arial</vt:lpstr>
      <vt:lpstr>Arial Narrow</vt:lpstr>
      <vt:lpstr>Calibri</vt:lpstr>
      <vt:lpstr>Cambria</vt:lpstr>
      <vt:lpstr>Times New Roman</vt:lpstr>
      <vt:lpstr>Wingdings</vt:lpstr>
      <vt:lpstr>Thème Office</vt:lpstr>
      <vt:lpstr>1_Thème Office</vt:lpstr>
      <vt:lpstr>Feuille de calcul</vt:lpstr>
      <vt:lpstr>Présentation PowerPoint</vt:lpstr>
      <vt:lpstr>Présentation PowerPoint</vt:lpstr>
      <vt:lpstr>Politique indemnitaire ministérielle: perspectives 2020 </vt:lpstr>
      <vt:lpstr>Perspectives 2020 : poursuite du plan de rattrapage indemnitaire ministériel </vt:lpstr>
      <vt:lpstr>Perspectives 2020 : poursuite du plan de rattrapage indemnitaire ministériel </vt:lpstr>
      <vt:lpstr>Perspectives 2020-2022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Feuille de route  ministérielle</dc:title>
  <dc:creator>Laurent Dubois-Loya  -  ldl.book.fr</dc:creator>
  <cp:lastModifiedBy>MARTINEZ Charlotte</cp:lastModifiedBy>
  <cp:revision>1032</cp:revision>
  <cp:lastPrinted>2020-01-31T12:27:06Z</cp:lastPrinted>
  <dcterms:created xsi:type="dcterms:W3CDTF">2017-07-20T16:29:24Z</dcterms:created>
  <dcterms:modified xsi:type="dcterms:W3CDTF">2020-02-05T15:09:14Z</dcterms:modified>
</cp:coreProperties>
</file>