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1" r:id="rId6"/>
    <p:sldId id="262" r:id="rId7"/>
    <p:sldId id="263" r:id="rId8"/>
    <p:sldId id="264" r:id="rId9"/>
    <p:sldId id="266" r:id="rId10"/>
    <p:sldId id="280" r:id="rId11"/>
    <p:sldId id="281" r:id="rId12"/>
    <p:sldId id="267" r:id="rId13"/>
    <p:sldId id="269" r:id="rId14"/>
    <p:sldId id="270" r:id="rId15"/>
    <p:sldId id="271" r:id="rId16"/>
    <p:sldId id="272" r:id="rId17"/>
    <p:sldId id="273" r:id="rId18"/>
    <p:sldId id="274" r:id="rId19"/>
    <p:sldId id="275" r:id="rId20"/>
    <p:sldId id="279" r:id="rId21"/>
    <p:sldId id="278" r:id="rId22"/>
    <p:sldId id="277" r:id="rId23"/>
    <p:sldId id="285" r:id="rId24"/>
    <p:sldId id="284" r:id="rId25"/>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32" autoAdjust="0"/>
  </p:normalViewPr>
  <p:slideViewPr>
    <p:cSldViewPr>
      <p:cViewPr varScale="1">
        <p:scale>
          <a:sx n="51" d="100"/>
          <a:sy n="51" d="100"/>
        </p:scale>
        <p:origin x="-171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94D899-0EEA-4F54-916E-ACACB3429AFD}" type="datetimeFigureOut">
              <a:rPr lang="fr-FR"/>
              <a:pPr>
                <a:defRPr/>
              </a:pPr>
              <a:t>03/02/2019</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78656D9-2D4E-4007-BC2F-98ACF2C56F84}"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8FB770-FBB0-44B1-AFC4-9E8FC50B9B17}" type="datetimeFigureOut">
              <a:rPr lang="fr-FR"/>
              <a:pPr>
                <a:defRPr/>
              </a:pPr>
              <a:t>03/02/2019</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27B807-C307-4131-8AF9-F1AC1E28360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66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A03DB5-9B26-41DD-88AB-D734A66259D3}"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Une réforme qui parait technique mais qui aura un impact considérable sur le niveau des pensions. Engagée de manière souple (par définition d’un plancher), elle sera confirmée par la loi Balladur.</a:t>
            </a:r>
          </a:p>
          <a:p>
            <a:pPr eaLnBrk="1" hangingPunct="1">
              <a:spcBef>
                <a:spcPct val="0"/>
              </a:spcBef>
            </a:pPr>
            <a:r>
              <a:rPr lang="fr-FR" smtClean="0"/>
              <a:t>Il faut souligner que sur la période considérée, les accords AGIRC ARRCO au motif de sauvegarder le paritarisme utilisent des mécanismes semblables (indexation de la valeur d’achat sur les salaires, de la valeur de sortie sur les prix, taux appel) et amplifient la baisse. Au fur et à mesure, le patronat refusant d’augmenter les cotisations, le taux de rendement est divisé par 2 entre 1960 (1€ de cotisation correspondrait à 0,15€ de pension) à 2009 (1€ cotisé correspond alors à 0,07€ de pension).</a:t>
            </a:r>
          </a:p>
        </p:txBody>
      </p:sp>
      <p:sp>
        <p:nvSpPr>
          <p:cNvPr id="368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7A5BC-4EE6-4309-B110-2250B7DDE249}" type="slidenum">
              <a:rPr lang="fr-FR" smtClean="0"/>
              <a:pPr fontAlgn="base">
                <a:spcBef>
                  <a:spcPct val="0"/>
                </a:spcBef>
                <a:spcAft>
                  <a:spcPct val="0"/>
                </a:spcAft>
                <a:defRPr/>
              </a:pPr>
              <a:t>12</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Loi du 22 juillet : très peu de temps après l’installation du gvt  issu de l’élection législative de 1993. Au cours de l’été, elle rend difficile la réaction syndicale d’autant que les mesures n’impactent pas les générations proches de la retraite.</a:t>
            </a:r>
          </a:p>
          <a:p>
            <a:pPr eaLnBrk="1" hangingPunct="1">
              <a:spcBef>
                <a:spcPct val="0"/>
              </a:spcBef>
            </a:pPr>
            <a:r>
              <a:rPr lang="fr-FR" smtClean="0"/>
              <a:t>La progressivité des mesures est une difficulté redoutable. Les plus proches de la retraite les plus attentifs au sujet sont les moins impactés.</a:t>
            </a:r>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854F-35C0-4A1D-AF34-AFF2B6BD8C1B}" type="slidenum">
              <a:rPr lang="fr-FR" smtClean="0"/>
              <a:pPr fontAlgn="base">
                <a:spcBef>
                  <a:spcPct val="0"/>
                </a:spcBef>
                <a:spcAft>
                  <a:spcPct val="0"/>
                </a:spcAft>
                <a:defRPr/>
              </a:pPr>
              <a:t>13</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On a en mémoire le mouvement de 1995, la grève des transports et les manifestations massives de la période mi-novembre à mi-décembre.</a:t>
            </a:r>
          </a:p>
          <a:p>
            <a:pPr eaLnBrk="1" hangingPunct="1">
              <a:spcBef>
                <a:spcPct val="0"/>
              </a:spcBef>
            </a:pPr>
            <a:r>
              <a:rPr lang="fr-FR" smtClean="0"/>
              <a:t>La réforme de la sécurité sociale comportera notamment le vote de l’ONDAM par le Parlement, la création de la CADES et du CRDS.</a:t>
            </a:r>
          </a:p>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1EE3D-6A2E-425D-86E6-BD06D926833E}" type="slidenum">
              <a:rPr lang="fr-FR" smtClean="0"/>
              <a:pPr fontAlgn="base">
                <a:spcBef>
                  <a:spcPct val="0"/>
                </a:spcBef>
                <a:spcAft>
                  <a:spcPct val="0"/>
                </a:spcAft>
                <a:defRPr/>
              </a:pPr>
              <a:t>14</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gvt admet un effort important demandé aux fonctionnaires.</a:t>
            </a:r>
          </a:p>
          <a:p>
            <a:pPr eaLnBrk="1" hangingPunct="1">
              <a:spcBef>
                <a:spcPct val="0"/>
              </a:spcBef>
            </a:pPr>
            <a:r>
              <a:rPr lang="fr-FR" smtClean="0"/>
              <a:t>Les premières grèves et manifestations sont unitaires (avril).</a:t>
            </a:r>
          </a:p>
          <a:p>
            <a:pPr eaLnBrk="1" hangingPunct="1">
              <a:spcBef>
                <a:spcPct val="0"/>
              </a:spcBef>
            </a:pPr>
            <a:r>
              <a:rPr lang="fr-FR" smtClean="0"/>
              <a:t>Mais le 15 mai après de discrètes négociations, et certaines concessions le gvt obtient un accord avec CFDT et CGC.</a:t>
            </a:r>
          </a:p>
          <a:p>
            <a:pPr eaLnBrk="1" hangingPunct="1">
              <a:spcBef>
                <a:spcPct val="0"/>
              </a:spcBef>
            </a:pPr>
            <a:r>
              <a:rPr lang="fr-FR" smtClean="0"/>
              <a:t>Les concessions : réduction de la décote du secteur privé qui atteignait un niveau indéfendable et dispositif carrières longues (lequel a connu un succès important).</a:t>
            </a:r>
          </a:p>
          <a:p>
            <a:pPr eaLnBrk="1" hangingPunct="1">
              <a:spcBef>
                <a:spcPct val="0"/>
              </a:spcBef>
            </a:pPr>
            <a:r>
              <a:rPr lang="fr-FR" smtClean="0"/>
              <a:t>Les enseignants sont très fortement mobilisés, et les fonctionnaires in fine divisés avec la création de la RAFP.</a:t>
            </a:r>
          </a:p>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4A8F6-0340-4B73-85E5-FC24A20E16DD}" type="slidenum">
              <a:rPr lang="fr-FR" smtClean="0"/>
              <a:pPr fontAlgn="base">
                <a:spcBef>
                  <a:spcPct val="0"/>
                </a:spcBef>
                <a:spcAft>
                  <a:spcPct val="0"/>
                </a:spcAft>
                <a:defRPr/>
              </a:pPr>
              <a:t>15</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Quelle cohérence ? pour augmenter votre pouvoir d’achat, on baisse les cotisations obligatoires (ou on ne les augmente pas), mais vous êtes invités à souscrire des assurances retraite.</a:t>
            </a:r>
          </a:p>
          <a:p>
            <a:pPr eaLnBrk="1" hangingPunct="1">
              <a:spcBef>
                <a:spcPct val="0"/>
              </a:spcBef>
            </a:pPr>
            <a:r>
              <a:rPr lang="fr-FR" smtClean="0"/>
              <a:t>Des plans collectifs peuvent aussi être négociés dans les entreprises.</a:t>
            </a:r>
          </a:p>
          <a:p>
            <a:pPr eaLnBrk="1" hangingPunct="1">
              <a:spcBef>
                <a:spcPct val="0"/>
              </a:spcBef>
            </a:pPr>
            <a:endParaRPr lang="fr-FR" smtClean="0"/>
          </a:p>
          <a:p>
            <a:pPr eaLnBrk="1" hangingPunct="1">
              <a:spcBef>
                <a:spcPct val="0"/>
              </a:spcBef>
            </a:pPr>
            <a:r>
              <a:rPr lang="fr-FR" smtClean="0"/>
              <a:t>Chercher l’erreur.</a:t>
            </a:r>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7C493-F81D-4E6B-A974-F575673A5D5B}" type="slidenum">
              <a:rPr lang="fr-FR" smtClean="0"/>
              <a:pPr fontAlgn="base">
                <a:spcBef>
                  <a:spcPct val="0"/>
                </a:spcBef>
                <a:spcAft>
                  <a:spcPct val="0"/>
                </a:spcAft>
                <a:defRPr/>
              </a:pPr>
              <a:t>16</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L’augmentation de la durée est le faux nez de la réforme ; la moitié des salariés du privé est hors emploi au moment de liquider sa retraite.</a:t>
            </a:r>
          </a:p>
          <a:p>
            <a:pPr eaLnBrk="1" hangingPunct="1">
              <a:spcBef>
                <a:spcPct val="0"/>
              </a:spcBef>
            </a:pPr>
            <a:r>
              <a:rPr lang="fr-FR" smtClean="0"/>
              <a:t>Quant aux fonctionnaires, le « choix » entre prolonger son activité (dans quelles conditions ?) ou « accepter » une pension réduite.</a:t>
            </a:r>
          </a:p>
          <a:p>
            <a:pPr eaLnBrk="1" hangingPunct="1">
              <a:spcBef>
                <a:spcPct val="0"/>
              </a:spcBef>
            </a:pPr>
            <a:endParaRPr lang="fr-FR" smtClean="0"/>
          </a:p>
          <a:p>
            <a:pPr eaLnBrk="1" hangingPunct="1">
              <a:spcBef>
                <a:spcPct val="0"/>
              </a:spcBef>
            </a:pPr>
            <a:r>
              <a:rPr lang="fr-FR" smtClean="0"/>
              <a:t>Ne pas augmenter le financement justifiait-il de creuser les écarts (pensions augmentées de la surcote, pensions diminuées de la décote).</a:t>
            </a:r>
          </a:p>
          <a:p>
            <a:pPr eaLnBrk="1" hangingPunct="1">
              <a:spcBef>
                <a:spcPct val="0"/>
              </a:spcBef>
            </a:pPr>
            <a:endParaRPr lang="fr-FR" smtClean="0"/>
          </a:p>
          <a:p>
            <a:pPr eaLnBrk="1" hangingPunct="1">
              <a:spcBef>
                <a:spcPct val="0"/>
              </a:spcBef>
            </a:pPr>
            <a:r>
              <a:rPr lang="fr-FR" smtClean="0"/>
              <a:t>La stratégie d’opposition privé / public a payé. Elle ouvre la voie à de nouvelles dégradations.</a:t>
            </a:r>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28F80-FA1E-4B50-AC7F-25951571F208}"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Contexte de crise.</a:t>
            </a:r>
          </a:p>
          <a:p>
            <a:pPr eaLnBrk="1" hangingPunct="1">
              <a:spcBef>
                <a:spcPct val="0"/>
              </a:spcBef>
            </a:pPr>
            <a:r>
              <a:rPr lang="fr-FR" smtClean="0"/>
              <a:t>Le recul des bornes d’âge, c’est aussi la baisse des pensions.</a:t>
            </a:r>
          </a:p>
          <a:p>
            <a:pPr eaLnBrk="1" hangingPunct="1">
              <a:spcBef>
                <a:spcPct val="0"/>
              </a:spcBef>
            </a:pPr>
            <a:r>
              <a:rPr lang="fr-FR" smtClean="0"/>
              <a:t>Minima : bascule assurance vers assistance.</a:t>
            </a:r>
          </a:p>
          <a:p>
            <a:pPr eaLnBrk="1" hangingPunct="1">
              <a:spcBef>
                <a:spcPct val="0"/>
              </a:spcBef>
            </a:pPr>
            <a:r>
              <a:rPr lang="fr-FR" smtClean="0"/>
              <a:t>Retenue pour pension : c’est une mesure de politique salariale, la cotisation des fonctionnaires de l’Etat est fictive.</a:t>
            </a:r>
          </a:p>
          <a:p>
            <a:pPr eaLnBrk="1" hangingPunct="1">
              <a:spcBef>
                <a:spcPct val="0"/>
              </a:spcBef>
            </a:pPr>
            <a:r>
              <a:rPr lang="fr-FR" smtClean="0"/>
              <a:t>Quelles conditions pour un départ anticipé : le sujet ne sera pas abordé mais on met fin à un droit.</a:t>
            </a:r>
          </a:p>
          <a:p>
            <a:pPr eaLnBrk="1" hangingPunct="1">
              <a:spcBef>
                <a:spcPct val="0"/>
              </a:spcBef>
            </a:pPr>
            <a:r>
              <a:rPr lang="fr-FR" smtClean="0"/>
              <a:t>Unité syndicale (si elle admet l’allongement, la CFDT fait du droit à partir à 60 ans pour ceux qui ont commencé à travailler tôt son axe de bataille). Mouvement social le plus important de la dernière période.</a:t>
            </a:r>
          </a:p>
          <a:p>
            <a:pPr eaLnBrk="1" hangingPunct="1">
              <a:spcBef>
                <a:spcPct val="0"/>
              </a:spcBef>
            </a:pPr>
            <a:r>
              <a:rPr lang="fr-FR" smtClean="0"/>
              <a:t>Loi du 9 novembre (l’échec s’est joué dans une période de préparation de l’élection  présidentielle ?).</a:t>
            </a:r>
          </a:p>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14501-6264-4349-A0FF-F349A765CDA3}"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 n’est donc pas le retour au droit à la retraite à 60 ans, même s’il s’agit d’une mesure populaire dont beaucoup se saisiront.</a:t>
            </a:r>
          </a:p>
          <a:p>
            <a:pPr eaLnBrk="1" hangingPunct="1">
              <a:spcBef>
                <a:spcPct val="0"/>
              </a:spcBef>
            </a:pPr>
            <a:endParaRPr lang="fr-FR" smtClean="0"/>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F23058-3234-4B19-8016-D2638151A470}" type="slidenum">
              <a:rPr lang="fr-FR" smtClean="0"/>
              <a:pPr fontAlgn="base">
                <a:spcBef>
                  <a:spcPct val="0"/>
                </a:spcBef>
                <a:spcAft>
                  <a:spcPct val="0"/>
                </a:spcAft>
                <a:defRPr/>
              </a:pPr>
              <a:t>19</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50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A12D6-5E8E-45A1-BC0F-B954A40666DF}" type="slidenum">
              <a:rPr lang="fr-FR" smtClean="0"/>
              <a:pPr fontAlgn="base">
                <a:spcBef>
                  <a:spcPct val="0"/>
                </a:spcBef>
                <a:spcAft>
                  <a:spcPct val="0"/>
                </a:spcAft>
                <a:defRPr/>
              </a:pPr>
              <a:t>20</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Des mesures de justice selon le gvt.</a:t>
            </a:r>
          </a:p>
          <a:p>
            <a:pPr eaLnBrk="1" hangingPunct="1">
              <a:spcBef>
                <a:spcPct val="0"/>
              </a:spcBef>
            </a:pPr>
            <a:r>
              <a:rPr lang="fr-FR" smtClean="0"/>
              <a:t>Elles étaient nécessaires, mais pas de nature à modifier au fond la réforme ni à inverser le message adressé aux salarié-es par la poursuite de l’allongement.</a:t>
            </a:r>
          </a:p>
        </p:txBody>
      </p:sp>
      <p:sp>
        <p:nvSpPr>
          <p:cNvPr id="46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1685F-0ECF-444D-AF9A-C9EBF8A1DD44}" type="slidenum">
              <a:rPr lang="fr-FR" smtClean="0"/>
              <a:pPr fontAlgn="base">
                <a:spcBef>
                  <a:spcPct val="0"/>
                </a:spcBef>
                <a:spcAft>
                  <a:spcPct val="0"/>
                </a:spcAft>
                <a:defRPr/>
              </a:pPr>
              <a:t>21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1673 : retraite des officiers de marine.</a:t>
            </a:r>
          </a:p>
          <a:p>
            <a:pPr eaLnBrk="1" hangingPunct="1">
              <a:spcBef>
                <a:spcPct val="0"/>
              </a:spcBef>
            </a:pPr>
            <a:r>
              <a:rPr lang="fr-FR" smtClean="0"/>
              <a:t>Il s’agit pour l’Etat de s’assurer la loyauté de ceux qui le servent en les mettant à l’abri (eux et leurs familles) du besoin.</a:t>
            </a:r>
          </a:p>
          <a:p>
            <a:pPr eaLnBrk="1" hangingPunct="1">
              <a:spcBef>
                <a:spcPct val="0"/>
              </a:spcBef>
            </a:pPr>
            <a:r>
              <a:rPr lang="fr-FR" smtClean="0"/>
              <a:t>1894 : Caisse des ouvriers mineurs (55 ans après 30 années). Cotisations ouvrières, patronales et de l’Etat.</a:t>
            </a:r>
          </a:p>
          <a:p>
            <a:pPr eaLnBrk="1" hangingPunct="1">
              <a:spcBef>
                <a:spcPct val="0"/>
              </a:spcBef>
            </a:pPr>
            <a:r>
              <a:rPr lang="fr-FR" smtClean="0"/>
              <a:t>1900 : caisse de retraites des cheminots dans le contexte de plusieurs compagnies privées.</a:t>
            </a:r>
          </a:p>
          <a:p>
            <a:pPr eaLnBrk="1" hangingPunct="1">
              <a:spcBef>
                <a:spcPct val="0"/>
              </a:spcBef>
            </a:pPr>
            <a:r>
              <a:rPr lang="fr-FR" smtClean="0"/>
              <a:t>Ces caisses ont pour caractéristiques de concerner l’ensemble des salariés du secteur concerné et garanties par l’Etat.</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13774-7018-44AA-85D1-B8542D6A9F08}"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Une nouvelle réforme annoncée, les mesures des dernières décennies n’auraient servi à rien….</a:t>
            </a:r>
          </a:p>
          <a:p>
            <a:pPr eaLnBrk="1" hangingPunct="1">
              <a:spcBef>
                <a:spcPct val="0"/>
              </a:spcBef>
            </a:pPr>
            <a:r>
              <a:rPr lang="fr-FR" smtClean="0"/>
              <a:t>Il faut donc comprendre quels étaient les objectifs réels des réformes.</a:t>
            </a:r>
          </a:p>
          <a:p>
            <a:pPr eaLnBrk="1" hangingPunct="1">
              <a:spcBef>
                <a:spcPct val="0"/>
              </a:spcBef>
            </a:pPr>
            <a:r>
              <a:rPr lang="fr-FR" smtClean="0"/>
              <a:t>Réduire les dépenses publiques, ouvrir un champ à la capitalisation, aux assurances privées…</a:t>
            </a:r>
          </a:p>
          <a:p>
            <a:pPr eaLnBrk="1" hangingPunct="1">
              <a:spcBef>
                <a:spcPct val="0"/>
              </a:spcBef>
            </a:pPr>
            <a:r>
              <a:rPr lang="fr-FR" smtClean="0"/>
              <a:t>En effet, les aspirations de la population ont-elles changé ?</a:t>
            </a:r>
          </a:p>
          <a:p>
            <a:pPr eaLnBrk="1" hangingPunct="1">
              <a:spcBef>
                <a:spcPct val="0"/>
              </a:spcBef>
            </a:pPr>
            <a:r>
              <a:rPr lang="fr-FR" smtClean="0"/>
              <a:t>Comment y répondra-t-on ? Avec quelles valeurs ?</a:t>
            </a:r>
          </a:p>
          <a:p>
            <a:pPr eaLnBrk="1" hangingPunct="1">
              <a:spcBef>
                <a:spcPct val="0"/>
              </a:spcBef>
            </a:pPr>
            <a:r>
              <a:rPr lang="fr-FR" smtClean="0"/>
              <a:t>CCL empruntée à Bruno Palier (La réforme des retraites, Que sais-je ? 2012)</a:t>
            </a:r>
          </a:p>
          <a:p>
            <a:pPr eaLnBrk="1" hangingPunct="1">
              <a:spcBef>
                <a:spcPct val="0"/>
              </a:spcBef>
            </a:pPr>
            <a:r>
              <a:rPr lang="fr-FR" smtClean="0"/>
              <a:t>« La baisse programmée des retraites va sans doute impliquer à terme un retour de la pauvreté et des inégalités fortes chez les personnes âgées. » </a:t>
            </a:r>
          </a:p>
          <a:p>
            <a:pPr eaLnBrk="1" hangingPunct="1">
              <a:spcBef>
                <a:spcPct val="0"/>
              </a:spcBef>
            </a:pPr>
            <a:r>
              <a:rPr lang="fr-FR" smtClean="0"/>
              <a:t>« Tous ceux qui n’ont pas accès à l’épargne retraite, les travailleurs à temps partiel, ceux qui touchent les plus bas salaires et les personnes ayant subi de nombreuses interruptions de carrière (principalement des femmes) seront encore une fois les principaux perdants ».</a:t>
            </a:r>
          </a:p>
        </p:txBody>
      </p:sp>
      <p:sp>
        <p:nvSpPr>
          <p:cNvPr id="471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CE729-7524-40EC-80D9-EC773BCF3571}" type="slidenum">
              <a:rPr lang="fr-FR" smtClean="0"/>
              <a:pPr fontAlgn="base">
                <a:spcBef>
                  <a:spcPct val="0"/>
                </a:spcBef>
                <a:spcAft>
                  <a:spcPct val="0"/>
                </a:spcAft>
                <a:defRPr/>
              </a:pPr>
              <a:t>22</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Pierre Concialdi stage national FSU novembre 2017</a:t>
            </a:r>
          </a:p>
          <a:p>
            <a:pPr eaLnBrk="1" hangingPunct="1"/>
            <a:r>
              <a:rPr lang="fr-FR" smtClean="0"/>
              <a:t>Une pension ne représenterait plus en 2060 que 35% du PIB par habitant.</a:t>
            </a:r>
          </a:p>
        </p:txBody>
      </p:sp>
      <p:sp>
        <p:nvSpPr>
          <p:cNvPr id="4" name="Espace réservé du numéro de diapositive 3"/>
          <p:cNvSpPr>
            <a:spLocks noGrp="1"/>
          </p:cNvSpPr>
          <p:nvPr>
            <p:ph type="sldNum" sz="quarter" idx="5"/>
          </p:nvPr>
        </p:nvSpPr>
        <p:spPr/>
        <p:txBody>
          <a:bodyPr/>
          <a:lstStyle/>
          <a:p>
            <a:pPr>
              <a:defRPr/>
            </a:pPr>
            <a:fld id="{DEF552E8-4412-4670-B37D-7935B992BCD6}" type="slidenum">
              <a:rPr lang="fr-FR" smtClean="0"/>
              <a:pPr>
                <a:defRPr/>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Idem</a:t>
            </a:r>
          </a:p>
          <a:p>
            <a:pPr eaLnBrk="1" hangingPunct="1"/>
            <a:r>
              <a:rPr lang="fr-FR" smtClean="0"/>
              <a:t>Les réformes imposées en France ont été bien plus lourdes que dans le reste de l’Europe.</a:t>
            </a:r>
          </a:p>
          <a:p>
            <a:pPr eaLnBrk="1" hangingPunct="1"/>
            <a:r>
              <a:rPr lang="fr-FR" smtClean="0"/>
              <a:t>Le vieillissement est compensé par la baisse du taux de couverture (augmentation de l’âge de départ) et par la baisse des pensions.</a:t>
            </a:r>
          </a:p>
        </p:txBody>
      </p:sp>
      <p:sp>
        <p:nvSpPr>
          <p:cNvPr id="4" name="Espace réservé du numéro de diapositive 3"/>
          <p:cNvSpPr>
            <a:spLocks noGrp="1"/>
          </p:cNvSpPr>
          <p:nvPr>
            <p:ph type="sldNum" sz="quarter" idx="5"/>
          </p:nvPr>
        </p:nvSpPr>
        <p:spPr/>
        <p:txBody>
          <a:bodyPr/>
          <a:lstStyle/>
          <a:p>
            <a:pPr>
              <a:defRPr/>
            </a:pPr>
            <a:fld id="{300A818D-F90B-46B9-8A45-906F936E0BA6}" type="slidenum">
              <a:rPr lang="fr-FR" smtClean="0"/>
              <a:pPr>
                <a:defRPr/>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fr-FR" smtClean="0"/>
              <a:t>Une loi sans effet concret : en 1911, la cour de cassation annulera l’obligation pour les employeurs de cotiser : voir la diapo 6. </a:t>
            </a:r>
          </a:p>
          <a:p>
            <a:pPr lvl="1" eaLnBrk="1" hangingPunct="1"/>
            <a:r>
              <a:rPr lang="fr-FR" smtClean="0"/>
              <a:t>assistance (loi du 14/07/1905 sur l’assistance obligatoire aux vieillards indigents de plus de 70 ans)</a:t>
            </a:r>
          </a:p>
          <a:p>
            <a:pPr lvl="1" eaLnBrk="1" hangingPunct="1"/>
            <a:r>
              <a:rPr lang="fr-FR" smtClean="0"/>
              <a:t>Ou</a:t>
            </a:r>
          </a:p>
          <a:p>
            <a:pPr lvl="1" eaLnBrk="1" hangingPunct="1"/>
            <a:r>
              <a:rPr lang="fr-FR" smtClean="0"/>
              <a:t>assurance :    « organiser le droit des travailleurs à la vie par l’assurance sociale » (Jaurès)</a:t>
            </a:r>
          </a:p>
          <a:p>
            <a:pPr eaLnBrk="1" hangingPunct="1">
              <a:spcBef>
                <a:spcPct val="0"/>
              </a:spcBef>
            </a:pPr>
            <a:endParaRPr lang="fr-FR" smtClean="0"/>
          </a:p>
          <a:p>
            <a:pPr eaLnBrk="1" hangingPunct="1">
              <a:spcBef>
                <a:spcPct val="0"/>
              </a:spcBef>
            </a:pPr>
            <a:endParaRPr lang="fr-FR"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DE275-912D-404D-941C-C21F76446DBB}"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dénomination « assurance vieillesse » est explicite sur les ambitions du régime général.</a:t>
            </a:r>
          </a:p>
          <a:p>
            <a:pPr eaLnBrk="1" hangingPunct="1">
              <a:spcBef>
                <a:spcPct val="0"/>
              </a:spcBef>
            </a:pPr>
            <a:r>
              <a:rPr lang="fr-FR" smtClean="0"/>
              <a:t>Mais les régimes spéciaux demeureront car plus avantageux et les régimes spécifiques des agriculteurs, professions libérales et indépendants ont des cotisations (et des droits) plus faibles, ces catégories possédant leur outil de travail.</a:t>
            </a:r>
          </a:p>
          <a:p>
            <a:pPr eaLnBrk="1" hangingPunct="1">
              <a:spcBef>
                <a:spcPct val="0"/>
              </a:spcBef>
            </a:pPr>
            <a:r>
              <a:rPr lang="fr-FR" smtClean="0"/>
              <a:t>Pour les cadres, compte tenu du plafonnement du SAM (et des cotisations), les montants versés sont très loin de maintenir les revenus d’activité la réponse est celle de la complémentaire. Ce choix aura des conséquences ultérieures.</a:t>
            </a:r>
          </a:p>
          <a:p>
            <a:pPr eaLnBrk="1" hangingPunct="1">
              <a:spcBef>
                <a:spcPct val="0"/>
              </a:spcBef>
            </a:pPr>
            <a:endParaRPr lang="fr-FR"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B0363F-7D86-41C2-88C8-21D62F1B5506}"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Au cours des années 1960 et 1970, les objectifs changent et le niveau des pensions augmentent. </a:t>
            </a:r>
          </a:p>
          <a:p>
            <a:pPr eaLnBrk="1" hangingPunct="1">
              <a:spcBef>
                <a:spcPct val="0"/>
              </a:spcBef>
            </a:pPr>
            <a:r>
              <a:rPr lang="fr-FR" smtClean="0"/>
              <a:t>Est en effet visé un taux de remplacement du salaire de référence de 70% à 90%.</a:t>
            </a:r>
          </a:p>
          <a:p>
            <a:pPr eaLnBrk="1" hangingPunct="1">
              <a:spcBef>
                <a:spcPct val="0"/>
              </a:spcBef>
            </a:pPr>
            <a:r>
              <a:rPr lang="fr-FR" smtClean="0"/>
              <a:t>Mais les modalités de ces changements ne sont pas neutres.</a:t>
            </a:r>
          </a:p>
          <a:p>
            <a:pPr eaLnBrk="1" hangingPunct="1">
              <a:spcBef>
                <a:spcPct val="0"/>
              </a:spcBef>
            </a:pPr>
            <a:r>
              <a:rPr lang="fr-FR" smtClean="0"/>
              <a:t>Il y a amélioration de la retraite de base, mais aussi la mobilisation des complémentaires.</a:t>
            </a:r>
          </a:p>
          <a:p>
            <a:pPr eaLnBrk="1" hangingPunct="1">
              <a:spcBef>
                <a:spcPct val="0"/>
              </a:spcBef>
            </a:pPr>
            <a:r>
              <a:rPr lang="fr-FR" smtClean="0"/>
              <a:t>A l’origine de la création de l’ARRCO, l’ANI du 8 décembre 1961 prévoit la généralisation des caisses complémentaires aux diverses branches professionnelles), la coordination des caisses et la solidarité financière.</a:t>
            </a:r>
          </a:p>
          <a:p>
            <a:pPr eaLnBrk="1" hangingPunct="1">
              <a:spcBef>
                <a:spcPct val="0"/>
              </a:spcBef>
            </a:pPr>
            <a:r>
              <a:rPr lang="fr-FR" smtClean="0"/>
              <a:t>Mais touts les salariés en sont pas couverts au sein d’une branche représentée par le MEDEF, les partenaires sociaux sollicitent une loi de généralisation ; elle interviendra en 1972.</a:t>
            </a:r>
          </a:p>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A8A081-6353-44B4-BC9B-3A6C0ED20009}" type="slidenum">
              <a:rPr lang="fr-FR" smtClean="0"/>
              <a:pPr fontAlgn="base">
                <a:spcBef>
                  <a:spcPct val="0"/>
                </a:spcBef>
                <a:spcAft>
                  <a:spcPct val="0"/>
                </a:spcAft>
                <a:defRPr/>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Il faudra l’accord du 4 février 1983 pour que la retraite à 60 ans soit saluée par le mvt syndical comme une victoire.</a:t>
            </a:r>
          </a:p>
        </p:txBody>
      </p:sp>
      <p:sp>
        <p:nvSpPr>
          <p:cNvPr id="327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B0750B-F0AA-4D03-A4DF-D1C8D341FD12}" type="slidenum">
              <a:rPr lang="fr-FR" smtClean="0"/>
              <a:pPr fontAlgn="base">
                <a:spcBef>
                  <a:spcPct val="0"/>
                </a:spcBef>
                <a:spcAft>
                  <a:spcPct val="0"/>
                </a:spcAft>
                <a:defRPr/>
              </a:pPr>
              <a:t>8</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Effet de cette construction sur la situation des personnes concernées.</a:t>
            </a:r>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66605C-30FE-4613-B576-44A7D26E6002}" type="slidenum">
              <a:rPr lang="fr-FR" smtClean="0"/>
              <a:pPr fontAlgn="base">
                <a:spcBef>
                  <a:spcPct val="0"/>
                </a:spcBef>
                <a:spcAft>
                  <a:spcPct val="0"/>
                </a:spcAft>
                <a:defRPr/>
              </a:pPr>
              <a:t>9</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construction du droit s’accompagne d’une augmentation des financements, en particulier celle des taux de cotisation illustrée par le graphique. Blocage au début des années 1990.</a:t>
            </a:r>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60691-12AE-4953-9469-58965789274B}" type="slidenum">
              <a:rPr lang="fr-FR" smtClean="0"/>
              <a:pPr fontAlgn="base">
                <a:spcBef>
                  <a:spcPct val="0"/>
                </a:spcBef>
                <a:spcAft>
                  <a:spcPct val="0"/>
                </a:spcAft>
                <a:defRPr/>
              </a:pPr>
              <a:t>10</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Plus démonstratif de l’augmentation des financements, la part des prestations sociales dans le PIB.</a:t>
            </a:r>
          </a:p>
          <a:p>
            <a:pPr eaLnBrk="1" hangingPunct="1">
              <a:spcBef>
                <a:spcPct val="0"/>
              </a:spcBef>
            </a:pPr>
            <a:r>
              <a:rPr lang="fr-FR" smtClean="0"/>
              <a:t>Penser aussi que le PIB s’est dans le même temps notablement accru, ce qui a contribué à cette évolution.</a:t>
            </a:r>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151F75-00F4-4FF2-BE65-915CBA609AB9}" type="slidenum">
              <a:rPr lang="fr-FR" smtClean="0"/>
              <a:pPr fontAlgn="base">
                <a:spcBef>
                  <a:spcPct val="0"/>
                </a:spcBef>
                <a:spcAft>
                  <a:spcPct val="0"/>
                </a:spcAft>
                <a:defRPr/>
              </a:pPr>
              <a:t>11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39878FD-3EA2-45A8-98C5-0FC182DD8C4A}" type="datetime1">
              <a:rPr lang="fr-FR"/>
              <a:pPr>
                <a:defRPr/>
              </a:pPr>
              <a:t>03/02/2019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15FC01-5849-4E1A-98D9-E851762BDE9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8B8EAA8-0BC7-44C6-8ACD-00AC1C72CCCB}" type="datetime1">
              <a:rPr lang="fr-FR"/>
              <a:pPr>
                <a:defRPr/>
              </a:pPr>
              <a:t>03/02/2019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0516E9-25C7-433A-8C23-2D44B0B5EF5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C6809CF-469E-4EB9-B43F-47A177812A2C}" type="datetime1">
              <a:rPr lang="fr-FR"/>
              <a:pPr>
                <a:defRPr/>
              </a:pPr>
              <a:t>03/02/2019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9C08BA4-031C-4A67-AB86-AC000A7A7BE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EEAD866-1AA9-4EB5-91FA-4059CBCA6BE8}" type="datetime1">
              <a:rPr lang="fr-FR"/>
              <a:pPr>
                <a:defRPr/>
              </a:pPr>
              <a:t>03/02/2019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58808AC-E1CD-4529-A210-3872E8BEEFB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39E183D-14EF-4895-8873-21A128B1B7CA}" type="datetime1">
              <a:rPr lang="fr-FR"/>
              <a:pPr>
                <a:defRPr/>
              </a:pPr>
              <a:t>03/02/2019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303E730-D07C-481E-B816-517D013F8BC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D8A33E2-908B-4AED-97F2-25AEFC56C1B5}" type="datetime1">
              <a:rPr lang="fr-FR"/>
              <a:pPr>
                <a:defRPr/>
              </a:pPr>
              <a:t>03/02/2019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AB113AB-DA1F-4DDD-AAE6-B87D900008B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C128257-F842-41C8-8B87-49156162A931}" type="datetime1">
              <a:rPr lang="fr-FR"/>
              <a:pPr>
                <a:defRPr/>
              </a:pPr>
              <a:t>03/02/2019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EBC6123-C48A-44BB-B5E8-DE26A0B8ECA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7F457CB-7AC1-434C-86EB-8626032A0F82}" type="datetime1">
              <a:rPr lang="fr-FR"/>
              <a:pPr>
                <a:defRPr/>
              </a:pPr>
              <a:t>03/02/2019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2C0E0C7-E303-47DB-B933-89505B5E578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11C1C72-DD73-4608-B5F5-72D8961C5057}" type="datetime1">
              <a:rPr lang="fr-FR"/>
              <a:pPr>
                <a:defRPr/>
              </a:pPr>
              <a:t>03/02/2019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0FF3CFF-9CE9-4DA7-A8F4-BBEE859CEC7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7740769-51BD-4CAD-97B3-8BC6A6F1B93C}" type="datetime1">
              <a:rPr lang="fr-FR"/>
              <a:pPr>
                <a:defRPr/>
              </a:pPr>
              <a:t>03/02/2019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33E4B57-59B3-4310-8D8A-6ECEB7E0219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43AB586-669C-42F0-AC2D-D47069E65E7D}" type="datetime1">
              <a:rPr lang="fr-FR"/>
              <a:pPr>
                <a:defRPr/>
              </a:pPr>
              <a:t>03/02/2019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45A42D8-FFB0-415D-922A-BBA00B8DC87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FF639A-9F16-40C5-B036-17D7C839E471}" type="datetime1">
              <a:rPr lang="fr-FR"/>
              <a:pPr>
                <a:defRPr/>
              </a:pPr>
              <a:t>03/02/2019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550230-706B-46D1-876B-F6769B56F9C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Feuille_Microsoft_Office_Excel_97-2003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Feuille_Microsoft_Office_Excel_97-20032.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p:txBody>
          <a:bodyPr/>
          <a:lstStyle/>
          <a:p>
            <a:pPr eaLnBrk="1" hangingPunct="1"/>
            <a:r>
              <a:rPr lang="fr-FR" b="1" dirty="0" smtClean="0"/>
              <a:t>Retraite : la conquête d’un droit</a:t>
            </a:r>
            <a:endParaRPr lang="fr-FR" b="1" dirty="0" smtClean="0"/>
          </a:p>
        </p:txBody>
      </p:sp>
      <p:sp>
        <p:nvSpPr>
          <p:cNvPr id="3" name="Sous-titr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fr-FR" dirty="0" smtClean="0"/>
              <a:t>Stage « Retraite »</a:t>
            </a:r>
          </a:p>
          <a:p>
            <a:pPr eaLnBrk="1" fontAlgn="auto" hangingPunct="1">
              <a:spcAft>
                <a:spcPts val="0"/>
              </a:spcAft>
              <a:buFont typeface="Arial" pitchFamily="34" charset="0"/>
              <a:buNone/>
              <a:defRPr/>
            </a:pPr>
            <a:r>
              <a:rPr lang="fr-FR" dirty="0" smtClean="0"/>
              <a:t>6 février 2019</a:t>
            </a:r>
            <a:endParaRPr lang="fr-FR" dirty="0"/>
          </a:p>
        </p:txBody>
      </p:sp>
      <p:pic>
        <p:nvPicPr>
          <p:cNvPr id="4100" name="Image 3" descr="logo fsu.PNG"/>
          <p:cNvPicPr>
            <a:picLocks noChangeAspect="1"/>
          </p:cNvPicPr>
          <p:nvPr/>
        </p:nvPicPr>
        <p:blipFill>
          <a:blip r:embed="rId3" cstate="print"/>
          <a:srcRect/>
          <a:stretch>
            <a:fillRect/>
          </a:stretch>
        </p:blipFill>
        <p:spPr bwMode="auto">
          <a:xfrm>
            <a:off x="7308850" y="4724400"/>
            <a:ext cx="1306513" cy="144145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D4C06076-35AE-4BC8-831C-40FD69107043}" type="slidenum">
              <a:rPr lang="fr-FR"/>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fr-FR" b="1" smtClean="0"/>
              <a:t>La construction d’un droit</a:t>
            </a:r>
          </a:p>
        </p:txBody>
      </p:sp>
      <p:pic>
        <p:nvPicPr>
          <p:cNvPr id="13315" name="Picture 2"/>
          <p:cNvPicPr>
            <a:picLocks noGrp="1" noChangeAspect="1" noChangeArrowheads="1"/>
          </p:cNvPicPr>
          <p:nvPr>
            <p:ph idx="1"/>
          </p:nvPr>
        </p:nvPicPr>
        <p:blipFill>
          <a:blip r:embed="rId3" cstate="print"/>
          <a:srcRect/>
          <a:stretch>
            <a:fillRect/>
          </a:stretch>
        </p:blipFill>
        <p:spPr>
          <a:xfrm>
            <a:off x="1501775" y="2078038"/>
            <a:ext cx="6958013" cy="4044950"/>
          </a:xfrm>
        </p:spPr>
      </p:pic>
      <p:sp>
        <p:nvSpPr>
          <p:cNvPr id="6" name="Espace réservé du numéro de diapositive 5"/>
          <p:cNvSpPr>
            <a:spLocks noGrp="1"/>
          </p:cNvSpPr>
          <p:nvPr>
            <p:ph type="sldNum" sz="quarter" idx="12"/>
          </p:nvPr>
        </p:nvSpPr>
        <p:spPr/>
        <p:txBody>
          <a:bodyPr/>
          <a:lstStyle/>
          <a:p>
            <a:pPr>
              <a:defRPr/>
            </a:pPr>
            <a:fld id="{1DF9CC38-3807-4F80-BDB2-96FAB299DC4C}" type="slidenum">
              <a:rPr lang="fr-FR"/>
              <a:pPr>
                <a:defRPr/>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FR" b="1" smtClean="0"/>
              <a:t>La construction d’un droit</a:t>
            </a:r>
            <a:endParaRPr lang="fr-FR" smtClean="0"/>
          </a:p>
        </p:txBody>
      </p:sp>
      <p:pic>
        <p:nvPicPr>
          <p:cNvPr id="14339" name="Picture 2"/>
          <p:cNvPicPr>
            <a:picLocks noGrp="1" noChangeAspect="1" noChangeArrowheads="1"/>
          </p:cNvPicPr>
          <p:nvPr>
            <p:ph idx="1"/>
          </p:nvPr>
        </p:nvPicPr>
        <p:blipFill>
          <a:blip r:embed="rId3" cstate="print"/>
          <a:srcRect/>
          <a:stretch>
            <a:fillRect/>
          </a:stretch>
        </p:blipFill>
        <p:spPr>
          <a:xfrm>
            <a:off x="217488" y="2276475"/>
            <a:ext cx="8894762" cy="3240088"/>
          </a:xfrm>
        </p:spPr>
      </p:pic>
      <p:sp>
        <p:nvSpPr>
          <p:cNvPr id="7" name="Espace réservé du numéro de diapositive 6"/>
          <p:cNvSpPr>
            <a:spLocks noGrp="1"/>
          </p:cNvSpPr>
          <p:nvPr>
            <p:ph type="sldNum" sz="quarter" idx="12"/>
          </p:nvPr>
        </p:nvSpPr>
        <p:spPr/>
        <p:txBody>
          <a:bodyPr/>
          <a:lstStyle/>
          <a:p>
            <a:pPr>
              <a:defRPr/>
            </a:pPr>
            <a:fld id="{D17901C8-88AE-4B26-896C-84B4B001190D}" type="slidenum">
              <a:rPr lang="fr-FR"/>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t>Sauvegarder les retraites par répartition ? (1987-2014)</a:t>
            </a:r>
            <a:endParaRPr lang="fr-FR" b="1" dirty="0"/>
          </a:p>
        </p:txBody>
      </p:sp>
      <p:sp>
        <p:nvSpPr>
          <p:cNvPr id="15363" name="Espace réservé du contenu 2"/>
          <p:cNvSpPr>
            <a:spLocks noGrp="1"/>
          </p:cNvSpPr>
          <p:nvPr>
            <p:ph idx="1"/>
          </p:nvPr>
        </p:nvSpPr>
        <p:spPr/>
        <p:txBody>
          <a:bodyPr/>
          <a:lstStyle/>
          <a:p>
            <a:pPr eaLnBrk="1" hangingPunct="1"/>
            <a:r>
              <a:rPr lang="fr-FR" smtClean="0"/>
              <a:t>1987 loi Seguin, Régime général </a:t>
            </a:r>
          </a:p>
          <a:p>
            <a:pPr lvl="1" eaLnBrk="1" hangingPunct="1"/>
            <a:r>
              <a:rPr lang="fr-FR" smtClean="0"/>
              <a:t> les salaires portés au compte sont revalorisés sur l’inflation et non sur l’évolution du salaire moyen. </a:t>
            </a:r>
          </a:p>
          <a:p>
            <a:pPr lvl="1" eaLnBrk="1" hangingPunct="1"/>
            <a:r>
              <a:rPr lang="fr-FR" smtClean="0"/>
              <a:t>les pensions revalorisées sur les prix (même impact).</a:t>
            </a:r>
          </a:p>
          <a:p>
            <a:pPr lvl="1" eaLnBrk="1" hangingPunct="1"/>
            <a:endParaRPr lang="fr-FR" smtClean="0"/>
          </a:p>
          <a:p>
            <a:pPr lvl="1" eaLnBrk="1" hangingPunct="1">
              <a:buFont typeface="Arial" charset="0"/>
              <a:buNone/>
            </a:pPr>
            <a:r>
              <a:rPr lang="fr-FR" smtClean="0"/>
              <a:t>A partir de 1993, les mêmes mécanismes s’appliqueront aux retraites complémentaires.</a:t>
            </a:r>
          </a:p>
        </p:txBody>
      </p:sp>
      <p:sp>
        <p:nvSpPr>
          <p:cNvPr id="5" name="Espace réservé du numéro de diapositive 4"/>
          <p:cNvSpPr>
            <a:spLocks noGrp="1"/>
          </p:cNvSpPr>
          <p:nvPr>
            <p:ph type="sldNum" sz="quarter" idx="12"/>
          </p:nvPr>
        </p:nvSpPr>
        <p:spPr/>
        <p:txBody>
          <a:bodyPr/>
          <a:lstStyle/>
          <a:p>
            <a:pPr>
              <a:defRPr/>
            </a:pPr>
            <a:fld id="{B38C298C-ADEE-4F31-A929-FE986B3B2452}" type="slidenum">
              <a:rPr lang="fr-FR"/>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b="1" smtClean="0"/>
              <a:t>1993  loi Balladur</a:t>
            </a:r>
          </a:p>
        </p:txBody>
      </p:sp>
      <p:sp>
        <p:nvSpPr>
          <p:cNvPr id="3" name="Espace réservé du contenu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fr-FR" dirty="0" smtClean="0"/>
              <a:t>Salaire de référence : moyenne des dix aux 25 meilleures années</a:t>
            </a:r>
          </a:p>
          <a:p>
            <a:pPr eaLnBrk="1" fontAlgn="auto" hangingPunct="1">
              <a:spcAft>
                <a:spcPts val="0"/>
              </a:spcAft>
              <a:buFont typeface="Arial" pitchFamily="34" charset="0"/>
              <a:buChar char="•"/>
              <a:defRPr/>
            </a:pPr>
            <a:r>
              <a:rPr lang="fr-FR" dirty="0" smtClean="0"/>
              <a:t>Durée requise pour le taux plein : de 150 trimestres à 160</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None/>
              <a:defRPr/>
            </a:pPr>
            <a:r>
              <a:rPr lang="fr-FR" dirty="0" smtClean="0"/>
              <a:t>La progressivité des mesures : les valeurs cibles atteintes en 2003.</a:t>
            </a:r>
          </a:p>
          <a:p>
            <a:pPr eaLnBrk="1" fontAlgn="auto" hangingPunct="1">
              <a:spcAft>
                <a:spcPts val="0"/>
              </a:spcAft>
              <a:buFont typeface="Arial" pitchFamily="34" charset="0"/>
              <a:buNone/>
              <a:defRPr/>
            </a:pPr>
            <a:r>
              <a:rPr lang="fr-FR" dirty="0" smtClean="0"/>
              <a:t>L’allongement dans un contexte de chômage et d’exclusion des seniors conduit à la baisse des pensions.</a:t>
            </a:r>
          </a:p>
        </p:txBody>
      </p:sp>
      <p:sp>
        <p:nvSpPr>
          <p:cNvPr id="4" name="Espace réservé du numéro de diapositive 3"/>
          <p:cNvSpPr>
            <a:spLocks noGrp="1"/>
          </p:cNvSpPr>
          <p:nvPr>
            <p:ph type="sldNum" sz="quarter" idx="12"/>
          </p:nvPr>
        </p:nvSpPr>
        <p:spPr/>
        <p:txBody>
          <a:bodyPr/>
          <a:lstStyle/>
          <a:p>
            <a:pPr>
              <a:defRPr/>
            </a:pPr>
            <a:fld id="{7B70D283-A952-41A1-A956-E36E11648893}" type="slidenum">
              <a:rPr lang="fr-FR"/>
              <a:pPr>
                <a:defRPr/>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FR" b="1" smtClean="0"/>
              <a:t>1995 : plan Juppé</a:t>
            </a:r>
          </a:p>
        </p:txBody>
      </p:sp>
      <p:sp>
        <p:nvSpPr>
          <p:cNvPr id="17411" name="Espace réservé du contenu 2"/>
          <p:cNvSpPr>
            <a:spLocks noGrp="1"/>
          </p:cNvSpPr>
          <p:nvPr>
            <p:ph idx="1"/>
          </p:nvPr>
        </p:nvSpPr>
        <p:spPr/>
        <p:txBody>
          <a:bodyPr/>
          <a:lstStyle/>
          <a:p>
            <a:pPr eaLnBrk="1" hangingPunct="1"/>
            <a:r>
              <a:rPr lang="fr-FR" smtClean="0"/>
              <a:t>Projet de réforme de la sécurité sociale, incluant une réforme des retraites du secteur public.</a:t>
            </a:r>
          </a:p>
          <a:p>
            <a:pPr eaLnBrk="1" hangingPunct="1"/>
            <a:r>
              <a:rPr lang="fr-FR" smtClean="0"/>
              <a:t>La mobilisation conduira le gouvernement à retirer le volet « retraites » du plan. Une loi autorisant la réforme de l’assurance maladie par ordonnance est adoptée le 30 décembre.</a:t>
            </a:r>
          </a:p>
        </p:txBody>
      </p:sp>
      <p:sp>
        <p:nvSpPr>
          <p:cNvPr id="4" name="Espace réservé du numéro de diapositive 3"/>
          <p:cNvSpPr>
            <a:spLocks noGrp="1"/>
          </p:cNvSpPr>
          <p:nvPr>
            <p:ph type="sldNum" sz="quarter" idx="12"/>
          </p:nvPr>
        </p:nvSpPr>
        <p:spPr/>
        <p:txBody>
          <a:bodyPr/>
          <a:lstStyle/>
          <a:p>
            <a:pPr>
              <a:defRPr/>
            </a:pPr>
            <a:fld id="{ABAA3A43-5EB1-4FEB-97C8-E48BAC6C78C5}" type="slidenum">
              <a:rPr lang="fr-FR"/>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b="1" smtClean="0"/>
              <a:t>2003 : réforme Fillon</a:t>
            </a:r>
          </a:p>
        </p:txBody>
      </p:sp>
      <p:sp>
        <p:nvSpPr>
          <p:cNvPr id="3" name="Espace réservé du contenu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fr-FR" dirty="0" smtClean="0"/>
              <a:t>Concerne essentiellement le code des pensions mais complète ponctuellement la réforme Balladur.</a:t>
            </a:r>
          </a:p>
          <a:p>
            <a:pPr eaLnBrk="1" fontAlgn="auto" hangingPunct="1">
              <a:spcAft>
                <a:spcPts val="0"/>
              </a:spcAft>
              <a:buFont typeface="Arial" pitchFamily="34" charset="0"/>
              <a:buNone/>
              <a:defRPr/>
            </a:pPr>
            <a:r>
              <a:rPr lang="fr-FR" dirty="0" smtClean="0"/>
              <a:t>Pour le code des pensions</a:t>
            </a:r>
          </a:p>
          <a:p>
            <a:pPr lvl="1" eaLnBrk="1" fontAlgn="auto" hangingPunct="1">
              <a:spcAft>
                <a:spcPts val="0"/>
              </a:spcAft>
              <a:buFont typeface="Arial" pitchFamily="34" charset="0"/>
              <a:buChar char="–"/>
              <a:defRPr/>
            </a:pPr>
            <a:r>
              <a:rPr lang="fr-FR" dirty="0" smtClean="0"/>
              <a:t>Passage de 37,5 annuités à 40 </a:t>
            </a:r>
          </a:p>
          <a:p>
            <a:pPr lvl="1" eaLnBrk="1" fontAlgn="auto" hangingPunct="1">
              <a:spcAft>
                <a:spcPts val="0"/>
              </a:spcAft>
              <a:buFont typeface="Arial" pitchFamily="34" charset="0"/>
              <a:buChar char="–"/>
              <a:defRPr/>
            </a:pPr>
            <a:r>
              <a:rPr lang="fr-FR" dirty="0" smtClean="0"/>
              <a:t>Création d’une décote  et de la surcote</a:t>
            </a:r>
          </a:p>
          <a:p>
            <a:pPr lvl="1" eaLnBrk="1" fontAlgn="auto" hangingPunct="1">
              <a:spcAft>
                <a:spcPts val="0"/>
              </a:spcAft>
              <a:buFont typeface="Arial" pitchFamily="34" charset="0"/>
              <a:buChar char="–"/>
              <a:defRPr/>
            </a:pPr>
            <a:r>
              <a:rPr lang="fr-FR" dirty="0" smtClean="0"/>
              <a:t>Revalorisation des pensions sur les prix.</a:t>
            </a:r>
          </a:p>
          <a:p>
            <a:pPr lvl="1" eaLnBrk="1" fontAlgn="auto" hangingPunct="1">
              <a:spcAft>
                <a:spcPts val="0"/>
              </a:spcAft>
              <a:buFont typeface="Arial" pitchFamily="34" charset="0"/>
              <a:buChar char="–"/>
              <a:defRPr/>
            </a:pPr>
            <a:r>
              <a:rPr lang="fr-FR" dirty="0" smtClean="0"/>
              <a:t>Réforme de la bonification pour enfant.</a:t>
            </a:r>
          </a:p>
          <a:p>
            <a:pPr eaLnBrk="1" fontAlgn="auto" hangingPunct="1">
              <a:spcAft>
                <a:spcPts val="0"/>
              </a:spcAft>
              <a:buFont typeface="Arial" pitchFamily="34" charset="0"/>
              <a:buNone/>
              <a:defRPr/>
            </a:pPr>
            <a:r>
              <a:rPr lang="fr-FR" dirty="0" smtClean="0"/>
              <a:t>Création de l’ERAFP.</a:t>
            </a:r>
            <a:endParaRPr lang="fr-FR" dirty="0"/>
          </a:p>
        </p:txBody>
      </p:sp>
      <p:sp>
        <p:nvSpPr>
          <p:cNvPr id="4" name="Espace réservé du numéro de diapositive 3"/>
          <p:cNvSpPr>
            <a:spLocks noGrp="1"/>
          </p:cNvSpPr>
          <p:nvPr>
            <p:ph type="sldNum" sz="quarter" idx="12"/>
          </p:nvPr>
        </p:nvSpPr>
        <p:spPr/>
        <p:txBody>
          <a:bodyPr/>
          <a:lstStyle/>
          <a:p>
            <a:pPr>
              <a:defRPr/>
            </a:pPr>
            <a:fld id="{090F3CAB-D50F-4957-B05A-85B1BD93146D}" type="slidenum">
              <a:rPr lang="fr-FR"/>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fr-FR" b="1" smtClean="0"/>
              <a:t>2003 : réforme Fillon</a:t>
            </a:r>
            <a:endParaRPr lang="fr-FR" smtClean="0"/>
          </a:p>
        </p:txBody>
      </p:sp>
      <p:sp>
        <p:nvSpPr>
          <p:cNvPr id="19459" name="Espace réservé du contenu 2"/>
          <p:cNvSpPr>
            <a:spLocks noGrp="1"/>
          </p:cNvSpPr>
          <p:nvPr>
            <p:ph idx="1"/>
          </p:nvPr>
        </p:nvSpPr>
        <p:spPr/>
        <p:txBody>
          <a:bodyPr/>
          <a:lstStyle/>
          <a:p>
            <a:pPr eaLnBrk="1" hangingPunct="1"/>
            <a:r>
              <a:rPr lang="fr-FR" smtClean="0"/>
              <a:t>Avec la création du « droit à l’information », l’encouragement à l’épargne retraite</a:t>
            </a:r>
          </a:p>
          <a:p>
            <a:pPr lvl="1" eaLnBrk="1" hangingPunct="1"/>
            <a:r>
              <a:rPr lang="fr-FR" smtClean="0"/>
              <a:t>Des plans collectifs</a:t>
            </a:r>
          </a:p>
          <a:p>
            <a:pPr lvl="1" eaLnBrk="1" hangingPunct="1"/>
            <a:r>
              <a:rPr lang="fr-FR" smtClean="0"/>
              <a:t>Ou individuels</a:t>
            </a:r>
          </a:p>
          <a:p>
            <a:pPr lvl="1" eaLnBrk="1" hangingPunct="1"/>
            <a:endParaRPr lang="fr-FR" smtClean="0"/>
          </a:p>
          <a:p>
            <a:pPr eaLnBrk="1" hangingPunct="1">
              <a:buFont typeface="Arial" charset="0"/>
              <a:buNone/>
            </a:pPr>
            <a:r>
              <a:rPr lang="fr-FR" smtClean="0"/>
              <a:t>Une épargne favorisée par des dispositifs fiscaux.</a:t>
            </a:r>
          </a:p>
          <a:p>
            <a:pPr lvl="1" eaLnBrk="1" hangingPunct="1"/>
            <a:endParaRPr lang="fr-FR" smtClean="0"/>
          </a:p>
          <a:p>
            <a:pPr lvl="1"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18A3CC06-A4F2-44A4-B2CC-074803BF77E3}" type="slidenum">
              <a:rPr lang="fr-FR"/>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FR" b="1" smtClean="0"/>
              <a:t>2003 : réforme Fillon</a:t>
            </a:r>
            <a:endParaRPr lang="fr-FR" smtClean="0"/>
          </a:p>
        </p:txBody>
      </p:sp>
      <p:sp>
        <p:nvSpPr>
          <p:cNvPr id="20483" name="Espace réservé du contenu 2"/>
          <p:cNvSpPr>
            <a:spLocks noGrp="1"/>
          </p:cNvSpPr>
          <p:nvPr>
            <p:ph idx="1"/>
          </p:nvPr>
        </p:nvSpPr>
        <p:spPr/>
        <p:txBody>
          <a:bodyPr/>
          <a:lstStyle/>
          <a:p>
            <a:pPr eaLnBrk="1" hangingPunct="1"/>
            <a:endParaRPr lang="fr-FR" smtClean="0"/>
          </a:p>
          <a:p>
            <a:pPr eaLnBrk="1" hangingPunct="1"/>
            <a:r>
              <a:rPr lang="fr-FR" smtClean="0"/>
              <a:t>La baisse des pensions est programmée.</a:t>
            </a:r>
          </a:p>
          <a:p>
            <a:pPr eaLnBrk="1" hangingPunct="1"/>
            <a:r>
              <a:rPr lang="fr-FR" smtClean="0"/>
              <a:t>Les inégalités entre retraités accrues.</a:t>
            </a:r>
          </a:p>
          <a:p>
            <a:pPr eaLnBrk="1" hangingPunct="1"/>
            <a:endParaRPr lang="fr-FR" smtClean="0"/>
          </a:p>
          <a:p>
            <a:pPr eaLnBrk="1" hangingPunct="1"/>
            <a:r>
              <a:rPr lang="fr-FR" smtClean="0"/>
              <a:t>2007 : réforme des régimes spéciaux</a:t>
            </a:r>
          </a:p>
        </p:txBody>
      </p:sp>
      <p:sp>
        <p:nvSpPr>
          <p:cNvPr id="4" name="Espace réservé du numéro de diapositive 3"/>
          <p:cNvSpPr>
            <a:spLocks noGrp="1"/>
          </p:cNvSpPr>
          <p:nvPr>
            <p:ph type="sldNum" sz="quarter" idx="12"/>
          </p:nvPr>
        </p:nvSpPr>
        <p:spPr/>
        <p:txBody>
          <a:bodyPr/>
          <a:lstStyle/>
          <a:p>
            <a:pPr>
              <a:defRPr/>
            </a:pPr>
            <a:fld id="{604993D6-8BC0-417A-AC26-5D1C9D07D24B}" type="slidenum">
              <a:rPr lang="fr-FR"/>
              <a:pPr>
                <a:defRPr/>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b="1" smtClean="0"/>
              <a:t>2010 : report des bornes d’âge</a:t>
            </a:r>
          </a:p>
        </p:txBody>
      </p:sp>
      <p:sp>
        <p:nvSpPr>
          <p:cNvPr id="21507" name="Espace réservé du contenu 2"/>
          <p:cNvSpPr>
            <a:spLocks noGrp="1"/>
          </p:cNvSpPr>
          <p:nvPr>
            <p:ph idx="1"/>
          </p:nvPr>
        </p:nvSpPr>
        <p:spPr/>
        <p:txBody>
          <a:bodyPr/>
          <a:lstStyle/>
          <a:p>
            <a:pPr eaLnBrk="1" hangingPunct="1"/>
            <a:r>
              <a:rPr lang="fr-FR" smtClean="0"/>
              <a:t>Recul des bornes 60-65 ans vers 62-67 ans. Progressivité raccourcie en 2011.</a:t>
            </a:r>
          </a:p>
          <a:p>
            <a:pPr eaLnBrk="1" hangingPunct="1"/>
            <a:r>
              <a:rPr lang="fr-FR" smtClean="0"/>
              <a:t>Mise des minima sous conditions de ressources</a:t>
            </a:r>
          </a:p>
          <a:p>
            <a:pPr eaLnBrk="1" hangingPunct="1"/>
            <a:r>
              <a:rPr lang="fr-FR" smtClean="0"/>
              <a:t>Augmentation de la retenue pour pension des fonctionnaires au prétexte d’alignement.</a:t>
            </a:r>
          </a:p>
          <a:p>
            <a:pPr eaLnBrk="1" hangingPunct="1"/>
            <a:r>
              <a:rPr lang="fr-FR" smtClean="0"/>
              <a:t>Fonctionnaires : fin du départ anticipé pour les parents de trois enfants.</a:t>
            </a:r>
          </a:p>
        </p:txBody>
      </p:sp>
      <p:sp>
        <p:nvSpPr>
          <p:cNvPr id="4" name="Espace réservé du numéro de diapositive 3"/>
          <p:cNvSpPr>
            <a:spLocks noGrp="1"/>
          </p:cNvSpPr>
          <p:nvPr>
            <p:ph type="sldNum" sz="quarter" idx="12"/>
          </p:nvPr>
        </p:nvSpPr>
        <p:spPr/>
        <p:txBody>
          <a:bodyPr/>
          <a:lstStyle/>
          <a:p>
            <a:pPr>
              <a:defRPr/>
            </a:pPr>
            <a:fld id="{316C169A-F382-4580-8366-6FB13A163780}" type="slidenum">
              <a:rPr lang="fr-FR"/>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FR" b="1" smtClean="0"/>
              <a:t>2012 : carrières longues</a:t>
            </a:r>
          </a:p>
        </p:txBody>
      </p:sp>
      <p:sp>
        <p:nvSpPr>
          <p:cNvPr id="22531" name="Espace réservé du contenu 2"/>
          <p:cNvSpPr>
            <a:spLocks noGrp="1"/>
          </p:cNvSpPr>
          <p:nvPr>
            <p:ph idx="1"/>
          </p:nvPr>
        </p:nvSpPr>
        <p:spPr/>
        <p:txBody>
          <a:bodyPr/>
          <a:lstStyle/>
          <a:p>
            <a:pPr eaLnBrk="1" hangingPunct="1"/>
            <a:r>
              <a:rPr lang="fr-FR" smtClean="0"/>
              <a:t>Départ possible à partir de 60 ans pour ceux qui totalisent la durée de cotisation requise pour leur génération. Décret du 2 juillet 2012.</a:t>
            </a:r>
          </a:p>
          <a:p>
            <a:pPr eaLnBrk="1" hangingPunct="1"/>
            <a:endParaRPr lang="fr-FR" smtClean="0"/>
          </a:p>
          <a:p>
            <a:pPr eaLnBrk="1" hangingPunct="1"/>
            <a:r>
              <a:rPr lang="fr-FR" smtClean="0"/>
              <a:t>Augmentation de la cotisation et de la retenue pour pension (0,25 point ouvrier et employeur)</a:t>
            </a:r>
          </a:p>
        </p:txBody>
      </p:sp>
      <p:sp>
        <p:nvSpPr>
          <p:cNvPr id="4" name="Espace réservé du numéro de diapositive 3"/>
          <p:cNvSpPr>
            <a:spLocks noGrp="1"/>
          </p:cNvSpPr>
          <p:nvPr>
            <p:ph type="sldNum" sz="quarter" idx="12"/>
          </p:nvPr>
        </p:nvSpPr>
        <p:spPr/>
        <p:txBody>
          <a:bodyPr/>
          <a:lstStyle/>
          <a:p>
            <a:pPr>
              <a:defRPr/>
            </a:pPr>
            <a:fld id="{67E74FEB-618A-4F4F-803A-EAE49E73AC94}" type="slidenum">
              <a:rPr lang="fr-FR"/>
              <a:pPr>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title"/>
          </p:nvPr>
        </p:nvSpPr>
        <p:spPr/>
        <p:txBody>
          <a:bodyPr/>
          <a:lstStyle/>
          <a:p>
            <a:pPr eaLnBrk="1" hangingPunct="1"/>
            <a:endParaRPr lang="fr-FR" smtClean="0"/>
          </a:p>
        </p:txBody>
      </p:sp>
      <p:sp>
        <p:nvSpPr>
          <p:cNvPr id="5123" name="Espace réservé du contenu 4"/>
          <p:cNvSpPr>
            <a:spLocks noGrp="1"/>
          </p:cNvSpPr>
          <p:nvPr>
            <p:ph idx="1"/>
          </p:nvPr>
        </p:nvSpPr>
        <p:spPr/>
        <p:txBody>
          <a:bodyPr/>
          <a:lstStyle/>
          <a:p>
            <a:pPr eaLnBrk="1" hangingPunct="1"/>
            <a:r>
              <a:rPr lang="fr-FR" smtClean="0"/>
              <a:t>La construction d’un droit (1853-1982)</a:t>
            </a:r>
          </a:p>
          <a:p>
            <a:pPr eaLnBrk="1" hangingPunct="1"/>
            <a:endParaRPr lang="fr-FR" smtClean="0"/>
          </a:p>
          <a:p>
            <a:pPr eaLnBrk="1" hangingPunct="1"/>
            <a:endParaRPr lang="fr-FR" smtClean="0"/>
          </a:p>
          <a:p>
            <a:pPr eaLnBrk="1" hangingPunct="1"/>
            <a:r>
              <a:rPr lang="fr-FR" smtClean="0"/>
              <a:t>Sauvegarder les retraites par répartition  (1987-2014)</a:t>
            </a:r>
          </a:p>
        </p:txBody>
      </p:sp>
      <p:sp>
        <p:nvSpPr>
          <p:cNvPr id="7" name="Espace réservé du numéro de diapositive 6"/>
          <p:cNvSpPr>
            <a:spLocks noGrp="1"/>
          </p:cNvSpPr>
          <p:nvPr>
            <p:ph type="sldNum" sz="quarter" idx="12"/>
          </p:nvPr>
        </p:nvSpPr>
        <p:spPr/>
        <p:txBody>
          <a:bodyPr/>
          <a:lstStyle/>
          <a:p>
            <a:pPr>
              <a:defRPr/>
            </a:pPr>
            <a:fld id="{CF6A464A-DFAC-49C7-B994-3A60BD045C20}" type="slidenum">
              <a:rPr lang="fr-FR"/>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b="1" smtClean="0"/>
              <a:t>2013 : allongement confirmé</a:t>
            </a:r>
            <a:endParaRPr lang="fr-FR" smtClean="0"/>
          </a:p>
        </p:txBody>
      </p:sp>
      <p:graphicFrame>
        <p:nvGraphicFramePr>
          <p:cNvPr id="6" name="Espace réservé du contenu 5"/>
          <p:cNvGraphicFramePr>
            <a:graphicFrameLocks noGrp="1"/>
          </p:cNvGraphicFramePr>
          <p:nvPr>
            <p:ph sz="half" idx="1"/>
          </p:nvPr>
        </p:nvGraphicFramePr>
        <p:xfrm>
          <a:off x="684213" y="3284538"/>
          <a:ext cx="7786687" cy="2462212"/>
        </p:xfrm>
        <a:graphic>
          <a:graphicData uri="http://schemas.openxmlformats.org/drawingml/2006/table">
            <a:tbl>
              <a:tblPr firstRow="1" bandRow="1">
                <a:tableStyleId>{5C22544A-7EE6-4342-B048-85BDC9FD1C3A}</a:tableStyleId>
              </a:tblPr>
              <a:tblGrid>
                <a:gridCol w="1946802"/>
                <a:gridCol w="1946802"/>
                <a:gridCol w="1946802"/>
                <a:gridCol w="1946802"/>
              </a:tblGrid>
              <a:tr h="1383128">
                <a:tc>
                  <a:txBody>
                    <a:bodyPr/>
                    <a:lstStyle/>
                    <a:p>
                      <a:r>
                        <a:rPr lang="fr-FR" dirty="0" smtClean="0"/>
                        <a:t>Génération</a:t>
                      </a:r>
                      <a:endParaRPr lang="fr-FR" dirty="0"/>
                    </a:p>
                  </a:txBody>
                  <a:tcPr marL="54556" marR="54556"/>
                </a:tc>
                <a:tc>
                  <a:txBody>
                    <a:bodyPr/>
                    <a:lstStyle/>
                    <a:p>
                      <a:r>
                        <a:rPr lang="fr-FR" dirty="0" smtClean="0"/>
                        <a:t>Trimestres </a:t>
                      </a:r>
                    </a:p>
                    <a:p>
                      <a:r>
                        <a:rPr lang="fr-FR" dirty="0" smtClean="0"/>
                        <a:t>acquis à 30 ans</a:t>
                      </a:r>
                    </a:p>
                    <a:p>
                      <a:r>
                        <a:rPr lang="fr-FR" dirty="0" smtClean="0"/>
                        <a:t>(en moyenne)</a:t>
                      </a:r>
                      <a:endParaRPr lang="fr-FR" dirty="0"/>
                    </a:p>
                  </a:txBody>
                  <a:tcPr marL="54556" marR="54556"/>
                </a:tc>
                <a:tc>
                  <a:txBody>
                    <a:bodyPr/>
                    <a:lstStyle/>
                    <a:p>
                      <a:r>
                        <a:rPr lang="fr-FR" dirty="0" smtClean="0"/>
                        <a:t>Trimestres pour taux plein</a:t>
                      </a:r>
                      <a:endParaRPr lang="fr-FR" dirty="0"/>
                    </a:p>
                  </a:txBody>
                  <a:tcPr marL="54556" marR="5455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Âge où</a:t>
                      </a:r>
                      <a:r>
                        <a:rPr lang="fr-FR" baseline="0" dirty="0" smtClean="0"/>
                        <a:t> conditions </a:t>
                      </a:r>
                      <a:endParaRPr lang="fr-FR" dirty="0" smtClean="0"/>
                    </a:p>
                    <a:p>
                      <a:r>
                        <a:rPr lang="fr-FR" baseline="0" dirty="0" smtClean="0"/>
                        <a:t>remplies</a:t>
                      </a:r>
                      <a:endParaRPr lang="fr-FR" dirty="0"/>
                    </a:p>
                  </a:txBody>
                  <a:tcPr marL="54556" marR="54556"/>
                </a:tc>
              </a:tr>
              <a:tr h="539283">
                <a:tc>
                  <a:txBody>
                    <a:bodyPr/>
                    <a:lstStyle/>
                    <a:p>
                      <a:r>
                        <a:rPr lang="fr-FR" dirty="0" smtClean="0"/>
                        <a:t>1950</a:t>
                      </a:r>
                      <a:endParaRPr lang="fr-FR" dirty="0"/>
                    </a:p>
                  </a:txBody>
                  <a:tcPr marL="54556" marR="54556"/>
                </a:tc>
                <a:tc>
                  <a:txBody>
                    <a:bodyPr/>
                    <a:lstStyle/>
                    <a:p>
                      <a:pPr algn="ctr"/>
                      <a:r>
                        <a:rPr lang="fr-FR" dirty="0" smtClean="0"/>
                        <a:t>46,2</a:t>
                      </a:r>
                      <a:endParaRPr lang="fr-FR" dirty="0"/>
                    </a:p>
                  </a:txBody>
                  <a:tcPr marL="54556" marR="54556"/>
                </a:tc>
                <a:tc>
                  <a:txBody>
                    <a:bodyPr/>
                    <a:lstStyle/>
                    <a:p>
                      <a:r>
                        <a:rPr lang="fr-FR" dirty="0" smtClean="0"/>
                        <a:t>162 (40,5 ans)</a:t>
                      </a:r>
                      <a:endParaRPr lang="fr-FR" dirty="0"/>
                    </a:p>
                  </a:txBody>
                  <a:tcPr marL="54556" marR="54556"/>
                </a:tc>
                <a:tc>
                  <a:txBody>
                    <a:bodyPr/>
                    <a:lstStyle/>
                    <a:p>
                      <a:r>
                        <a:rPr lang="fr-FR" dirty="0" smtClean="0"/>
                        <a:t>60 ans</a:t>
                      </a:r>
                      <a:endParaRPr lang="fr-FR" dirty="0"/>
                    </a:p>
                  </a:txBody>
                  <a:tcPr marL="54556" marR="54556"/>
                </a:tc>
              </a:tr>
              <a:tr h="539283">
                <a:tc>
                  <a:txBody>
                    <a:bodyPr/>
                    <a:lstStyle/>
                    <a:p>
                      <a:r>
                        <a:rPr lang="fr-FR" dirty="0" smtClean="0"/>
                        <a:t>1978</a:t>
                      </a:r>
                      <a:endParaRPr lang="fr-FR" dirty="0"/>
                    </a:p>
                  </a:txBody>
                  <a:tcPr marL="54556" marR="54556"/>
                </a:tc>
                <a:tc>
                  <a:txBody>
                    <a:bodyPr/>
                    <a:lstStyle/>
                    <a:p>
                      <a:pPr algn="ctr"/>
                      <a:r>
                        <a:rPr lang="fr-FR" dirty="0" smtClean="0"/>
                        <a:t>31</a:t>
                      </a:r>
                      <a:endParaRPr lang="fr-FR" dirty="0"/>
                    </a:p>
                  </a:txBody>
                  <a:tcPr marL="54556" marR="54556"/>
                </a:tc>
                <a:tc>
                  <a:txBody>
                    <a:bodyPr/>
                    <a:lstStyle/>
                    <a:p>
                      <a:r>
                        <a:rPr lang="fr-FR" dirty="0" smtClean="0"/>
                        <a:t>176 (44 ans)</a:t>
                      </a:r>
                      <a:endParaRPr lang="fr-FR" dirty="0"/>
                    </a:p>
                  </a:txBody>
                  <a:tcPr marL="54556" marR="54556"/>
                </a:tc>
                <a:tc>
                  <a:txBody>
                    <a:bodyPr/>
                    <a:lstStyle/>
                    <a:p>
                      <a:r>
                        <a:rPr lang="fr-FR" dirty="0" smtClean="0"/>
                        <a:t>66 ans ½ </a:t>
                      </a:r>
                      <a:endParaRPr lang="fr-FR" dirty="0"/>
                    </a:p>
                  </a:txBody>
                  <a:tcPr marL="54556" marR="54556"/>
                </a:tc>
              </a:tr>
            </a:tbl>
          </a:graphicData>
        </a:graphic>
      </p:graphicFrame>
      <p:sp>
        <p:nvSpPr>
          <p:cNvPr id="23577" name="Espace réservé du contenu 7"/>
          <p:cNvSpPr>
            <a:spLocks noGrp="1"/>
          </p:cNvSpPr>
          <p:nvPr>
            <p:ph sz="half" idx="2"/>
          </p:nvPr>
        </p:nvSpPr>
        <p:spPr>
          <a:xfrm>
            <a:off x="611188" y="1600200"/>
            <a:ext cx="8075612" cy="1757363"/>
          </a:xfrm>
        </p:spPr>
        <p:txBody>
          <a:bodyPr/>
          <a:lstStyle/>
          <a:p>
            <a:pPr eaLnBrk="1" hangingPunct="1">
              <a:buFont typeface="Arial" charset="0"/>
              <a:buNone/>
            </a:pPr>
            <a:r>
              <a:rPr lang="fr-FR" smtClean="0"/>
              <a:t>Loi du 20 janvier 2014</a:t>
            </a:r>
          </a:p>
          <a:p>
            <a:pPr eaLnBrk="1" hangingPunct="1">
              <a:buFont typeface="Arial" charset="0"/>
              <a:buNone/>
            </a:pPr>
            <a:r>
              <a:rPr lang="fr-FR" smtClean="0"/>
              <a:t>43 ans de cotisation pour la génération 1973</a:t>
            </a:r>
          </a:p>
          <a:p>
            <a:pPr eaLnBrk="1" hangingPunct="1">
              <a:buFont typeface="Arial" charset="0"/>
              <a:buNone/>
            </a:pPr>
            <a:r>
              <a:rPr lang="fr-FR" smtClean="0"/>
              <a:t>Les conséquences sont claires :</a:t>
            </a:r>
          </a:p>
          <a:p>
            <a:pPr eaLnBrk="1" hangingPunct="1">
              <a:buFont typeface="Arial" charset="0"/>
              <a:buNone/>
            </a:pPr>
            <a:endParaRPr lang="fr-FR" smtClean="0"/>
          </a:p>
        </p:txBody>
      </p:sp>
      <p:sp>
        <p:nvSpPr>
          <p:cNvPr id="4" name="Espace réservé du numéro de diapositive 3"/>
          <p:cNvSpPr>
            <a:spLocks noGrp="1"/>
          </p:cNvSpPr>
          <p:nvPr>
            <p:ph type="sldNum" sz="quarter" idx="12"/>
          </p:nvPr>
        </p:nvSpPr>
        <p:spPr/>
        <p:txBody>
          <a:bodyPr/>
          <a:lstStyle/>
          <a:p>
            <a:pPr>
              <a:defRPr/>
            </a:pPr>
            <a:fld id="{548FE87C-DAF6-4680-9E4A-35D624CEF55F}" type="slidenum">
              <a:rPr lang="fr-FR"/>
              <a:pPr>
                <a:defRPr/>
              </a:pPr>
              <a:t>20</a:t>
            </a:fld>
            <a:endParaRPr lang="fr-FR"/>
          </a:p>
        </p:txBody>
      </p:sp>
      <p:sp>
        <p:nvSpPr>
          <p:cNvPr id="23579" name="Espace réservé du texte 4"/>
          <p:cNvSpPr>
            <a:spLocks noGrp="1"/>
          </p:cNvSpPr>
          <p:nvPr>
            <p:ph type="body" idx="4294967295"/>
          </p:nvPr>
        </p:nvSpPr>
        <p:spPr>
          <a:xfrm>
            <a:off x="755650" y="6021388"/>
            <a:ext cx="4040188" cy="639762"/>
          </a:xfrm>
        </p:spPr>
        <p:txBody>
          <a:bodyPr/>
          <a:lstStyle/>
          <a:p>
            <a:pPr eaLnBrk="1" hangingPunct="1">
              <a:buFont typeface="Arial" charset="0"/>
              <a:buNone/>
            </a:pPr>
            <a:r>
              <a:rPr lang="fr-FR" sz="2200" smtClean="0"/>
              <a:t>Source : rapport Moreau 2013.</a:t>
            </a:r>
          </a:p>
          <a:p>
            <a:pPr eaLnBrk="1" hangingPunct="1">
              <a:buFont typeface="Arial" charset="0"/>
              <a:buNone/>
            </a:pPr>
            <a:endParaRPr lang="fr-F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b="1" smtClean="0"/>
              <a:t>2013</a:t>
            </a:r>
          </a:p>
        </p:txBody>
      </p:sp>
      <p:sp>
        <p:nvSpPr>
          <p:cNvPr id="24579" name="Espace réservé du contenu 2"/>
          <p:cNvSpPr>
            <a:spLocks noGrp="1"/>
          </p:cNvSpPr>
          <p:nvPr>
            <p:ph idx="1"/>
          </p:nvPr>
        </p:nvSpPr>
        <p:spPr/>
        <p:txBody>
          <a:bodyPr/>
          <a:lstStyle/>
          <a:p>
            <a:pPr eaLnBrk="1" hangingPunct="1"/>
            <a:r>
              <a:rPr lang="fr-FR" smtClean="0"/>
              <a:t>Compte personnel pénibilité</a:t>
            </a:r>
          </a:p>
          <a:p>
            <a:pPr eaLnBrk="1" hangingPunct="1"/>
            <a:r>
              <a:rPr lang="fr-FR" smtClean="0"/>
              <a:t>Des mesures complémentaires (validation d’un trimestre, handicap)</a:t>
            </a:r>
          </a:p>
          <a:p>
            <a:pPr eaLnBrk="1" hangingPunct="1"/>
            <a:r>
              <a:rPr lang="fr-FR" smtClean="0"/>
              <a:t>Augmentation des cotisations et retenues de 0,3 point (ouvrière et patronale) jusqu'en 2017</a:t>
            </a:r>
          </a:p>
          <a:p>
            <a:pPr eaLnBrk="1" hangingPunct="1"/>
            <a:endParaRPr lang="fr-FR" smtClean="0"/>
          </a:p>
        </p:txBody>
      </p:sp>
      <p:sp>
        <p:nvSpPr>
          <p:cNvPr id="4" name="Espace réservé du numéro de diapositive 3"/>
          <p:cNvSpPr>
            <a:spLocks noGrp="1"/>
          </p:cNvSpPr>
          <p:nvPr>
            <p:ph type="sldNum" sz="quarter" idx="12"/>
          </p:nvPr>
        </p:nvSpPr>
        <p:spPr/>
        <p:txBody>
          <a:bodyPr/>
          <a:lstStyle/>
          <a:p>
            <a:pPr>
              <a:defRPr/>
            </a:pPr>
            <a:fld id="{612A161C-FBD3-4952-B088-1F74C7CA953B}" type="slidenum">
              <a:rPr lang="fr-FR"/>
              <a:pPr>
                <a:defRPr/>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4"/>
          <p:cNvSpPr>
            <a:spLocks noGrp="1"/>
          </p:cNvSpPr>
          <p:nvPr>
            <p:ph type="title"/>
          </p:nvPr>
        </p:nvSpPr>
        <p:spPr>
          <a:xfrm>
            <a:off x="539750" y="2565400"/>
            <a:ext cx="8229600" cy="1871663"/>
          </a:xfrm>
        </p:spPr>
        <p:txBody>
          <a:bodyPr/>
          <a:lstStyle/>
          <a:p>
            <a:pPr eaLnBrk="1" hangingPunct="1"/>
            <a:r>
              <a:rPr lang="fr-FR" b="1" smtClean="0"/>
              <a:t>Sauvegarder les retraites par répartition ?</a:t>
            </a:r>
            <a:endParaRPr lang="fr-FR" smtClean="0"/>
          </a:p>
        </p:txBody>
      </p:sp>
      <p:sp>
        <p:nvSpPr>
          <p:cNvPr id="4" name="Espace réservé du numéro de diapositive 3"/>
          <p:cNvSpPr>
            <a:spLocks noGrp="1"/>
          </p:cNvSpPr>
          <p:nvPr>
            <p:ph type="sldNum" sz="quarter" idx="12"/>
          </p:nvPr>
        </p:nvSpPr>
        <p:spPr/>
        <p:txBody>
          <a:bodyPr/>
          <a:lstStyle/>
          <a:p>
            <a:pPr>
              <a:defRPr/>
            </a:pPr>
            <a:fld id="{17F7B12B-927E-4B5A-AB56-41FA23C19C5E}" type="slidenum">
              <a:rPr lang="fr-FR"/>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457200" y="93663"/>
            <a:ext cx="8229600" cy="720725"/>
          </a:xfrm>
        </p:spPr>
        <p:txBody>
          <a:bodyPr/>
          <a:lstStyle/>
          <a:p>
            <a:pPr eaLnBrk="1" hangingPunct="1"/>
            <a:r>
              <a:rPr lang="fr-FR" altLang="fr-FR" b="1" smtClean="0">
                <a:solidFill>
                  <a:srgbClr val="FF0000"/>
                </a:solidFill>
                <a:ea typeface="ＭＳ Ｐゴシック" pitchFamily="34" charset="-128"/>
              </a:rPr>
              <a:t>              </a:t>
            </a:r>
            <a:br>
              <a:rPr lang="fr-FR" altLang="fr-FR" b="1" smtClean="0">
                <a:solidFill>
                  <a:srgbClr val="FF0000"/>
                </a:solidFill>
                <a:ea typeface="ＭＳ Ｐゴシック" pitchFamily="34" charset="-128"/>
              </a:rPr>
            </a:br>
            <a:r>
              <a:rPr lang="fr-FR" altLang="fr-FR" b="1" smtClean="0">
                <a:solidFill>
                  <a:srgbClr val="FF0000"/>
                </a:solidFill>
                <a:ea typeface="ＭＳ Ｐゴシック" pitchFamily="34" charset="-128"/>
              </a:rPr>
              <a:t>          </a:t>
            </a:r>
            <a:br>
              <a:rPr lang="fr-FR" altLang="fr-FR" b="1" smtClean="0">
                <a:solidFill>
                  <a:srgbClr val="FF0000"/>
                </a:solidFill>
                <a:ea typeface="ＭＳ Ｐゴシック" pitchFamily="34" charset="-128"/>
              </a:rPr>
            </a:br>
            <a:r>
              <a:rPr lang="fr-FR" altLang="fr-FR" sz="2800" b="1" smtClean="0">
                <a:solidFill>
                  <a:srgbClr val="FF0000"/>
                </a:solidFill>
                <a:ea typeface="ＭＳ Ｐゴシック" pitchFamily="34" charset="-128"/>
              </a:rPr>
              <a:t>La trajectoire programmée du système de retraite:</a:t>
            </a:r>
            <a:br>
              <a:rPr lang="fr-FR" altLang="fr-FR" sz="2800" b="1" smtClean="0">
                <a:solidFill>
                  <a:srgbClr val="FF0000"/>
                </a:solidFill>
                <a:ea typeface="ＭＳ Ｐゴシック" pitchFamily="34" charset="-128"/>
              </a:rPr>
            </a:br>
            <a:r>
              <a:rPr lang="fr-FR" altLang="fr-FR" sz="2800" b="1" smtClean="0">
                <a:solidFill>
                  <a:srgbClr val="FF0000"/>
                </a:solidFill>
                <a:ea typeface="ＭＳ Ｐゴシック" pitchFamily="34" charset="-128"/>
              </a:rPr>
              <a:t>le grand bond en arrière</a:t>
            </a:r>
            <a:r>
              <a:rPr lang="fr-FR" altLang="fr-FR" b="1" smtClean="0">
                <a:solidFill>
                  <a:srgbClr val="FF0000"/>
                </a:solidFill>
                <a:ea typeface="ＭＳ Ｐゴシック" pitchFamily="34" charset="-128"/>
              </a:rPr>
              <a:t/>
            </a:r>
            <a:br>
              <a:rPr lang="fr-FR" altLang="fr-FR" b="1" smtClean="0">
                <a:solidFill>
                  <a:srgbClr val="FF0000"/>
                </a:solidFill>
                <a:ea typeface="ＭＳ Ｐゴシック" pitchFamily="34" charset="-128"/>
              </a:rPr>
            </a:br>
            <a:r>
              <a:rPr lang="fr-FR" altLang="fr-FR" b="1" smtClean="0">
                <a:solidFill>
                  <a:srgbClr val="FF0000"/>
                </a:solidFill>
                <a:ea typeface="ＭＳ Ｐゴシック" pitchFamily="34" charset="-128"/>
              </a:rPr>
              <a:t/>
            </a:r>
            <a:br>
              <a:rPr lang="fr-FR" altLang="fr-FR" b="1" smtClean="0">
                <a:solidFill>
                  <a:srgbClr val="FF0000"/>
                </a:solidFill>
                <a:ea typeface="ＭＳ Ｐゴシック" pitchFamily="34" charset="-128"/>
              </a:rPr>
            </a:br>
            <a:endParaRPr lang="fr-FR" altLang="fr-FR" sz="3600" b="1" smtClean="0">
              <a:solidFill>
                <a:srgbClr val="FF0000"/>
              </a:solidFill>
              <a:ea typeface="ＭＳ Ｐゴシック" pitchFamily="34" charset="-128"/>
            </a:endParaRPr>
          </a:p>
        </p:txBody>
      </p:sp>
      <p:graphicFrame>
        <p:nvGraphicFramePr>
          <p:cNvPr id="1026" name="Graphique 3"/>
          <p:cNvGraphicFramePr>
            <a:graphicFrameLocks noGrp="1"/>
          </p:cNvGraphicFramePr>
          <p:nvPr/>
        </p:nvGraphicFramePr>
        <p:xfrm>
          <a:off x="255588" y="1225550"/>
          <a:ext cx="8604250" cy="5522913"/>
        </p:xfrm>
        <a:graphic>
          <a:graphicData uri="http://schemas.openxmlformats.org/presentationml/2006/ole">
            <p:oleObj spid="_x0000_s1026" name="Chart" r:id="rId4" imgW="8919221" imgH="5913633" progId="Excel.Sheet.8">
              <p:embed/>
            </p:oleObj>
          </a:graphicData>
        </a:graphic>
      </p:graphicFrame>
      <p:pic>
        <p:nvPicPr>
          <p:cNvPr id="1028" name="Image 1"/>
          <p:cNvPicPr>
            <a:picLocks noChangeAspect="1"/>
          </p:cNvPicPr>
          <p:nvPr/>
        </p:nvPicPr>
        <p:blipFill>
          <a:blip r:embed="rId5" cstate="print"/>
          <a:srcRect/>
          <a:stretch>
            <a:fillRect/>
          </a:stretch>
        </p:blipFill>
        <p:spPr bwMode="auto">
          <a:xfrm>
            <a:off x="7753350" y="625475"/>
            <a:ext cx="1106488"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a:xfrm>
            <a:off x="0" y="93663"/>
            <a:ext cx="8686800" cy="1143000"/>
          </a:xfrm>
        </p:spPr>
        <p:txBody>
          <a:bodyPr/>
          <a:lstStyle/>
          <a:p>
            <a:pPr eaLnBrk="1" hangingPunct="1"/>
            <a:r>
              <a:rPr lang="fr-FR" altLang="fr-FR" b="1" smtClean="0">
                <a:solidFill>
                  <a:srgbClr val="FF0000"/>
                </a:solidFill>
                <a:ea typeface="ＭＳ Ｐゴシック" pitchFamily="34" charset="-128"/>
              </a:rPr>
              <a:t>              </a:t>
            </a:r>
            <a:br>
              <a:rPr lang="fr-FR" altLang="fr-FR" b="1" smtClean="0">
                <a:solidFill>
                  <a:srgbClr val="FF0000"/>
                </a:solidFill>
                <a:ea typeface="ＭＳ Ｐゴシック" pitchFamily="34" charset="-128"/>
              </a:rPr>
            </a:br>
            <a:r>
              <a:rPr lang="fr-FR" altLang="fr-FR" b="1" smtClean="0">
                <a:solidFill>
                  <a:srgbClr val="FF0000"/>
                </a:solidFill>
                <a:ea typeface="ＭＳ Ｐゴシック" pitchFamily="34" charset="-128"/>
              </a:rPr>
              <a:t>          </a:t>
            </a:r>
            <a:r>
              <a:rPr lang="en-US" altLang="fr-FR" sz="3200" b="1" smtClean="0">
                <a:solidFill>
                  <a:srgbClr val="FF0000"/>
                </a:solidFill>
                <a:ea typeface="ＭＳ Ｐゴシック" pitchFamily="34" charset="-128"/>
              </a:rPr>
              <a:t/>
            </a:r>
            <a:br>
              <a:rPr lang="en-US" altLang="fr-FR" sz="3200" b="1" smtClean="0">
                <a:solidFill>
                  <a:srgbClr val="FF0000"/>
                </a:solidFill>
                <a:ea typeface="ＭＳ Ｐゴシック" pitchFamily="34" charset="-128"/>
              </a:rPr>
            </a:br>
            <a:r>
              <a:rPr lang="en-US" altLang="fr-FR" sz="3200" b="1" smtClean="0">
                <a:solidFill>
                  <a:srgbClr val="FF0000"/>
                </a:solidFill>
                <a:ea typeface="ＭＳ Ｐゴシック" pitchFamily="34" charset="-128"/>
              </a:rPr>
              <a:t>L’impact du vieillissement est plus que compensé par la baisse du niveau des retraites</a:t>
            </a:r>
            <a:r>
              <a:rPr lang="fr-FR" altLang="fr-FR" b="1" smtClean="0">
                <a:solidFill>
                  <a:srgbClr val="FF0000"/>
                </a:solidFill>
                <a:ea typeface="ＭＳ Ｐゴシック" pitchFamily="34" charset="-128"/>
              </a:rPr>
              <a:t/>
            </a:r>
            <a:br>
              <a:rPr lang="fr-FR" altLang="fr-FR" b="1" smtClean="0">
                <a:solidFill>
                  <a:srgbClr val="FF0000"/>
                </a:solidFill>
                <a:ea typeface="ＭＳ Ｐゴシック" pitchFamily="34" charset="-128"/>
              </a:rPr>
            </a:br>
            <a:r>
              <a:rPr lang="fr-FR" altLang="fr-FR" b="1" smtClean="0">
                <a:solidFill>
                  <a:srgbClr val="FF0000"/>
                </a:solidFill>
                <a:ea typeface="ＭＳ Ｐゴシック" pitchFamily="34" charset="-128"/>
              </a:rPr>
              <a:t/>
            </a:r>
            <a:br>
              <a:rPr lang="fr-FR" altLang="fr-FR" b="1" smtClean="0">
                <a:solidFill>
                  <a:srgbClr val="FF0000"/>
                </a:solidFill>
                <a:ea typeface="ＭＳ Ｐゴシック" pitchFamily="34" charset="-128"/>
              </a:rPr>
            </a:br>
            <a:endParaRPr lang="fr-FR" altLang="fr-FR" b="1" smtClean="0">
              <a:solidFill>
                <a:srgbClr val="FF0000"/>
              </a:solidFill>
              <a:ea typeface="ＭＳ Ｐゴシック" pitchFamily="34" charset="-128"/>
            </a:endParaRPr>
          </a:p>
        </p:txBody>
      </p:sp>
      <p:graphicFrame>
        <p:nvGraphicFramePr>
          <p:cNvPr id="2050" name="Graphique 3"/>
          <p:cNvGraphicFramePr>
            <a:graphicFrameLocks noGrp="1"/>
          </p:cNvGraphicFramePr>
          <p:nvPr/>
        </p:nvGraphicFramePr>
        <p:xfrm>
          <a:off x="314325" y="1384300"/>
          <a:ext cx="8829675" cy="5473700"/>
        </p:xfrm>
        <a:graphic>
          <a:graphicData uri="http://schemas.openxmlformats.org/presentationml/2006/ole">
            <p:oleObj spid="_x0000_s2050" name="Chart" r:id="rId4" imgW="9254530" imgH="5730737" progId="Excel.Sheet.8">
              <p:embed/>
            </p:oleObj>
          </a:graphicData>
        </a:graphic>
      </p:graphicFrame>
      <p:sp>
        <p:nvSpPr>
          <p:cNvPr id="2" name="ZoneTexte 1"/>
          <p:cNvSpPr txBox="1"/>
          <p:nvPr/>
        </p:nvSpPr>
        <p:spPr>
          <a:xfrm>
            <a:off x="987425" y="1393825"/>
            <a:ext cx="2598738" cy="338138"/>
          </a:xfrm>
          <a:prstGeom prst="rect">
            <a:avLst/>
          </a:prstGeom>
          <a:noFill/>
        </p:spPr>
        <p:txBody>
          <a:bodyPr wrap="none">
            <a:spAutoFit/>
          </a:bodyPr>
          <a:lstStyle/>
          <a:p>
            <a:pPr>
              <a:defRPr/>
            </a:pPr>
            <a:r>
              <a:rPr lang="fr-FR" sz="1600" dirty="0">
                <a:latin typeface="+mj-lt"/>
              </a:rPr>
              <a:t>Part des pensions dans le PIB</a:t>
            </a:r>
          </a:p>
        </p:txBody>
      </p:sp>
      <p:sp>
        <p:nvSpPr>
          <p:cNvPr id="3" name="ZoneTexte 2"/>
          <p:cNvSpPr txBox="1"/>
          <p:nvPr/>
        </p:nvSpPr>
        <p:spPr>
          <a:xfrm>
            <a:off x="5313363" y="1384300"/>
            <a:ext cx="3203575" cy="339725"/>
          </a:xfrm>
          <a:prstGeom prst="rect">
            <a:avLst/>
          </a:prstGeom>
          <a:noFill/>
        </p:spPr>
        <p:txBody>
          <a:bodyPr wrap="none">
            <a:spAutoFit/>
          </a:bodyPr>
          <a:lstStyle/>
          <a:p>
            <a:pPr>
              <a:defRPr/>
            </a:pPr>
            <a:r>
              <a:rPr lang="fr-FR" sz="1600" dirty="0">
                <a:latin typeface="+mj-lt"/>
              </a:rPr>
              <a:t>Impact des facteurs en points de PIB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r>
              <a:rPr lang="fr-FR" b="1" smtClean="0"/>
              <a:t>1853 : le code des pensions</a:t>
            </a:r>
          </a:p>
        </p:txBody>
      </p:sp>
      <p:sp>
        <p:nvSpPr>
          <p:cNvPr id="6147" name="Espace réservé du contenu 2"/>
          <p:cNvSpPr>
            <a:spLocks noGrp="1"/>
          </p:cNvSpPr>
          <p:nvPr>
            <p:ph idx="1"/>
          </p:nvPr>
        </p:nvSpPr>
        <p:spPr/>
        <p:txBody>
          <a:bodyPr/>
          <a:lstStyle/>
          <a:p>
            <a:pPr eaLnBrk="1" hangingPunct="1">
              <a:buFont typeface="Arial" charset="0"/>
              <a:buNone/>
            </a:pPr>
            <a:r>
              <a:rPr lang="fr-FR" smtClean="0"/>
              <a:t>Pensions civiles et militaires de retraite</a:t>
            </a:r>
          </a:p>
          <a:p>
            <a:pPr eaLnBrk="1" hangingPunct="1">
              <a:buFont typeface="Arial" charset="0"/>
              <a:buNone/>
            </a:pPr>
            <a:r>
              <a:rPr lang="fr-FR" b="1" smtClean="0"/>
              <a:t>« en rémunération des services </a:t>
            </a:r>
            <a:r>
              <a:rPr lang="fr-FR" smtClean="0"/>
              <a:t>(…) accomplis</a:t>
            </a:r>
          </a:p>
          <a:p>
            <a:pPr eaLnBrk="1" hangingPunct="1">
              <a:buFont typeface="Arial" charset="0"/>
              <a:buNone/>
            </a:pPr>
            <a:r>
              <a:rPr lang="fr-FR" smtClean="0"/>
              <a:t>Les pensions (…) sont inscrites « au grand-livre de la Dette publique ».</a:t>
            </a:r>
          </a:p>
          <a:p>
            <a:pPr eaLnBrk="1" hangingPunct="1"/>
            <a:r>
              <a:rPr lang="fr-FR" smtClean="0"/>
              <a:t>1894 : Caisse des ouvriers mineurs </a:t>
            </a:r>
          </a:p>
          <a:p>
            <a:pPr eaLnBrk="1" hangingPunct="1"/>
            <a:r>
              <a:rPr lang="fr-FR" smtClean="0"/>
              <a:t>1900 : caisse de retraites des cheminots </a:t>
            </a:r>
          </a:p>
          <a:p>
            <a:pPr eaLnBrk="1" hangingPunct="1">
              <a:buFont typeface="Arial" charset="0"/>
              <a:buNone/>
            </a:pPr>
            <a:endParaRPr lang="fr-FR" smtClean="0"/>
          </a:p>
        </p:txBody>
      </p:sp>
      <p:sp>
        <p:nvSpPr>
          <p:cNvPr id="5" name="Espace réservé du numéro de diapositive 4"/>
          <p:cNvSpPr>
            <a:spLocks noGrp="1"/>
          </p:cNvSpPr>
          <p:nvPr>
            <p:ph type="sldNum" sz="quarter" idx="12"/>
          </p:nvPr>
        </p:nvSpPr>
        <p:spPr/>
        <p:txBody>
          <a:bodyPr/>
          <a:lstStyle/>
          <a:p>
            <a:pPr>
              <a:defRPr/>
            </a:pPr>
            <a:fld id="{7A1D3C86-88E9-4FD5-AA4C-E4F7E32C0011}" type="slidenum">
              <a:rPr lang="fr-FR"/>
              <a:pPr>
                <a:defRPr/>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t>1910 : la loi sur les retraites ouvrières et paysannes</a:t>
            </a:r>
            <a:endParaRPr lang="fr-FR" b="1" dirty="0"/>
          </a:p>
        </p:txBody>
      </p:sp>
      <p:sp>
        <p:nvSpPr>
          <p:cNvPr id="7171" name="Espace réservé du contenu 2"/>
          <p:cNvSpPr>
            <a:spLocks noGrp="1"/>
          </p:cNvSpPr>
          <p:nvPr>
            <p:ph idx="1"/>
          </p:nvPr>
        </p:nvSpPr>
        <p:spPr/>
        <p:txBody>
          <a:bodyPr/>
          <a:lstStyle/>
          <a:p>
            <a:pPr eaLnBrk="1" hangingPunct="1">
              <a:buFont typeface="Arial" charset="0"/>
              <a:buNone/>
            </a:pPr>
            <a:r>
              <a:rPr lang="fr-FR" b="1" smtClean="0"/>
              <a:t>Une loi fondatrice, même si sans effet concret.</a:t>
            </a:r>
          </a:p>
          <a:p>
            <a:pPr eaLnBrk="1" hangingPunct="1"/>
            <a:r>
              <a:rPr lang="fr-FR" smtClean="0"/>
              <a:t>Lutter contre la pauvreté des vieux ouvriers </a:t>
            </a:r>
          </a:p>
          <a:p>
            <a:pPr eaLnBrk="1" hangingPunct="1"/>
            <a:r>
              <a:rPr lang="fr-FR" smtClean="0"/>
              <a:t>Une loi impopulaire et peu applicable</a:t>
            </a:r>
          </a:p>
          <a:p>
            <a:pPr lvl="1" eaLnBrk="1" hangingPunct="1"/>
            <a:r>
              <a:rPr lang="fr-FR" smtClean="0"/>
              <a:t>Âge : 65 ans après débats nombreux (60 ans dès loi 1912) 	« </a:t>
            </a:r>
            <a:r>
              <a:rPr lang="fr-FR" i="1" smtClean="0"/>
              <a:t>la retraite pour les morts</a:t>
            </a:r>
            <a:r>
              <a:rPr lang="fr-FR" smtClean="0"/>
              <a:t> »</a:t>
            </a:r>
          </a:p>
          <a:p>
            <a:pPr lvl="1" eaLnBrk="1" hangingPunct="1"/>
            <a:r>
              <a:rPr lang="fr-FR" smtClean="0"/>
              <a:t>Cotisations ouvrières « </a:t>
            </a:r>
            <a:r>
              <a:rPr lang="fr-FR" i="1" smtClean="0"/>
              <a:t>un vol, une escroquerie</a:t>
            </a:r>
            <a:r>
              <a:rPr lang="fr-FR" smtClean="0"/>
              <a:t> » ou « </a:t>
            </a:r>
            <a:r>
              <a:rPr lang="fr-FR" i="1" smtClean="0"/>
              <a:t>une propriété commune de l’ensemble des salariés</a:t>
            </a:r>
            <a:r>
              <a:rPr lang="fr-FR" smtClean="0"/>
              <a:t> »</a:t>
            </a:r>
          </a:p>
          <a:p>
            <a:pPr lvl="1" eaLnBrk="1" hangingPunct="1"/>
            <a:r>
              <a:rPr lang="fr-FR" smtClean="0"/>
              <a:t>Capitalisation</a:t>
            </a:r>
          </a:p>
          <a:p>
            <a:pPr eaLnBrk="1" hangingPunct="1"/>
            <a:endParaRPr lang="fr-FR" smtClean="0"/>
          </a:p>
        </p:txBody>
      </p:sp>
      <p:sp>
        <p:nvSpPr>
          <p:cNvPr id="5" name="Espace réservé du numéro de diapositive 4"/>
          <p:cNvSpPr>
            <a:spLocks noGrp="1"/>
          </p:cNvSpPr>
          <p:nvPr>
            <p:ph type="sldNum" sz="quarter" idx="12"/>
          </p:nvPr>
        </p:nvSpPr>
        <p:spPr/>
        <p:txBody>
          <a:bodyPr/>
          <a:lstStyle/>
          <a:p>
            <a:pPr>
              <a:defRPr/>
            </a:pPr>
            <a:fld id="{278AC13E-C19F-4652-BA4D-7FF6231D7E8B}" type="slidenum">
              <a:rPr lang="fr-FR"/>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t>1910 : la loi sur les retraites ouvrières et paysannes</a:t>
            </a:r>
            <a:endParaRPr lang="fr-FR" dirty="0"/>
          </a:p>
        </p:txBody>
      </p:sp>
      <p:sp>
        <p:nvSpPr>
          <p:cNvPr id="3" name="Espace réservé du contenu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fr-FR" dirty="0" smtClean="0"/>
              <a:t>En décembre 1911 la cour de cassation annulera l’obligation de cotiser.</a:t>
            </a:r>
          </a:p>
          <a:p>
            <a:pPr eaLnBrk="1" fontAlgn="auto" hangingPunct="1">
              <a:spcAft>
                <a:spcPts val="0"/>
              </a:spcAft>
              <a:buFont typeface="Arial" pitchFamily="34" charset="0"/>
              <a:buChar char="•"/>
              <a:defRPr/>
            </a:pPr>
            <a:r>
              <a:rPr lang="fr-FR" dirty="0" smtClean="0"/>
              <a:t>A la dissolution du régime, 1924, un quart de l’effectif potentiel est cotisant.</a:t>
            </a:r>
          </a:p>
          <a:p>
            <a:pPr eaLnBrk="1" fontAlgn="auto" hangingPunct="1">
              <a:spcAft>
                <a:spcPts val="0"/>
              </a:spcAft>
              <a:buFont typeface="Arial" pitchFamily="34" charset="0"/>
              <a:buChar char="•"/>
              <a:defRPr/>
            </a:pPr>
            <a:endParaRPr lang="fr-FR" dirty="0"/>
          </a:p>
          <a:p>
            <a:pPr eaLnBrk="1" fontAlgn="auto" hangingPunct="1">
              <a:spcAft>
                <a:spcPts val="0"/>
              </a:spcAft>
              <a:buFont typeface="Arial" pitchFamily="34" charset="0"/>
              <a:buNone/>
              <a:defRPr/>
            </a:pPr>
            <a:r>
              <a:rPr lang="fr-FR" dirty="0" smtClean="0"/>
              <a:t>Une répétition générale de l’assurance sociale.</a:t>
            </a:r>
          </a:p>
          <a:p>
            <a:pPr eaLnBrk="1" fontAlgn="auto" hangingPunct="1">
              <a:spcAft>
                <a:spcPts val="0"/>
              </a:spcAft>
              <a:buFont typeface="Arial" pitchFamily="34" charset="0"/>
              <a:buNone/>
              <a:defRPr/>
            </a:pPr>
            <a:endParaRPr lang="fr-FR" dirty="0"/>
          </a:p>
          <a:p>
            <a:pPr eaLnBrk="1" fontAlgn="auto" hangingPunct="1">
              <a:spcAft>
                <a:spcPts val="0"/>
              </a:spcAft>
              <a:buFont typeface="Arial" pitchFamily="34" charset="0"/>
              <a:buNone/>
              <a:defRPr/>
            </a:pPr>
            <a:r>
              <a:rPr lang="fr-FR" dirty="0" smtClean="0"/>
              <a:t>In : Gilles </a:t>
            </a:r>
            <a:r>
              <a:rPr lang="fr-FR" dirty="0" err="1" smtClean="0"/>
              <a:t>Candar</a:t>
            </a:r>
            <a:r>
              <a:rPr lang="fr-FR" dirty="0" smtClean="0"/>
              <a:t>, Guy Dreux : une loi pour les retraites, Le bord de l’eau éditions, 2010.</a:t>
            </a:r>
            <a:endParaRPr lang="fr-FR" dirty="0"/>
          </a:p>
        </p:txBody>
      </p:sp>
      <p:sp>
        <p:nvSpPr>
          <p:cNvPr id="5" name="Espace réservé du numéro de diapositive 4"/>
          <p:cNvSpPr>
            <a:spLocks noGrp="1"/>
          </p:cNvSpPr>
          <p:nvPr>
            <p:ph type="sldNum" sz="quarter" idx="12"/>
          </p:nvPr>
        </p:nvSpPr>
        <p:spPr/>
        <p:txBody>
          <a:bodyPr/>
          <a:lstStyle/>
          <a:p>
            <a:pPr>
              <a:defRPr/>
            </a:pPr>
            <a:fld id="{7B42B9A0-C550-4A21-8735-409F436AE13A}" type="slidenum">
              <a:rPr lang="fr-FR"/>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b="1" smtClean="0"/>
              <a:t>1945 : assurance vieillesse</a:t>
            </a:r>
          </a:p>
        </p:txBody>
      </p:sp>
      <p:sp>
        <p:nvSpPr>
          <p:cNvPr id="9219" name="Espace réservé du contenu 2"/>
          <p:cNvSpPr>
            <a:spLocks noGrp="1"/>
          </p:cNvSpPr>
          <p:nvPr>
            <p:ph idx="1"/>
          </p:nvPr>
        </p:nvSpPr>
        <p:spPr/>
        <p:txBody>
          <a:bodyPr/>
          <a:lstStyle/>
          <a:p>
            <a:pPr eaLnBrk="1" hangingPunct="1"/>
            <a:r>
              <a:rPr lang="fr-FR" smtClean="0"/>
              <a:t>Salariés du secteur privé</a:t>
            </a:r>
          </a:p>
          <a:p>
            <a:pPr algn="ctr" eaLnBrk="1" hangingPunct="1">
              <a:buFont typeface="Arial" charset="0"/>
              <a:buNone/>
            </a:pPr>
            <a:r>
              <a:rPr lang="fr-FR" smtClean="0"/>
              <a:t>40% du salaire annuel moyen des 10 dernières années à 65 ans</a:t>
            </a:r>
          </a:p>
          <a:p>
            <a:pPr eaLnBrk="1" hangingPunct="1"/>
            <a:r>
              <a:rPr lang="fr-FR" smtClean="0"/>
              <a:t>Complémentaires pour les cadres dès 1947</a:t>
            </a:r>
          </a:p>
          <a:p>
            <a:pPr eaLnBrk="1" hangingPunct="1">
              <a:buFont typeface="Arial" charset="0"/>
              <a:buNone/>
            </a:pPr>
            <a:r>
              <a:rPr lang="fr-FR" smtClean="0"/>
              <a:t>(cotisations assurance vieillesse plafonnées)</a:t>
            </a:r>
          </a:p>
          <a:p>
            <a:pPr eaLnBrk="1" hangingPunct="1"/>
            <a:r>
              <a:rPr lang="fr-FR" smtClean="0"/>
              <a:t>1956 création du minimum vieillesse</a:t>
            </a:r>
          </a:p>
        </p:txBody>
      </p:sp>
      <p:sp>
        <p:nvSpPr>
          <p:cNvPr id="5" name="Espace réservé du numéro de diapositive 4"/>
          <p:cNvSpPr>
            <a:spLocks noGrp="1"/>
          </p:cNvSpPr>
          <p:nvPr>
            <p:ph type="sldNum" sz="quarter" idx="12"/>
          </p:nvPr>
        </p:nvSpPr>
        <p:spPr/>
        <p:txBody>
          <a:bodyPr/>
          <a:lstStyle/>
          <a:p>
            <a:pPr>
              <a:defRPr/>
            </a:pPr>
            <a:fld id="{F402262C-5E50-45A0-B8C2-5DF86F4DB6EE}" type="slidenum">
              <a:rPr lang="fr-FR"/>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t>Garantir le maintien du niveau de vie</a:t>
            </a:r>
            <a:endParaRPr lang="fr-FR" b="1" dirty="0"/>
          </a:p>
        </p:txBody>
      </p:sp>
      <p:sp>
        <p:nvSpPr>
          <p:cNvPr id="10243" name="Espace réservé du contenu 2"/>
          <p:cNvSpPr>
            <a:spLocks noGrp="1"/>
          </p:cNvSpPr>
          <p:nvPr>
            <p:ph idx="1"/>
          </p:nvPr>
        </p:nvSpPr>
        <p:spPr/>
        <p:txBody>
          <a:bodyPr/>
          <a:lstStyle/>
          <a:p>
            <a:pPr eaLnBrk="1" hangingPunct="1"/>
            <a:r>
              <a:rPr lang="fr-FR" smtClean="0"/>
              <a:t>1971 : loi Boulin</a:t>
            </a:r>
          </a:p>
          <a:p>
            <a:pPr eaLnBrk="1" hangingPunct="1">
              <a:buFont typeface="Arial" charset="0"/>
              <a:buNone/>
            </a:pPr>
            <a:r>
              <a:rPr lang="fr-FR" smtClean="0"/>
              <a:t>50% du salaire moyen des dix meilleures années si 37,5 annuités.</a:t>
            </a:r>
          </a:p>
          <a:p>
            <a:pPr eaLnBrk="1" hangingPunct="1"/>
            <a:r>
              <a:rPr lang="fr-FR" smtClean="0"/>
              <a:t>1972 : généralisation des régimes complémentaires obligatoires (ARRCO, IRCANTEC…)</a:t>
            </a:r>
          </a:p>
        </p:txBody>
      </p:sp>
      <p:sp>
        <p:nvSpPr>
          <p:cNvPr id="5" name="Espace réservé du numéro de diapositive 4"/>
          <p:cNvSpPr>
            <a:spLocks noGrp="1"/>
          </p:cNvSpPr>
          <p:nvPr>
            <p:ph type="sldNum" sz="quarter" idx="12"/>
          </p:nvPr>
        </p:nvSpPr>
        <p:spPr/>
        <p:txBody>
          <a:bodyPr/>
          <a:lstStyle/>
          <a:p>
            <a:pPr>
              <a:defRPr/>
            </a:pPr>
            <a:fld id="{D8CFFF04-77B4-4553-8FDC-C986C6B90539}" type="slidenum">
              <a:rPr lang="fr-FR"/>
              <a:pPr>
                <a:defRPr/>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fr-FR" b="1" smtClean="0"/>
              <a:t>Retraite à 60 ans</a:t>
            </a:r>
          </a:p>
        </p:txBody>
      </p:sp>
      <p:sp>
        <p:nvSpPr>
          <p:cNvPr id="3" name="Espace réservé du contenu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fr-FR" dirty="0" smtClean="0"/>
              <a:t>Ordonnance du 26 mars 1982, droit à la retraite à 60 ans à partir du 1</a:t>
            </a:r>
            <a:r>
              <a:rPr lang="fr-FR" baseline="30000" dirty="0" smtClean="0"/>
              <a:t>er</a:t>
            </a:r>
            <a:r>
              <a:rPr lang="fr-FR" dirty="0" smtClean="0"/>
              <a:t> avril 1983. </a:t>
            </a:r>
          </a:p>
          <a:p>
            <a:pPr lvl="1" eaLnBrk="1" fontAlgn="auto" hangingPunct="1">
              <a:spcAft>
                <a:spcPts val="0"/>
              </a:spcAft>
              <a:buFont typeface="Arial" pitchFamily="34" charset="0"/>
              <a:buChar char="–"/>
              <a:defRPr/>
            </a:pPr>
            <a:r>
              <a:rPr lang="fr-FR" dirty="0" smtClean="0"/>
              <a:t> «</a:t>
            </a:r>
            <a:r>
              <a:rPr lang="fr-FR" i="1" dirty="0" smtClean="0"/>
              <a:t> véritable droit au repos que les travailleurs sont fondés à revendiquer en contrepartie des services rendus à la collectivité à </a:t>
            </a:r>
            <a:r>
              <a:rPr lang="fr-FR" b="1" i="1" dirty="0" smtClean="0"/>
              <a:t>l'issue d'une durée de carrière normale </a:t>
            </a:r>
            <a:r>
              <a:rPr lang="fr-FR" dirty="0" smtClean="0"/>
              <a:t>». </a:t>
            </a:r>
          </a:p>
          <a:p>
            <a:pPr lvl="1" eaLnBrk="1" fontAlgn="auto" hangingPunct="1">
              <a:spcAft>
                <a:spcPts val="0"/>
              </a:spcAft>
              <a:buFont typeface="Arial" charset="0"/>
              <a:buNone/>
              <a:defRPr/>
            </a:pPr>
            <a:r>
              <a:rPr lang="fr-FR" dirty="0" smtClean="0"/>
              <a:t>Une décote minore la retraite de ceux qui partent sans les 150 trimestres. La décote s’annule à 65 ans.</a:t>
            </a:r>
          </a:p>
          <a:p>
            <a:pPr eaLnBrk="1" fontAlgn="auto" hangingPunct="1">
              <a:spcAft>
                <a:spcPts val="0"/>
              </a:spcAft>
              <a:buFont typeface="Arial" pitchFamily="34" charset="0"/>
              <a:buChar char="•"/>
              <a:defRPr/>
            </a:pPr>
            <a:r>
              <a:rPr lang="fr-FR" dirty="0" smtClean="0"/>
              <a:t>Accord AGIRC ARRCO du 4 février 1983 pour une garantie de retraite.</a:t>
            </a:r>
            <a:endParaRPr lang="fr-FR" dirty="0"/>
          </a:p>
        </p:txBody>
      </p:sp>
      <p:sp>
        <p:nvSpPr>
          <p:cNvPr id="5" name="Espace réservé du numéro de diapositive 4"/>
          <p:cNvSpPr>
            <a:spLocks noGrp="1"/>
          </p:cNvSpPr>
          <p:nvPr>
            <p:ph type="sldNum" sz="quarter" idx="12"/>
          </p:nvPr>
        </p:nvSpPr>
        <p:spPr/>
        <p:txBody>
          <a:bodyPr/>
          <a:lstStyle/>
          <a:p>
            <a:pPr>
              <a:defRPr/>
            </a:pPr>
            <a:fld id="{22AD1678-86BE-44E4-A330-0F60170F34BD}" type="slidenum">
              <a:rPr lang="fr-FR"/>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r>
              <a:rPr lang="fr-FR" b="1" smtClean="0"/>
              <a:t>La construction d’un droit</a:t>
            </a:r>
            <a:endParaRPr lang="fr-FR" smtClean="0"/>
          </a:p>
        </p:txBody>
      </p:sp>
      <p:sp>
        <p:nvSpPr>
          <p:cNvPr id="3" name="Espace réservé du contenu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fr-FR" dirty="0" smtClean="0"/>
              <a:t>Génération née en 1936 : le taux de remplacement moyen pour carrière complète est 80% (source DREES).</a:t>
            </a:r>
          </a:p>
          <a:p>
            <a:pPr eaLnBrk="1" fontAlgn="auto" hangingPunct="1">
              <a:spcAft>
                <a:spcPts val="0"/>
              </a:spcAft>
              <a:buFont typeface="Arial" pitchFamily="34" charset="0"/>
              <a:buChar char="•"/>
              <a:defRPr/>
            </a:pPr>
            <a:r>
              <a:rPr lang="fr-FR" dirty="0" smtClean="0"/>
              <a:t>Le taux de pauvreté des plus de 65 ans a été divisé par 7 de 1965 à 2000 (seuil à 50%) (de 28 à 4).</a:t>
            </a:r>
          </a:p>
          <a:p>
            <a:pPr eaLnBrk="1" fontAlgn="auto" hangingPunct="1">
              <a:spcAft>
                <a:spcPts val="0"/>
              </a:spcAft>
              <a:buFont typeface="Arial" pitchFamily="34" charset="0"/>
              <a:buChar char="•"/>
              <a:defRPr/>
            </a:pPr>
            <a:r>
              <a:rPr lang="fr-FR" dirty="0" smtClean="0"/>
              <a:t>Le taux de pauvreté au seuil de 60% atteint 7,7%  (hommes) et 8,3% (femmes) en 2009.</a:t>
            </a:r>
          </a:p>
          <a:p>
            <a:pPr eaLnBrk="1" fontAlgn="auto" hangingPunct="1">
              <a:spcAft>
                <a:spcPts val="0"/>
              </a:spcAft>
              <a:buFont typeface="Arial" pitchFamily="34" charset="0"/>
              <a:buChar char="•"/>
              <a:defRPr/>
            </a:pPr>
            <a:r>
              <a:rPr lang="fr-FR" dirty="0" smtClean="0"/>
              <a:t>Le minimum vieillesse concerne 2/3 des plus de 65 ans à sa création (1956) et 4% des plus de 60 ans en 2009.</a:t>
            </a:r>
            <a:endParaRPr lang="fr-FR" dirty="0"/>
          </a:p>
        </p:txBody>
      </p:sp>
      <p:sp>
        <p:nvSpPr>
          <p:cNvPr id="5" name="Espace réservé du numéro de diapositive 4"/>
          <p:cNvSpPr>
            <a:spLocks noGrp="1"/>
          </p:cNvSpPr>
          <p:nvPr>
            <p:ph type="sldNum" sz="quarter" idx="12"/>
          </p:nvPr>
        </p:nvSpPr>
        <p:spPr/>
        <p:txBody>
          <a:bodyPr/>
          <a:lstStyle/>
          <a:p>
            <a:pPr>
              <a:defRPr/>
            </a:pPr>
            <a:fld id="{92C18AC7-0012-4E13-A36F-2A113DBE6299}" type="slidenum">
              <a:rPr lang="fr-FR"/>
              <a:pPr>
                <a:defRPr/>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1941</Words>
  <Application>Microsoft Office PowerPoint</Application>
  <PresentationFormat>Affichage à l'écran (4:3)</PresentationFormat>
  <Paragraphs>233</Paragraphs>
  <Slides>24</Slides>
  <Notes>22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Chart</vt:lpstr>
      <vt:lpstr>Retraite : la conquête d’un droit</vt:lpstr>
      <vt:lpstr>Diapositive 2</vt:lpstr>
      <vt:lpstr>1853 : le code des pensions</vt:lpstr>
      <vt:lpstr>1910 : la loi sur les retraites ouvrières et paysannes</vt:lpstr>
      <vt:lpstr>1910 : la loi sur les retraites ouvrières et paysannes</vt:lpstr>
      <vt:lpstr>1945 : assurance vieillesse</vt:lpstr>
      <vt:lpstr>Garantir le maintien du niveau de vie</vt:lpstr>
      <vt:lpstr>Retraite à 60 ans</vt:lpstr>
      <vt:lpstr>La construction d’un droit</vt:lpstr>
      <vt:lpstr>La construction d’un droit</vt:lpstr>
      <vt:lpstr>La construction d’un droit</vt:lpstr>
      <vt:lpstr>Sauvegarder les retraites par répartition ? (1987-2014)</vt:lpstr>
      <vt:lpstr>1993  loi Balladur</vt:lpstr>
      <vt:lpstr>1995 : plan Juppé</vt:lpstr>
      <vt:lpstr>2003 : réforme Fillon</vt:lpstr>
      <vt:lpstr>2003 : réforme Fillon</vt:lpstr>
      <vt:lpstr>2003 : réforme Fillon</vt:lpstr>
      <vt:lpstr>2010 : report des bornes d’âge</vt:lpstr>
      <vt:lpstr>2012 : carrières longues</vt:lpstr>
      <vt:lpstr>2013 : allongement confirmé</vt:lpstr>
      <vt:lpstr>2013</vt:lpstr>
      <vt:lpstr>Sauvegarder les retraites par répartition ?</vt:lpstr>
      <vt:lpstr>                          La trajectoire programmée du système de retraite: le grand bond en arrière  </vt:lpstr>
      <vt:lpstr>                          L’impact du vieillissement est plus que compensé par la baisse du niveau des retraites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réformes : quelques éléments historiques</dc:title>
  <dc:creator>Anne Féray</dc:creator>
  <cp:lastModifiedBy>Anne Féray</cp:lastModifiedBy>
  <cp:revision>68</cp:revision>
  <dcterms:created xsi:type="dcterms:W3CDTF">2017-11-08T09:46:25Z</dcterms:created>
  <dcterms:modified xsi:type="dcterms:W3CDTF">2019-02-03T15:30:45Z</dcterms:modified>
</cp:coreProperties>
</file>