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charts/chart1.xml" ContentType="application/vnd.openxmlformats-officedocument.drawingml.chart+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_rels/slide17.xml.rels" ContentType="application/vnd.openxmlformats-package.relationships+xml"/>
  <Override PartName="/ppt/slides/_rels/slide16.xml.rels" ContentType="application/vnd.openxmlformats-package.relationships+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1.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9.xml.rels" ContentType="application/vnd.openxmlformats-package.relationships+xml"/>
  <Override PartName="/ppt/slides/_rels/slide18.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8.png" ContentType="image/png"/>
  <Override PartName="/ppt/media/image7.jpeg" ContentType="image/jpeg"/>
  <Override PartName="/ppt/media/image6.png" ContentType="image/png"/>
  <Override PartName="/ppt/media/image5.png" ContentType="image/png"/>
  <Override PartName="/ppt/media/image4.png" ContentType="image/png"/>
  <Override PartName="/ppt/media/image3.png" ContentType="image/png"/>
  <Override PartName="/ppt/media/image2.png" ContentType="image/png"/>
  <Override PartName="/ppt/media/image1.png" ContentType="image/png"/>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21.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18.xml.rels" ContentType="application/vnd.openxmlformats-package.relationships+xml"/>
  <Override PartName="/ppt/slideLayouts/_rels/slideLayout16.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7.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17.xml.rels" ContentType="application/vnd.openxmlformats-package.relationships+xml"/>
  <Override PartName="/ppt/slideLayouts/_rels/slideLayout9.xml.rels" ContentType="application/vnd.openxmlformats-package.relationships+xml"/>
  <Override PartName="/ppt/slideLayouts/_rels/slideLayout1.xml.rels" ContentType="application/vnd.openxmlformats-package.relationships+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17.xml" ContentType="application/vnd.openxmlformats-officedocument.presentationml.slideLayout+xml"/>
  <Override PartName="/ppt/slideLayouts/slideLayout23.xml" ContentType="application/vnd.openxmlformats-officedocument.presentationml.slideLayout+xml"/>
  <Override PartName="/ppt/slideLayouts/slideLayout2.xml" ContentType="application/vnd.openxmlformats-officedocument.presentationml.slideLayout+xml"/>
  <Override PartName="/ppt/slideLayouts/slideLayout16.xml" ContentType="application/vnd.openxmlformats-officedocument.presentationml.slideLayout+xml"/>
  <Override PartName="/ppt/slideLayouts/slideLayout22.xml" ContentType="application/vnd.openxmlformats-officedocument.presentationml.slideLayout+xml"/>
  <Override PartName="/ppt/slideLayouts/slideLayout1.xml" ContentType="application/vnd.openxmlformats-officedocument.presentationml.slideLayout+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presentation.xml" ContentType="application/vnd.openxmlformats-officedocument.presentationml.presentation.main+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Lst>
  <p:sldSz cx="9144000" cy="6858000"/>
  <p:notesSz cx="6797675" cy="9928225"/>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
</Relationships>
</file>

<file path=ppt/charts/chart1.xml><?xml version="1.0" encoding="utf-8"?>
<c:chartSpace xmlns:c="http://schemas.openxmlformats.org/drawingml/2006/chart" xmlns:a="http://schemas.openxmlformats.org/drawingml/2006/main" xmlns:r="http://schemas.openxmlformats.org/officeDocument/2006/relationships">
  <c:lang val="en-US"/>
  <c:chart>
    <c:plotArea>
      <c:layout/>
      <c:barChart>
        <c:barDir val="col"/>
        <c:grouping val="clustered"/>
        <c:ser>
          <c:idx val="0"/>
          <c:order val="0"/>
          <c:tx>
            <c:strRef>
              <c:f>label 0</c:f>
              <c:strCache>
                <c:ptCount val="1"/>
                <c:pt idx="0">
                  <c:v>catégorie A</c:v>
                </c:pt>
              </c:strCache>
            </c:strRef>
          </c:tx>
          <c:spPr>
            <a:solidFill>
              <a:srgbClr val="4f81bd"/>
            </a:solidFill>
            <a:ln>
              <a:noFill/>
            </a:ln>
          </c:spPr>
          <c:dLbls>
            <c:dLblPos val="outEnd"/>
            <c:showLegendKey val="0"/>
            <c:showVal val="0"/>
            <c:showCatName val="0"/>
            <c:showSerName val="0"/>
            <c:showPercent val="0"/>
          </c:dLbls>
          <c:cat>
            <c:strRef>
              <c:f>categories</c:f>
              <c:strCache>
                <c:ptCount val="4"/>
                <c:pt idx="0">
                  <c:v>Actuel</c:v>
                </c:pt>
                <c:pt idx="1">
                  <c:v>Scenario 1 - 2017</c:v>
                </c:pt>
                <c:pt idx="2">
                  <c:v>Scenario 3 - Millénaire 2017</c:v>
                </c:pt>
                <c:pt idx="3">
                  <c:v>Scenario 3 - ORA 2017</c:v>
                </c:pt>
              </c:strCache>
            </c:strRef>
          </c:cat>
          <c:val>
            <c:numRef>
              <c:f>0</c:f>
              <c:numCache>
                <c:formatCode>General</c:formatCode>
                <c:ptCount val="4"/>
                <c:pt idx="0">
                  <c:v>37.4229074889868</c:v>
                </c:pt>
                <c:pt idx="1">
                  <c:v>37.4394273127753</c:v>
                </c:pt>
                <c:pt idx="2">
                  <c:v>46.8491189427314</c:v>
                </c:pt>
                <c:pt idx="3">
                  <c:v>44.431718061674</c:v>
                </c:pt>
              </c:numCache>
            </c:numRef>
          </c:val>
        </c:ser>
        <c:ser>
          <c:idx val="1"/>
          <c:order val="1"/>
          <c:tx>
            <c:strRef>
              <c:f>label 1</c:f>
              <c:strCache>
                <c:ptCount val="1"/>
                <c:pt idx="0">
                  <c:v>catégorie B</c:v>
                </c:pt>
              </c:strCache>
            </c:strRef>
          </c:tx>
          <c:spPr>
            <a:solidFill>
              <a:srgbClr val="c0504d"/>
            </a:solidFill>
            <a:ln>
              <a:noFill/>
            </a:ln>
          </c:spPr>
          <c:dLbls>
            <c:dLblPos val="outEnd"/>
            <c:showLegendKey val="0"/>
            <c:showVal val="0"/>
            <c:showCatName val="0"/>
            <c:showSerName val="0"/>
            <c:showPercent val="0"/>
          </c:dLbls>
          <c:cat>
            <c:strRef>
              <c:f>categories</c:f>
              <c:strCache>
                <c:ptCount val="4"/>
                <c:pt idx="0">
                  <c:v>Actuel</c:v>
                </c:pt>
                <c:pt idx="1">
                  <c:v>Scenario 1 - 2017</c:v>
                </c:pt>
                <c:pt idx="2">
                  <c:v>Scenario 3 - Millénaire 2017</c:v>
                </c:pt>
                <c:pt idx="3">
                  <c:v>Scenario 3 - ORA 2017</c:v>
                </c:pt>
              </c:strCache>
            </c:strRef>
          </c:cat>
          <c:val>
            <c:numRef>
              <c:f>1</c:f>
              <c:numCache>
                <c:formatCode>General</c:formatCode>
                <c:ptCount val="4"/>
                <c:pt idx="0">
                  <c:v>44.9776536312849</c:v>
                </c:pt>
                <c:pt idx="1">
                  <c:v>44.7709497206704</c:v>
                </c:pt>
                <c:pt idx="2">
                  <c:v>53.5698324022346</c:v>
                </c:pt>
                <c:pt idx="3">
                  <c:v>52.2849162011173</c:v>
                </c:pt>
              </c:numCache>
            </c:numRef>
          </c:val>
        </c:ser>
        <c:ser>
          <c:idx val="2"/>
          <c:order val="2"/>
          <c:tx>
            <c:strRef>
              <c:f>label 2</c:f>
              <c:strCache>
                <c:ptCount val="1"/>
                <c:pt idx="0">
                  <c:v>catégorie C</c:v>
                </c:pt>
              </c:strCache>
            </c:strRef>
          </c:tx>
          <c:spPr>
            <a:solidFill>
              <a:srgbClr val="9bbb59"/>
            </a:solidFill>
            <a:ln>
              <a:noFill/>
            </a:ln>
          </c:spPr>
          <c:dLbls>
            <c:dLblPos val="outEnd"/>
            <c:showLegendKey val="0"/>
            <c:showVal val="0"/>
            <c:showCatName val="0"/>
            <c:showSerName val="0"/>
            <c:showPercent val="0"/>
          </c:dLbls>
          <c:cat>
            <c:strRef>
              <c:f>categories</c:f>
              <c:strCache>
                <c:ptCount val="4"/>
                <c:pt idx="0">
                  <c:v>Actuel</c:v>
                </c:pt>
                <c:pt idx="1">
                  <c:v>Scenario 1 - 2017</c:v>
                </c:pt>
                <c:pt idx="2">
                  <c:v>Scenario 3 - Millénaire 2017</c:v>
                </c:pt>
                <c:pt idx="3">
                  <c:v>Scenario 3 - ORA 2017</c:v>
                </c:pt>
              </c:strCache>
            </c:strRef>
          </c:cat>
          <c:val>
            <c:numRef>
              <c:f>2</c:f>
              <c:numCache>
                <c:formatCode>General</c:formatCode>
                <c:ptCount val="4"/>
                <c:pt idx="0">
                  <c:v>52.6095238095239</c:v>
                </c:pt>
                <c:pt idx="1">
                  <c:v>52.6126984126983</c:v>
                </c:pt>
                <c:pt idx="2">
                  <c:v>60.1492063492063</c:v>
                </c:pt>
                <c:pt idx="3">
                  <c:v>59.0412698412698</c:v>
                </c:pt>
              </c:numCache>
            </c:numRef>
          </c:val>
        </c:ser>
        <c:gapWidth val="150"/>
        <c:overlap val="0"/>
        <c:axId val="2170"/>
        <c:axId val="32415"/>
      </c:barChart>
      <c:catAx>
        <c:axId val="2170"/>
        <c:scaling>
          <c:orientation val="minMax"/>
        </c:scaling>
        <c:delete val="0"/>
        <c:axPos val="b"/>
        <c:majorTickMark val="none"/>
        <c:minorTickMark val="none"/>
        <c:tickLblPos val="nextTo"/>
        <c:spPr>
          <a:ln w="9360">
            <a:solidFill>
              <a:srgbClr val="f9f9f9"/>
            </a:solidFill>
            <a:round/>
          </a:ln>
        </c:spPr>
        <c:crossAx val="32415"/>
        <c:crosses val="autoZero"/>
        <c:auto val="1"/>
        <c:lblAlgn val="ctr"/>
        <c:lblOffset val="100"/>
      </c:catAx>
      <c:valAx>
        <c:axId val="32415"/>
        <c:scaling>
          <c:orientation val="minMax"/>
        </c:scaling>
        <c:delete val="0"/>
        <c:axPos val="l"/>
        <c:majorGridlines>
          <c:spPr>
            <a:ln w="9360">
              <a:solidFill>
                <a:srgbClr val="f9f9f9"/>
              </a:solidFill>
              <a:round/>
            </a:ln>
          </c:spPr>
        </c:majorGridlines>
        <c:majorTickMark val="none"/>
        <c:minorTickMark val="none"/>
        <c:tickLblPos val="nextTo"/>
        <c:spPr>
          <a:ln w="9360">
            <a:solidFill>
              <a:srgbClr val="f9f9f9"/>
            </a:solidFill>
            <a:round/>
          </a:ln>
        </c:spPr>
        <c:crossAx val="2170"/>
        <c:crosses val="autoZero"/>
      </c:valAx>
      <c:spPr>
        <a:solidFill>
          <a:srgbClr val="1f497d"/>
        </a:solidFill>
        <a:ln>
          <a:noFill/>
        </a:ln>
      </c:spPr>
    </c:plotArea>
    <c:legend>
      <c:legendPos val="r"/>
      <c:overlay val="0"/>
      <c:spPr>
        <a:noFill/>
        <a:ln>
          <a:noFill/>
        </a:ln>
      </c:spPr>
    </c:legend>
    <c:plotVisOnly val="1"/>
  </c:chart>
  <c:spPr>
    <a:noFill/>
    <a:ln>
      <a:noFill/>
    </a:ln>
  </c:spPr>
</c:chartSpace>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1" name="PlaceHolder 1"/>
          <p:cNvSpPr>
            <a:spLocks noGrp="1"/>
          </p:cNvSpPr>
          <p:nvPr>
            <p:ph type="body"/>
          </p:nvPr>
        </p:nvSpPr>
        <p:spPr>
          <a:xfrm>
            <a:off x="756000" y="5078520"/>
            <a:ext cx="6047640" cy="4811040"/>
          </a:xfrm>
          <a:prstGeom prst="rect">
            <a:avLst/>
          </a:prstGeom>
        </p:spPr>
        <p:txBody>
          <a:bodyPr lIns="0" rIns="0" tIns="0" bIns="0"/>
          <a:p>
            <a:r>
              <a:rPr lang="fr-FR" sz="2000">
                <a:latin typeface="Arial"/>
              </a:rPr>
              <a:t>Cliquez pour modifier le format des notes</a:t>
            </a:r>
            <a:endParaRPr/>
          </a:p>
        </p:txBody>
      </p:sp>
      <p:sp>
        <p:nvSpPr>
          <p:cNvPr id="82" name="PlaceHolder 2"/>
          <p:cNvSpPr>
            <a:spLocks noGrp="1"/>
          </p:cNvSpPr>
          <p:nvPr>
            <p:ph type="hdr"/>
          </p:nvPr>
        </p:nvSpPr>
        <p:spPr>
          <a:xfrm>
            <a:off x="0" y="0"/>
            <a:ext cx="3280680" cy="534240"/>
          </a:xfrm>
          <a:prstGeom prst="rect">
            <a:avLst/>
          </a:prstGeom>
        </p:spPr>
        <p:txBody>
          <a:bodyPr lIns="0" rIns="0" tIns="0" bIns="0"/>
          <a:p>
            <a:r>
              <a:rPr lang="fr-FR" sz="1400">
                <a:latin typeface="Times New Roman"/>
              </a:rPr>
              <a:t>&lt;en-tête&gt;</a:t>
            </a:r>
            <a:endParaRPr/>
          </a:p>
        </p:txBody>
      </p:sp>
      <p:sp>
        <p:nvSpPr>
          <p:cNvPr id="83" name="PlaceHolder 3"/>
          <p:cNvSpPr>
            <a:spLocks noGrp="1"/>
          </p:cNvSpPr>
          <p:nvPr>
            <p:ph type="dt"/>
          </p:nvPr>
        </p:nvSpPr>
        <p:spPr>
          <a:xfrm>
            <a:off x="4278960" y="0"/>
            <a:ext cx="3280680" cy="534240"/>
          </a:xfrm>
          <a:prstGeom prst="rect">
            <a:avLst/>
          </a:prstGeom>
        </p:spPr>
        <p:txBody>
          <a:bodyPr lIns="0" rIns="0" tIns="0" bIns="0"/>
          <a:p>
            <a:pPr algn="r"/>
            <a:r>
              <a:rPr lang="fr-FR" sz="1400">
                <a:latin typeface="Times New Roman"/>
              </a:rPr>
              <a:t>&lt;date/heure&gt;</a:t>
            </a:r>
            <a:endParaRPr/>
          </a:p>
        </p:txBody>
      </p:sp>
      <p:sp>
        <p:nvSpPr>
          <p:cNvPr id="84" name="PlaceHolder 4"/>
          <p:cNvSpPr>
            <a:spLocks noGrp="1"/>
          </p:cNvSpPr>
          <p:nvPr>
            <p:ph type="ftr"/>
          </p:nvPr>
        </p:nvSpPr>
        <p:spPr>
          <a:xfrm>
            <a:off x="0" y="10157400"/>
            <a:ext cx="3280680" cy="534240"/>
          </a:xfrm>
          <a:prstGeom prst="rect">
            <a:avLst/>
          </a:prstGeom>
        </p:spPr>
        <p:txBody>
          <a:bodyPr lIns="0" rIns="0" tIns="0" bIns="0" anchor="b"/>
          <a:p>
            <a:r>
              <a:rPr lang="fr-FR" sz="1400">
                <a:latin typeface="Times New Roman"/>
              </a:rPr>
              <a:t>&lt;pied de page&gt;</a:t>
            </a:r>
            <a:endParaRPr/>
          </a:p>
        </p:txBody>
      </p:sp>
      <p:sp>
        <p:nvSpPr>
          <p:cNvPr id="85" name="PlaceHolder 5"/>
          <p:cNvSpPr>
            <a:spLocks noGrp="1"/>
          </p:cNvSpPr>
          <p:nvPr>
            <p:ph type="sldNum"/>
          </p:nvPr>
        </p:nvSpPr>
        <p:spPr>
          <a:xfrm>
            <a:off x="4278960" y="10157400"/>
            <a:ext cx="3280680" cy="534240"/>
          </a:xfrm>
          <a:prstGeom prst="rect">
            <a:avLst/>
          </a:prstGeom>
        </p:spPr>
        <p:txBody>
          <a:bodyPr lIns="0" rIns="0" tIns="0" bIns="0" anchor="b"/>
          <a:p>
            <a:pPr algn="r"/>
            <a:fld id="{CEE0F0B4-D672-4087-B94C-7F8B30F3097E}" type="slidenum">
              <a:rPr lang="fr-FR" sz="1400">
                <a:latin typeface="Times New Roman"/>
              </a:rPr>
              <a:t>&lt;numéro&gt;</a:t>
            </a:fld>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3" name="CustomShape 1"/>
          <p:cNvSpPr/>
          <p:nvPr/>
        </p:nvSpPr>
        <p:spPr>
          <a:xfrm>
            <a:off x="3851640" y="9432000"/>
            <a:ext cx="2945520" cy="495720"/>
          </a:xfrm>
          <a:prstGeom prst="rect">
            <a:avLst/>
          </a:prstGeom>
          <a:noFill/>
          <a:ln w="9360">
            <a:noFill/>
          </a:ln>
        </p:spPr>
        <p:style>
          <a:lnRef idx="0"/>
          <a:fillRef idx="0"/>
          <a:effectRef idx="0"/>
          <a:fontRef idx="minor"/>
        </p:style>
        <p:txBody>
          <a:bodyPr lIns="92520" rIns="92520" tIns="46440" bIns="46440" anchor="b"/>
          <a:p>
            <a:pPr algn="r">
              <a:lnSpc>
                <a:spcPct val="100000"/>
              </a:lnSpc>
            </a:pPr>
            <a:fld id="{F96674CC-A26B-4D4F-B438-7FC17BD48C52}" type="slidenum">
              <a:rPr lang="fr-FR" sz="1200" strike="noStrike">
                <a:solidFill>
                  <a:srgbClr val="000000"/>
                </a:solidFill>
                <a:latin typeface="Times New Roman"/>
                <a:ea typeface="ＭＳ Ｐゴシック"/>
              </a:rPr>
              <a:t>&lt;numéro&gt;</a:t>
            </a:fld>
            <a:endParaRPr/>
          </a:p>
        </p:txBody>
      </p:sp>
      <p:sp>
        <p:nvSpPr>
          <p:cNvPr id="154" name="PlaceHolder 2"/>
          <p:cNvSpPr>
            <a:spLocks noGrp="1"/>
          </p:cNvSpPr>
          <p:nvPr>
            <p:ph type="body"/>
          </p:nvPr>
        </p:nvSpPr>
        <p:spPr>
          <a:xfrm>
            <a:off x="905400" y="4714200"/>
            <a:ext cx="4986000" cy="4467960"/>
          </a:xfrm>
          <a:prstGeom prst="rect">
            <a:avLst/>
          </a:prstGeom>
        </p:spPr>
        <p:txBody>
          <a:bodyPr lIns="92520" rIns="92520" tIns="46440" bIns="46440"/>
          <a:p>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29" name="PlaceHolder 2"/>
          <p:cNvSpPr>
            <a:spLocks noGrp="1"/>
          </p:cNvSpPr>
          <p:nvPr>
            <p:ph type="body"/>
          </p:nvPr>
        </p:nvSpPr>
        <p:spPr>
          <a:xfrm>
            <a:off x="457200" y="1604520"/>
            <a:ext cx="8229240" cy="1896840"/>
          </a:xfrm>
          <a:prstGeom prst="rect">
            <a:avLst/>
          </a:prstGeom>
        </p:spPr>
        <p:txBody>
          <a:bodyPr lIns="0" rIns="0" tIns="0" bIns="0"/>
          <a:p>
            <a:endParaRPr/>
          </a:p>
        </p:txBody>
      </p:sp>
      <p:sp>
        <p:nvSpPr>
          <p:cNvPr id="30" name="PlaceHolder 3"/>
          <p:cNvSpPr>
            <a:spLocks noGrp="1"/>
          </p:cNvSpPr>
          <p:nvPr>
            <p:ph type="body"/>
          </p:nvPr>
        </p:nvSpPr>
        <p:spPr>
          <a:xfrm>
            <a:off x="457200" y="3682080"/>
            <a:ext cx="8229240" cy="1896840"/>
          </a:xfrm>
          <a:prstGeom prst="rect">
            <a:avLst/>
          </a:prstGeom>
        </p:spPr>
        <p:txBody>
          <a:bodyPr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32"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33"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34" name="PlaceHolder 4"/>
          <p:cNvSpPr>
            <a:spLocks noGrp="1"/>
          </p:cNvSpPr>
          <p:nvPr>
            <p:ph type="body"/>
          </p:nvPr>
        </p:nvSpPr>
        <p:spPr>
          <a:xfrm>
            <a:off x="4674240" y="3682080"/>
            <a:ext cx="4015800" cy="1896840"/>
          </a:xfrm>
          <a:prstGeom prst="rect">
            <a:avLst/>
          </a:prstGeom>
        </p:spPr>
        <p:txBody>
          <a:bodyPr lIns="0" rIns="0" tIns="0" bIns="0"/>
          <a:p>
            <a:endParaRPr/>
          </a:p>
        </p:txBody>
      </p:sp>
      <p:sp>
        <p:nvSpPr>
          <p:cNvPr id="35" name="PlaceHolder 5"/>
          <p:cNvSpPr>
            <a:spLocks noGrp="1"/>
          </p:cNvSpPr>
          <p:nvPr>
            <p:ph type="body"/>
          </p:nvPr>
        </p:nvSpPr>
        <p:spPr>
          <a:xfrm>
            <a:off x="457200" y="3682080"/>
            <a:ext cx="4015800" cy="1896840"/>
          </a:xfrm>
          <a:prstGeom prst="rect">
            <a:avLst/>
          </a:prstGeom>
        </p:spPr>
        <p:txBody>
          <a:bodyPr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37" name="PlaceHolder 2"/>
          <p:cNvSpPr>
            <a:spLocks noGrp="1"/>
          </p:cNvSpPr>
          <p:nvPr>
            <p:ph type="body"/>
          </p:nvPr>
        </p:nvSpPr>
        <p:spPr>
          <a:xfrm>
            <a:off x="457200" y="1604520"/>
            <a:ext cx="8229240" cy="3977280"/>
          </a:xfrm>
          <a:prstGeom prst="rect">
            <a:avLst/>
          </a:prstGeom>
        </p:spPr>
        <p:txBody>
          <a:bodyPr lIns="0" rIns="0" tIns="0" bIns="0"/>
          <a:p>
            <a:endParaRPr/>
          </a:p>
        </p:txBody>
      </p:sp>
      <p:sp>
        <p:nvSpPr>
          <p:cNvPr id="38" name="PlaceHolder 3"/>
          <p:cNvSpPr>
            <a:spLocks noGrp="1"/>
          </p:cNvSpPr>
          <p:nvPr>
            <p:ph type="body"/>
          </p:nvPr>
        </p:nvSpPr>
        <p:spPr>
          <a:xfrm>
            <a:off x="457200" y="1604520"/>
            <a:ext cx="8229240" cy="3977280"/>
          </a:xfrm>
          <a:prstGeom prst="rect">
            <a:avLst/>
          </a:prstGeom>
        </p:spPr>
        <p:txBody>
          <a:bodyPr lIns="0" rIns="0" tIns="0" bIns="0"/>
          <a:p>
            <a:endParaRPr/>
          </a:p>
        </p:txBody>
      </p:sp>
      <p:pic>
        <p:nvPicPr>
          <p:cNvPr id="39" name="" descr=""/>
          <p:cNvPicPr/>
          <p:nvPr/>
        </p:nvPicPr>
        <p:blipFill>
          <a:blip r:embed="rId2"/>
          <a:stretch/>
        </p:blipFill>
        <p:spPr>
          <a:xfrm>
            <a:off x="2079000" y="1604520"/>
            <a:ext cx="4984920" cy="3977280"/>
          </a:xfrm>
          <a:prstGeom prst="rect">
            <a:avLst/>
          </a:prstGeom>
          <a:ln>
            <a:noFill/>
          </a:ln>
        </p:spPr>
      </p:pic>
      <p:pic>
        <p:nvPicPr>
          <p:cNvPr id="40" name="" descr=""/>
          <p:cNvPicPr/>
          <p:nvPr/>
        </p:nvPicPr>
        <p:blipFill>
          <a:blip r:embed="rId3"/>
          <a:stretch/>
        </p:blipFill>
        <p:spPr>
          <a:xfrm>
            <a:off x="2079000" y="1604520"/>
            <a:ext cx="4984920" cy="397728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48" name="PlaceHolder 2"/>
          <p:cNvSpPr>
            <a:spLocks noGrp="1"/>
          </p:cNvSpPr>
          <p:nvPr>
            <p:ph type="subTitle"/>
          </p:nvPr>
        </p:nvSpPr>
        <p:spPr>
          <a:xfrm>
            <a:off x="457200" y="1604520"/>
            <a:ext cx="8229240" cy="3977280"/>
          </a:xfrm>
          <a:prstGeom prst="rect">
            <a:avLst/>
          </a:prstGeom>
        </p:spPr>
        <p:txBody>
          <a:bodyPr lIns="0" rIns="0" tIns="0" bIns="0" anchor="ctr"/>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50" name="PlaceHolder 2"/>
          <p:cNvSpPr>
            <a:spLocks noGrp="1"/>
          </p:cNvSpPr>
          <p:nvPr>
            <p:ph type="body"/>
          </p:nvPr>
        </p:nvSpPr>
        <p:spPr>
          <a:xfrm>
            <a:off x="457200" y="1604520"/>
            <a:ext cx="8229240" cy="3977280"/>
          </a:xfrm>
          <a:prstGeom prst="rect">
            <a:avLst/>
          </a:prstGeom>
        </p:spPr>
        <p:txBody>
          <a:bodyPr lIns="0" rIns="0" tIns="0" bIns="0"/>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52" name="PlaceHolder 2"/>
          <p:cNvSpPr>
            <a:spLocks noGrp="1"/>
          </p:cNvSpPr>
          <p:nvPr>
            <p:ph type="body"/>
          </p:nvPr>
        </p:nvSpPr>
        <p:spPr>
          <a:xfrm>
            <a:off x="457200" y="1604520"/>
            <a:ext cx="4015800" cy="3977280"/>
          </a:xfrm>
          <a:prstGeom prst="rect">
            <a:avLst/>
          </a:prstGeom>
        </p:spPr>
        <p:txBody>
          <a:bodyPr lIns="0" rIns="0" tIns="0" bIns="0"/>
          <a:p>
            <a:endParaRPr/>
          </a:p>
        </p:txBody>
      </p:sp>
      <p:sp>
        <p:nvSpPr>
          <p:cNvPr id="53" name="PlaceHolder 3"/>
          <p:cNvSpPr>
            <a:spLocks noGrp="1"/>
          </p:cNvSpPr>
          <p:nvPr>
            <p:ph type="body"/>
          </p:nvPr>
        </p:nvSpPr>
        <p:spPr>
          <a:xfrm>
            <a:off x="4674240" y="1604520"/>
            <a:ext cx="4015800" cy="3977280"/>
          </a:xfrm>
          <a:prstGeom prst="rect">
            <a:avLst/>
          </a:prstGeom>
        </p:spPr>
        <p:txBody>
          <a:bodyPr lIns="0" rIns="0" tIns="0" bIns="0"/>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55" name="PlaceHolder 1"/>
          <p:cNvSpPr>
            <a:spLocks noGrp="1"/>
          </p:cNvSpPr>
          <p:nvPr>
            <p:ph type="subTitle"/>
          </p:nvPr>
        </p:nvSpPr>
        <p:spPr>
          <a:xfrm>
            <a:off x="457200" y="273600"/>
            <a:ext cx="8229240" cy="5307840"/>
          </a:xfrm>
          <a:prstGeom prst="rect">
            <a:avLst/>
          </a:prstGeom>
        </p:spPr>
        <p:txBody>
          <a:bodyPr lIns="0" rIns="0" tIns="0" bIns="0" anchor="ctr"/>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57"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58" name="PlaceHolder 3"/>
          <p:cNvSpPr>
            <a:spLocks noGrp="1"/>
          </p:cNvSpPr>
          <p:nvPr>
            <p:ph type="body"/>
          </p:nvPr>
        </p:nvSpPr>
        <p:spPr>
          <a:xfrm>
            <a:off x="457200" y="3682080"/>
            <a:ext cx="4015800" cy="1896840"/>
          </a:xfrm>
          <a:prstGeom prst="rect">
            <a:avLst/>
          </a:prstGeom>
        </p:spPr>
        <p:txBody>
          <a:bodyPr lIns="0" rIns="0" tIns="0" bIns="0"/>
          <a:p>
            <a:endParaRPr/>
          </a:p>
        </p:txBody>
      </p:sp>
      <p:sp>
        <p:nvSpPr>
          <p:cNvPr id="59" name="PlaceHolder 4"/>
          <p:cNvSpPr>
            <a:spLocks noGrp="1"/>
          </p:cNvSpPr>
          <p:nvPr>
            <p:ph type="body"/>
          </p:nvPr>
        </p:nvSpPr>
        <p:spPr>
          <a:xfrm>
            <a:off x="4674240" y="1604520"/>
            <a:ext cx="4015800" cy="3977280"/>
          </a:xfrm>
          <a:prstGeom prst="rect">
            <a:avLst/>
          </a:prstGeom>
        </p:spPr>
        <p:txBody>
          <a:bodyPr lIns="0" rIns="0" tIns="0" bIns="0"/>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8" name="PlaceHolder 2"/>
          <p:cNvSpPr>
            <a:spLocks noGrp="1"/>
          </p:cNvSpPr>
          <p:nvPr>
            <p:ph type="subTitle"/>
          </p:nvPr>
        </p:nvSpPr>
        <p:spPr>
          <a:xfrm>
            <a:off x="457200" y="1604520"/>
            <a:ext cx="8229240" cy="3977280"/>
          </a:xfrm>
          <a:prstGeom prst="rect">
            <a:avLst/>
          </a:prstGeom>
        </p:spPr>
        <p:txBody>
          <a:bodyPr lIns="0" rIns="0" tIns="0" bIns="0" anchor="ctr"/>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61" name="PlaceHolder 2"/>
          <p:cNvSpPr>
            <a:spLocks noGrp="1"/>
          </p:cNvSpPr>
          <p:nvPr>
            <p:ph type="body"/>
          </p:nvPr>
        </p:nvSpPr>
        <p:spPr>
          <a:xfrm>
            <a:off x="457200" y="1604520"/>
            <a:ext cx="4015800" cy="3977280"/>
          </a:xfrm>
          <a:prstGeom prst="rect">
            <a:avLst/>
          </a:prstGeom>
        </p:spPr>
        <p:txBody>
          <a:bodyPr lIns="0" rIns="0" tIns="0" bIns="0"/>
          <a:p>
            <a:endParaRPr/>
          </a:p>
        </p:txBody>
      </p:sp>
      <p:sp>
        <p:nvSpPr>
          <p:cNvPr id="62"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63" name="PlaceHolder 4"/>
          <p:cNvSpPr>
            <a:spLocks noGrp="1"/>
          </p:cNvSpPr>
          <p:nvPr>
            <p:ph type="body"/>
          </p:nvPr>
        </p:nvSpPr>
        <p:spPr>
          <a:xfrm>
            <a:off x="4674240" y="3682080"/>
            <a:ext cx="4015800" cy="1896840"/>
          </a:xfrm>
          <a:prstGeom prst="rect">
            <a:avLst/>
          </a:prstGeom>
        </p:spPr>
        <p:txBody>
          <a:bodyPr lIns="0" rIns="0" tIns="0" bIns="0"/>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65"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66"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67" name="PlaceHolder 4"/>
          <p:cNvSpPr>
            <a:spLocks noGrp="1"/>
          </p:cNvSpPr>
          <p:nvPr>
            <p:ph type="body"/>
          </p:nvPr>
        </p:nvSpPr>
        <p:spPr>
          <a:xfrm>
            <a:off x="457200" y="3682080"/>
            <a:ext cx="8229240" cy="1896840"/>
          </a:xfrm>
          <a:prstGeom prst="rect">
            <a:avLst/>
          </a:prstGeom>
        </p:spPr>
        <p:txBody>
          <a:bodyPr lIns="0" rIns="0" tIns="0" bIns="0"/>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69" name="PlaceHolder 2"/>
          <p:cNvSpPr>
            <a:spLocks noGrp="1"/>
          </p:cNvSpPr>
          <p:nvPr>
            <p:ph type="body"/>
          </p:nvPr>
        </p:nvSpPr>
        <p:spPr>
          <a:xfrm>
            <a:off x="457200" y="1604520"/>
            <a:ext cx="8229240" cy="1896840"/>
          </a:xfrm>
          <a:prstGeom prst="rect">
            <a:avLst/>
          </a:prstGeom>
        </p:spPr>
        <p:txBody>
          <a:bodyPr lIns="0" rIns="0" tIns="0" bIns="0"/>
          <a:p>
            <a:endParaRPr/>
          </a:p>
        </p:txBody>
      </p:sp>
      <p:sp>
        <p:nvSpPr>
          <p:cNvPr id="70" name="PlaceHolder 3"/>
          <p:cNvSpPr>
            <a:spLocks noGrp="1"/>
          </p:cNvSpPr>
          <p:nvPr>
            <p:ph type="body"/>
          </p:nvPr>
        </p:nvSpPr>
        <p:spPr>
          <a:xfrm>
            <a:off x="457200" y="3682080"/>
            <a:ext cx="8229240" cy="1896840"/>
          </a:xfrm>
          <a:prstGeom prst="rect">
            <a:avLst/>
          </a:prstGeom>
        </p:spPr>
        <p:txBody>
          <a:bodyPr lIns="0" rIns="0" tIns="0" bIns="0"/>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72"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73"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74" name="PlaceHolder 4"/>
          <p:cNvSpPr>
            <a:spLocks noGrp="1"/>
          </p:cNvSpPr>
          <p:nvPr>
            <p:ph type="body"/>
          </p:nvPr>
        </p:nvSpPr>
        <p:spPr>
          <a:xfrm>
            <a:off x="4674240" y="3682080"/>
            <a:ext cx="4015800" cy="1896840"/>
          </a:xfrm>
          <a:prstGeom prst="rect">
            <a:avLst/>
          </a:prstGeom>
        </p:spPr>
        <p:txBody>
          <a:bodyPr lIns="0" rIns="0" tIns="0" bIns="0"/>
          <a:p>
            <a:endParaRPr/>
          </a:p>
        </p:txBody>
      </p:sp>
      <p:sp>
        <p:nvSpPr>
          <p:cNvPr id="75" name="PlaceHolder 5"/>
          <p:cNvSpPr>
            <a:spLocks noGrp="1"/>
          </p:cNvSpPr>
          <p:nvPr>
            <p:ph type="body"/>
          </p:nvPr>
        </p:nvSpPr>
        <p:spPr>
          <a:xfrm>
            <a:off x="457200" y="3682080"/>
            <a:ext cx="4015800" cy="1896840"/>
          </a:xfrm>
          <a:prstGeom prst="rect">
            <a:avLst/>
          </a:prstGeom>
        </p:spPr>
        <p:txBody>
          <a:bodyPr lIns="0" rIns="0" tIns="0" bIns="0"/>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77" name="PlaceHolder 2"/>
          <p:cNvSpPr>
            <a:spLocks noGrp="1"/>
          </p:cNvSpPr>
          <p:nvPr>
            <p:ph type="body"/>
          </p:nvPr>
        </p:nvSpPr>
        <p:spPr>
          <a:xfrm>
            <a:off x="457200" y="1604520"/>
            <a:ext cx="8229240" cy="3977280"/>
          </a:xfrm>
          <a:prstGeom prst="rect">
            <a:avLst/>
          </a:prstGeom>
        </p:spPr>
        <p:txBody>
          <a:bodyPr lIns="0" rIns="0" tIns="0" bIns="0"/>
          <a:p>
            <a:endParaRPr/>
          </a:p>
        </p:txBody>
      </p:sp>
      <p:sp>
        <p:nvSpPr>
          <p:cNvPr id="78" name="PlaceHolder 3"/>
          <p:cNvSpPr>
            <a:spLocks noGrp="1"/>
          </p:cNvSpPr>
          <p:nvPr>
            <p:ph type="body"/>
          </p:nvPr>
        </p:nvSpPr>
        <p:spPr>
          <a:xfrm>
            <a:off x="457200" y="1604520"/>
            <a:ext cx="8229240" cy="3977280"/>
          </a:xfrm>
          <a:prstGeom prst="rect">
            <a:avLst/>
          </a:prstGeom>
        </p:spPr>
        <p:txBody>
          <a:bodyPr lIns="0" rIns="0" tIns="0" bIns="0"/>
          <a:p>
            <a:endParaRPr/>
          </a:p>
        </p:txBody>
      </p:sp>
      <p:pic>
        <p:nvPicPr>
          <p:cNvPr id="79" name="" descr=""/>
          <p:cNvPicPr/>
          <p:nvPr/>
        </p:nvPicPr>
        <p:blipFill>
          <a:blip r:embed="rId2"/>
          <a:stretch/>
        </p:blipFill>
        <p:spPr>
          <a:xfrm>
            <a:off x="2079000" y="1604520"/>
            <a:ext cx="4984920" cy="3977280"/>
          </a:xfrm>
          <a:prstGeom prst="rect">
            <a:avLst/>
          </a:prstGeom>
          <a:ln>
            <a:noFill/>
          </a:ln>
        </p:spPr>
      </p:pic>
      <p:pic>
        <p:nvPicPr>
          <p:cNvPr id="80" name="" descr=""/>
          <p:cNvPicPr/>
          <p:nvPr/>
        </p:nvPicPr>
        <p:blipFill>
          <a:blip r:embed="rId3"/>
          <a:stretch/>
        </p:blipFill>
        <p:spPr>
          <a:xfrm>
            <a:off x="2079000" y="1604520"/>
            <a:ext cx="4984920" cy="397728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10" name="PlaceHolder 2"/>
          <p:cNvSpPr>
            <a:spLocks noGrp="1"/>
          </p:cNvSpPr>
          <p:nvPr>
            <p:ph type="body"/>
          </p:nvPr>
        </p:nvSpPr>
        <p:spPr>
          <a:xfrm>
            <a:off x="457200" y="1604520"/>
            <a:ext cx="8229240" cy="3977280"/>
          </a:xfrm>
          <a:prstGeom prst="rect">
            <a:avLst/>
          </a:prstGeom>
        </p:spPr>
        <p:txBody>
          <a:bodyPr lIns="0" rIns="0" tIns="0" bIns="0"/>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12" name="PlaceHolder 2"/>
          <p:cNvSpPr>
            <a:spLocks noGrp="1"/>
          </p:cNvSpPr>
          <p:nvPr>
            <p:ph type="body"/>
          </p:nvPr>
        </p:nvSpPr>
        <p:spPr>
          <a:xfrm>
            <a:off x="457200" y="1604520"/>
            <a:ext cx="4015800" cy="3977280"/>
          </a:xfrm>
          <a:prstGeom prst="rect">
            <a:avLst/>
          </a:prstGeom>
        </p:spPr>
        <p:txBody>
          <a:bodyPr lIns="0" rIns="0" tIns="0" bIns="0"/>
          <a:p>
            <a:endParaRPr/>
          </a:p>
        </p:txBody>
      </p:sp>
      <p:sp>
        <p:nvSpPr>
          <p:cNvPr id="13" name="PlaceHolder 3"/>
          <p:cNvSpPr>
            <a:spLocks noGrp="1"/>
          </p:cNvSpPr>
          <p:nvPr>
            <p:ph type="body"/>
          </p:nvPr>
        </p:nvSpPr>
        <p:spPr>
          <a:xfrm>
            <a:off x="4674240" y="1604520"/>
            <a:ext cx="4015800" cy="3977280"/>
          </a:xfrm>
          <a:prstGeom prst="rect">
            <a:avLst/>
          </a:prstGeom>
        </p:spPr>
        <p:txBody>
          <a:bodyPr lIns="0" rIns="0" tIns="0" bIns="0"/>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457200" y="273600"/>
            <a:ext cx="8229240" cy="5307840"/>
          </a:xfrm>
          <a:prstGeom prst="rect">
            <a:avLst/>
          </a:prstGeom>
        </p:spPr>
        <p:txBody>
          <a:bodyPr lIns="0" rIns="0" tIns="0" bIns="0" anchor="ctr"/>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17"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18" name="PlaceHolder 3"/>
          <p:cNvSpPr>
            <a:spLocks noGrp="1"/>
          </p:cNvSpPr>
          <p:nvPr>
            <p:ph type="body"/>
          </p:nvPr>
        </p:nvSpPr>
        <p:spPr>
          <a:xfrm>
            <a:off x="457200" y="3682080"/>
            <a:ext cx="4015800" cy="1896840"/>
          </a:xfrm>
          <a:prstGeom prst="rect">
            <a:avLst/>
          </a:prstGeom>
        </p:spPr>
        <p:txBody>
          <a:bodyPr lIns="0" rIns="0" tIns="0" bIns="0"/>
          <a:p>
            <a:endParaRPr/>
          </a:p>
        </p:txBody>
      </p:sp>
      <p:sp>
        <p:nvSpPr>
          <p:cNvPr id="19" name="PlaceHolder 4"/>
          <p:cNvSpPr>
            <a:spLocks noGrp="1"/>
          </p:cNvSpPr>
          <p:nvPr>
            <p:ph type="body"/>
          </p:nvPr>
        </p:nvSpPr>
        <p:spPr>
          <a:xfrm>
            <a:off x="4674240" y="1604520"/>
            <a:ext cx="4015800" cy="3977280"/>
          </a:xfrm>
          <a:prstGeom prst="rect">
            <a:avLst/>
          </a:prstGeom>
        </p:spPr>
        <p:txBody>
          <a:bodyPr lIns="0" rIns="0" tIns="0" bIns="0"/>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21" name="PlaceHolder 2"/>
          <p:cNvSpPr>
            <a:spLocks noGrp="1"/>
          </p:cNvSpPr>
          <p:nvPr>
            <p:ph type="body"/>
          </p:nvPr>
        </p:nvSpPr>
        <p:spPr>
          <a:xfrm>
            <a:off x="457200" y="1604520"/>
            <a:ext cx="4015800" cy="3977280"/>
          </a:xfrm>
          <a:prstGeom prst="rect">
            <a:avLst/>
          </a:prstGeom>
        </p:spPr>
        <p:txBody>
          <a:bodyPr lIns="0" rIns="0" tIns="0" bIns="0"/>
          <a:p>
            <a:endParaRPr/>
          </a:p>
        </p:txBody>
      </p:sp>
      <p:sp>
        <p:nvSpPr>
          <p:cNvPr id="22"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23" name="PlaceHolder 4"/>
          <p:cNvSpPr>
            <a:spLocks noGrp="1"/>
          </p:cNvSpPr>
          <p:nvPr>
            <p:ph type="body"/>
          </p:nvPr>
        </p:nvSpPr>
        <p:spPr>
          <a:xfrm>
            <a:off x="4674240" y="3682080"/>
            <a:ext cx="4015800" cy="1896840"/>
          </a:xfrm>
          <a:prstGeom prst="rect">
            <a:avLst/>
          </a:prstGeom>
        </p:spPr>
        <p:txBody>
          <a:bodyPr lIns="0" rIns="0" tIns="0" bIns="0"/>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73600"/>
            <a:ext cx="8229240" cy="1144800"/>
          </a:xfrm>
          <a:prstGeom prst="rect">
            <a:avLst/>
          </a:prstGeom>
        </p:spPr>
        <p:txBody>
          <a:bodyPr lIns="0" rIns="0" tIns="0" bIns="0" anchor="ctr"/>
          <a:p>
            <a:pPr algn="ctr"/>
            <a:endParaRPr/>
          </a:p>
        </p:txBody>
      </p:sp>
      <p:sp>
        <p:nvSpPr>
          <p:cNvPr id="25" name="PlaceHolder 2"/>
          <p:cNvSpPr>
            <a:spLocks noGrp="1"/>
          </p:cNvSpPr>
          <p:nvPr>
            <p:ph type="body"/>
          </p:nvPr>
        </p:nvSpPr>
        <p:spPr>
          <a:xfrm>
            <a:off x="457200" y="1604520"/>
            <a:ext cx="4015800" cy="1896840"/>
          </a:xfrm>
          <a:prstGeom prst="rect">
            <a:avLst/>
          </a:prstGeom>
        </p:spPr>
        <p:txBody>
          <a:bodyPr lIns="0" rIns="0" tIns="0" bIns="0"/>
          <a:p>
            <a:endParaRPr/>
          </a:p>
        </p:txBody>
      </p:sp>
      <p:sp>
        <p:nvSpPr>
          <p:cNvPr id="26" name="PlaceHolder 3"/>
          <p:cNvSpPr>
            <a:spLocks noGrp="1"/>
          </p:cNvSpPr>
          <p:nvPr>
            <p:ph type="body"/>
          </p:nvPr>
        </p:nvSpPr>
        <p:spPr>
          <a:xfrm>
            <a:off x="4674240" y="1604520"/>
            <a:ext cx="4015800" cy="1896840"/>
          </a:xfrm>
          <a:prstGeom prst="rect">
            <a:avLst/>
          </a:prstGeom>
        </p:spPr>
        <p:txBody>
          <a:bodyPr lIns="0" rIns="0" tIns="0" bIns="0"/>
          <a:p>
            <a:endParaRPr/>
          </a:p>
        </p:txBody>
      </p:sp>
      <p:sp>
        <p:nvSpPr>
          <p:cNvPr id="27" name="PlaceHolder 4"/>
          <p:cNvSpPr>
            <a:spLocks noGrp="1"/>
          </p:cNvSpPr>
          <p:nvPr>
            <p:ph type="body"/>
          </p:nvPr>
        </p:nvSpPr>
        <p:spPr>
          <a:xfrm>
            <a:off x="457200" y="3682080"/>
            <a:ext cx="8229240" cy="1896840"/>
          </a:xfrm>
          <a:prstGeom prst="rect">
            <a:avLst/>
          </a:prstGeom>
        </p:spPr>
        <p:txBody>
          <a:bodyPr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eaeaea"/>
        </a:solidFill>
      </p:bgPr>
    </p:bg>
    <p:spTree>
      <p:nvGrpSpPr>
        <p:cNvPr id="1" name=""/>
        <p:cNvGrpSpPr/>
        <p:nvPr/>
      </p:nvGrpSpPr>
      <p:grpSpPr>
        <a:xfrm>
          <a:off x="0" y="0"/>
          <a:ext cx="0" cy="0"/>
          <a:chOff x="0" y="0"/>
          <a:chExt cx="0" cy="0"/>
        </a:xfrm>
      </p:grpSpPr>
      <p:sp>
        <p:nvSpPr>
          <p:cNvPr id="0" name="CustomShape 1"/>
          <p:cNvSpPr/>
          <p:nvPr/>
        </p:nvSpPr>
        <p:spPr>
          <a:xfrm>
            <a:off x="2362320" y="6324480"/>
            <a:ext cx="3885480" cy="243720"/>
          </a:xfrm>
          <a:prstGeom prst="rect">
            <a:avLst/>
          </a:prstGeom>
          <a:noFill/>
          <a:ln w="9360">
            <a:noFill/>
          </a:ln>
        </p:spPr>
        <p:style>
          <a:lnRef idx="0"/>
          <a:fillRef idx="0"/>
          <a:effectRef idx="0"/>
          <a:fontRef idx="minor"/>
        </p:style>
      </p:sp>
      <p:sp>
        <p:nvSpPr>
          <p:cNvPr id="1" name="CustomShape 2"/>
          <p:cNvSpPr/>
          <p:nvPr/>
        </p:nvSpPr>
        <p:spPr>
          <a:xfrm>
            <a:off x="7315200" y="6213600"/>
            <a:ext cx="1370880" cy="456480"/>
          </a:xfrm>
          <a:prstGeom prst="rect">
            <a:avLst/>
          </a:prstGeom>
          <a:noFill/>
          <a:ln w="9360">
            <a:noFill/>
          </a:ln>
        </p:spPr>
        <p:style>
          <a:lnRef idx="0"/>
          <a:fillRef idx="0"/>
          <a:effectRef idx="0"/>
          <a:fontRef idx="minor"/>
        </p:style>
      </p:sp>
      <p:sp>
        <p:nvSpPr>
          <p:cNvPr id="2" name="CustomShape 3"/>
          <p:cNvSpPr/>
          <p:nvPr/>
        </p:nvSpPr>
        <p:spPr>
          <a:xfrm>
            <a:off x="0" y="0"/>
            <a:ext cx="9143280" cy="907200"/>
          </a:xfrm>
          <a:prstGeom prst="rect">
            <a:avLst/>
          </a:prstGeom>
          <a:gradFill>
            <a:gsLst>
              <a:gs pos="0">
                <a:srgbClr val="336699"/>
              </a:gs>
              <a:gs pos="100000">
                <a:srgbClr val="001746"/>
              </a:gs>
            </a:gsLst>
            <a:lin ang="5400000"/>
          </a:gradFill>
          <a:ln w="9360">
            <a:noFill/>
          </a:ln>
        </p:spPr>
        <p:style>
          <a:lnRef idx="0"/>
          <a:fillRef idx="0"/>
          <a:effectRef idx="0"/>
          <a:fontRef idx="minor"/>
        </p:style>
      </p:sp>
      <p:sp>
        <p:nvSpPr>
          <p:cNvPr id="3" name="CustomShape 4"/>
          <p:cNvSpPr/>
          <p:nvPr/>
        </p:nvSpPr>
        <p:spPr>
          <a:xfrm>
            <a:off x="0" y="0"/>
            <a:ext cx="9143280" cy="1627920"/>
          </a:xfrm>
          <a:prstGeom prst="rect">
            <a:avLst/>
          </a:prstGeom>
          <a:gradFill>
            <a:gsLst>
              <a:gs pos="0">
                <a:srgbClr val="336699"/>
              </a:gs>
              <a:gs pos="100000">
                <a:srgbClr val="001746"/>
              </a:gs>
            </a:gsLst>
            <a:lin ang="5400000"/>
          </a:gradFill>
          <a:ln w="9360">
            <a:noFill/>
          </a:ln>
        </p:spPr>
        <p:style>
          <a:lnRef idx="0"/>
          <a:fillRef idx="0"/>
          <a:effectRef idx="0"/>
          <a:fontRef idx="minor"/>
        </p:style>
      </p:sp>
      <p:sp>
        <p:nvSpPr>
          <p:cNvPr id="4" name="CustomShape 5"/>
          <p:cNvSpPr/>
          <p:nvPr/>
        </p:nvSpPr>
        <p:spPr>
          <a:xfrm>
            <a:off x="0" y="6165720"/>
            <a:ext cx="9143280" cy="691560"/>
          </a:xfrm>
          <a:prstGeom prst="rect">
            <a:avLst/>
          </a:prstGeom>
          <a:gradFill>
            <a:gsLst>
              <a:gs pos="0">
                <a:srgbClr val="336699"/>
              </a:gs>
              <a:gs pos="100000">
                <a:srgbClr val="001746"/>
              </a:gs>
            </a:gsLst>
            <a:lin ang="5400000"/>
          </a:gradFill>
          <a:ln w="9360">
            <a:noFill/>
          </a:ln>
        </p:spPr>
        <p:style>
          <a:lnRef idx="0"/>
          <a:fillRef idx="0"/>
          <a:effectRef idx="0"/>
          <a:fontRef idx="minor"/>
        </p:style>
      </p:sp>
      <p:sp>
        <p:nvSpPr>
          <p:cNvPr id="5" name="PlaceHolder 6"/>
          <p:cNvSpPr>
            <a:spLocks noGrp="1"/>
          </p:cNvSpPr>
          <p:nvPr>
            <p:ph type="title"/>
          </p:nvPr>
        </p:nvSpPr>
        <p:spPr>
          <a:xfrm>
            <a:off x="0" y="188640"/>
            <a:ext cx="8914680" cy="685080"/>
          </a:xfrm>
          <a:prstGeom prst="rect">
            <a:avLst/>
          </a:prstGeom>
        </p:spPr>
        <p:txBody>
          <a:bodyPr lIns="0" rIns="0" tIns="0" bIns="0" anchor="ctr"/>
          <a:p>
            <a:r>
              <a:rPr lang="fr-FR">
                <a:latin typeface="Arial"/>
              </a:rPr>
              <a:t>Cliquez pour éditer le format du texte-titre</a:t>
            </a:r>
            <a:endParaRPr/>
          </a:p>
        </p:txBody>
      </p:sp>
      <p:sp>
        <p:nvSpPr>
          <p:cNvPr id="6" name="PlaceHolder 7"/>
          <p:cNvSpPr>
            <a:spLocks noGrp="1"/>
          </p:cNvSpPr>
          <p:nvPr>
            <p:ph type="body"/>
          </p:nvPr>
        </p:nvSpPr>
        <p:spPr>
          <a:xfrm>
            <a:off x="457200" y="1604520"/>
            <a:ext cx="8229240" cy="3977280"/>
          </a:xfrm>
          <a:prstGeom prst="rect">
            <a:avLst/>
          </a:prstGeom>
        </p:spPr>
        <p:txBody>
          <a:bodyPr lIns="0" rIns="0" tIns="0" bIns="0"/>
          <a:p>
            <a:pPr>
              <a:buSzPct val="45000"/>
              <a:buFont typeface="StarSymbol"/>
              <a:buChar char=""/>
            </a:pPr>
            <a:r>
              <a:rPr lang="fr-FR" sz="3200">
                <a:latin typeface="Arial"/>
              </a:rPr>
              <a:t>Cliquez pour éditer le format du plan de texte</a:t>
            </a:r>
            <a:endParaRPr/>
          </a:p>
          <a:p>
            <a:pPr lvl="1">
              <a:buSzPct val="75000"/>
              <a:buFont typeface="StarSymbol"/>
              <a:buChar char=""/>
            </a:pPr>
            <a:r>
              <a:rPr lang="fr-FR" sz="2800">
                <a:latin typeface="Arial"/>
              </a:rPr>
              <a:t>Second niveau de plan</a:t>
            </a:r>
            <a:endParaRPr/>
          </a:p>
          <a:p>
            <a:pPr lvl="2">
              <a:buSzPct val="45000"/>
              <a:buFont typeface="StarSymbol"/>
              <a:buChar char=""/>
            </a:pPr>
            <a:r>
              <a:rPr lang="fr-FR" sz="2400">
                <a:latin typeface="Arial"/>
              </a:rPr>
              <a:t>Troisième niveau de plan</a:t>
            </a:r>
            <a:endParaRPr/>
          </a:p>
          <a:p>
            <a:pPr lvl="3">
              <a:buSzPct val="75000"/>
              <a:buFont typeface="StarSymbol"/>
              <a:buChar char=""/>
            </a:pPr>
            <a:r>
              <a:rPr lang="fr-FR" sz="2000">
                <a:latin typeface="Arial"/>
              </a:rPr>
              <a:t>Quatrième niveau de plan</a:t>
            </a:r>
            <a:endParaRPr/>
          </a:p>
          <a:p>
            <a:pPr lvl="4">
              <a:buSzPct val="45000"/>
              <a:buFont typeface="StarSymbol"/>
              <a:buChar char=""/>
            </a:pPr>
            <a:r>
              <a:rPr lang="fr-FR" sz="2000">
                <a:latin typeface="Arial"/>
              </a:rPr>
              <a:t>Cinquième niveau de plan</a:t>
            </a:r>
            <a:endParaRPr/>
          </a:p>
          <a:p>
            <a:pPr lvl="5">
              <a:buSzPct val="45000"/>
              <a:buFont typeface="StarSymbol"/>
              <a:buChar char=""/>
            </a:pPr>
            <a:r>
              <a:rPr lang="fr-FR" sz="2000">
                <a:latin typeface="Arial"/>
              </a:rPr>
              <a:t>Sixième niveau de plan</a:t>
            </a:r>
            <a:endParaRPr/>
          </a:p>
          <a:p>
            <a:pPr lvl="6">
              <a:buSzPct val="45000"/>
              <a:buFont typeface="StarSymbol"/>
              <a:buChar char=""/>
            </a:pPr>
            <a:r>
              <a:rPr lang="fr-FR" sz="2000">
                <a:latin typeface="Arial"/>
              </a:rPr>
              <a:t>Septième niveau de plan</a:t>
            </a:r>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eaeaea"/>
        </a:solidFill>
      </p:bgPr>
    </p:bg>
    <p:spTree>
      <p:nvGrpSpPr>
        <p:cNvPr id="1" name=""/>
        <p:cNvGrpSpPr/>
        <p:nvPr/>
      </p:nvGrpSpPr>
      <p:grpSpPr>
        <a:xfrm>
          <a:off x="0" y="0"/>
          <a:ext cx="0" cy="0"/>
          <a:chOff x="0" y="0"/>
          <a:chExt cx="0" cy="0"/>
        </a:xfrm>
      </p:grpSpPr>
      <p:sp>
        <p:nvSpPr>
          <p:cNvPr id="41" name="CustomShape 1"/>
          <p:cNvSpPr/>
          <p:nvPr/>
        </p:nvSpPr>
        <p:spPr>
          <a:xfrm>
            <a:off x="2362320" y="6324480"/>
            <a:ext cx="3885480" cy="243720"/>
          </a:xfrm>
          <a:prstGeom prst="rect">
            <a:avLst/>
          </a:prstGeom>
          <a:noFill/>
          <a:ln w="9360">
            <a:noFill/>
          </a:ln>
        </p:spPr>
        <p:style>
          <a:lnRef idx="0"/>
          <a:fillRef idx="0"/>
          <a:effectRef idx="0"/>
          <a:fontRef idx="minor"/>
        </p:style>
      </p:sp>
      <p:sp>
        <p:nvSpPr>
          <p:cNvPr id="42" name="CustomShape 2"/>
          <p:cNvSpPr/>
          <p:nvPr/>
        </p:nvSpPr>
        <p:spPr>
          <a:xfrm>
            <a:off x="7315200" y="6213600"/>
            <a:ext cx="1370880" cy="456480"/>
          </a:xfrm>
          <a:prstGeom prst="rect">
            <a:avLst/>
          </a:prstGeom>
          <a:noFill/>
          <a:ln w="9360">
            <a:noFill/>
          </a:ln>
        </p:spPr>
        <p:style>
          <a:lnRef idx="0"/>
          <a:fillRef idx="0"/>
          <a:effectRef idx="0"/>
          <a:fontRef idx="minor"/>
        </p:style>
      </p:sp>
      <p:sp>
        <p:nvSpPr>
          <p:cNvPr id="43" name="CustomShape 3"/>
          <p:cNvSpPr/>
          <p:nvPr/>
        </p:nvSpPr>
        <p:spPr>
          <a:xfrm>
            <a:off x="0" y="0"/>
            <a:ext cx="9143280" cy="907200"/>
          </a:xfrm>
          <a:prstGeom prst="rect">
            <a:avLst/>
          </a:prstGeom>
          <a:gradFill>
            <a:gsLst>
              <a:gs pos="0">
                <a:srgbClr val="336699"/>
              </a:gs>
              <a:gs pos="100000">
                <a:srgbClr val="001746"/>
              </a:gs>
            </a:gsLst>
            <a:lin ang="5400000"/>
          </a:gradFill>
          <a:ln w="9360">
            <a:noFill/>
          </a:ln>
        </p:spPr>
        <p:style>
          <a:lnRef idx="0"/>
          <a:fillRef idx="0"/>
          <a:effectRef idx="0"/>
          <a:fontRef idx="minor"/>
        </p:style>
      </p:sp>
      <p:sp>
        <p:nvSpPr>
          <p:cNvPr id="44" name="CustomShape 4"/>
          <p:cNvSpPr/>
          <p:nvPr/>
        </p:nvSpPr>
        <p:spPr>
          <a:xfrm>
            <a:off x="4428000" y="6532200"/>
            <a:ext cx="639000" cy="274320"/>
          </a:xfrm>
          <a:prstGeom prst="rect">
            <a:avLst/>
          </a:prstGeom>
          <a:noFill/>
          <a:ln>
            <a:noFill/>
          </a:ln>
        </p:spPr>
        <p:style>
          <a:lnRef idx="0"/>
          <a:fillRef idx="0"/>
          <a:effectRef idx="0"/>
          <a:fontRef idx="minor"/>
        </p:style>
      </p:sp>
      <p:sp>
        <p:nvSpPr>
          <p:cNvPr id="45" name="PlaceHolder 5"/>
          <p:cNvSpPr>
            <a:spLocks noGrp="1"/>
          </p:cNvSpPr>
          <p:nvPr>
            <p:ph type="title"/>
          </p:nvPr>
        </p:nvSpPr>
        <p:spPr>
          <a:xfrm>
            <a:off x="457200" y="273600"/>
            <a:ext cx="8229240" cy="1144800"/>
          </a:xfrm>
          <a:prstGeom prst="rect">
            <a:avLst/>
          </a:prstGeom>
        </p:spPr>
        <p:txBody>
          <a:bodyPr lIns="0" rIns="0" tIns="0" bIns="0" anchor="ctr"/>
          <a:p>
            <a:pPr algn="ctr"/>
            <a:r>
              <a:rPr lang="fr-FR" sz="4400">
                <a:latin typeface="Arial"/>
              </a:rPr>
              <a:t>Cliquez pour éditer le format du texte-titre</a:t>
            </a:r>
            <a:endParaRPr/>
          </a:p>
        </p:txBody>
      </p:sp>
      <p:sp>
        <p:nvSpPr>
          <p:cNvPr id="46" name="PlaceHolder 6"/>
          <p:cNvSpPr>
            <a:spLocks noGrp="1"/>
          </p:cNvSpPr>
          <p:nvPr>
            <p:ph type="body"/>
          </p:nvPr>
        </p:nvSpPr>
        <p:spPr>
          <a:xfrm>
            <a:off x="457200" y="1604520"/>
            <a:ext cx="8229240" cy="3977280"/>
          </a:xfrm>
          <a:prstGeom prst="rect">
            <a:avLst/>
          </a:prstGeom>
        </p:spPr>
        <p:txBody>
          <a:bodyPr lIns="0" rIns="0" tIns="0" bIns="0"/>
          <a:p>
            <a:pPr>
              <a:buSzPct val="45000"/>
              <a:buFont typeface="StarSymbol"/>
              <a:buChar char=""/>
            </a:pPr>
            <a:r>
              <a:rPr lang="fr-FR" sz="3200">
                <a:latin typeface="Arial"/>
              </a:rPr>
              <a:t>Cliquez pour éditer le format du plan de texte</a:t>
            </a:r>
            <a:endParaRPr/>
          </a:p>
          <a:p>
            <a:pPr lvl="1">
              <a:buSzPct val="75000"/>
              <a:buFont typeface="StarSymbol"/>
              <a:buChar char=""/>
            </a:pPr>
            <a:r>
              <a:rPr lang="fr-FR" sz="2800">
                <a:latin typeface="Arial"/>
              </a:rPr>
              <a:t>Second niveau de plan</a:t>
            </a:r>
            <a:endParaRPr/>
          </a:p>
          <a:p>
            <a:pPr lvl="2">
              <a:buSzPct val="45000"/>
              <a:buFont typeface="StarSymbol"/>
              <a:buChar char=""/>
            </a:pPr>
            <a:r>
              <a:rPr lang="fr-FR" sz="2400">
                <a:latin typeface="Arial"/>
              </a:rPr>
              <a:t>Troisième niveau de plan</a:t>
            </a:r>
            <a:endParaRPr/>
          </a:p>
          <a:p>
            <a:pPr lvl="3">
              <a:buSzPct val="75000"/>
              <a:buFont typeface="StarSymbol"/>
              <a:buChar char=""/>
            </a:pPr>
            <a:r>
              <a:rPr lang="fr-FR" sz="2000">
                <a:latin typeface="Arial"/>
              </a:rPr>
              <a:t>Quatrième niveau de plan</a:t>
            </a:r>
            <a:endParaRPr/>
          </a:p>
          <a:p>
            <a:pPr lvl="4">
              <a:buSzPct val="45000"/>
              <a:buFont typeface="StarSymbol"/>
              <a:buChar char=""/>
            </a:pPr>
            <a:r>
              <a:rPr lang="fr-FR" sz="2000">
                <a:latin typeface="Arial"/>
              </a:rPr>
              <a:t>Cinquième niveau de plan</a:t>
            </a:r>
            <a:endParaRPr/>
          </a:p>
          <a:p>
            <a:pPr lvl="5">
              <a:buSzPct val="45000"/>
              <a:buFont typeface="StarSymbol"/>
              <a:buChar char=""/>
            </a:pPr>
            <a:r>
              <a:rPr lang="fr-FR" sz="2000">
                <a:latin typeface="Arial"/>
              </a:rPr>
              <a:t>Sixième niveau de plan</a:t>
            </a:r>
            <a:endParaRPr/>
          </a:p>
          <a:p>
            <a:pPr lvl="6">
              <a:buSzPct val="45000"/>
              <a:buFont typeface="StarSymbol"/>
              <a:buChar char=""/>
            </a:pPr>
            <a:r>
              <a:rPr lang="fr-FR" sz="2000">
                <a:latin typeface="Arial"/>
              </a:rPr>
              <a:t>Septième niveau de plan</a:t>
            </a:r>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6.png"/><Relationship Id="rId3" Type="http://schemas.openxmlformats.org/officeDocument/2006/relationships/image" Target="../media/image7.jpeg"/><Relationship Id="rId4" Type="http://schemas.openxmlformats.org/officeDocument/2006/relationships/slideLayout" Target="../slideLayouts/slideLayout3.xml"/><Relationship Id="rId5"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chart" Target="../charts/chart1.xml"/><Relationship Id="rId2"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6" name="CustomShape 1"/>
          <p:cNvSpPr/>
          <p:nvPr/>
        </p:nvSpPr>
        <p:spPr>
          <a:xfrm>
            <a:off x="467640" y="4149000"/>
            <a:ext cx="8000280" cy="837360"/>
          </a:xfrm>
          <a:prstGeom prst="rect">
            <a:avLst/>
          </a:prstGeom>
          <a:noFill/>
          <a:ln>
            <a:noFill/>
          </a:ln>
        </p:spPr>
        <p:style>
          <a:lnRef idx="0"/>
          <a:fillRef idx="0"/>
          <a:effectRef idx="0"/>
          <a:fontRef idx="minor"/>
        </p:style>
        <p:txBody>
          <a:bodyPr lIns="90000" rIns="90000" tIns="45000" bIns="45000"/>
          <a:p>
            <a:pPr algn="ctr">
              <a:lnSpc>
                <a:spcPct val="100000"/>
              </a:lnSpc>
            </a:pPr>
            <a:endParaRPr/>
          </a:p>
          <a:p>
            <a:pPr algn="ctr">
              <a:lnSpc>
                <a:spcPct val="100000"/>
              </a:lnSpc>
            </a:pPr>
            <a:endParaRPr/>
          </a:p>
        </p:txBody>
      </p:sp>
      <p:sp>
        <p:nvSpPr>
          <p:cNvPr id="87" name="CustomShape 2"/>
          <p:cNvSpPr/>
          <p:nvPr/>
        </p:nvSpPr>
        <p:spPr>
          <a:xfrm>
            <a:off x="3562200" y="2695680"/>
            <a:ext cx="9143280" cy="360"/>
          </a:xfrm>
          <a:prstGeom prst="rect">
            <a:avLst/>
          </a:prstGeom>
          <a:noFill/>
          <a:ln w="9360">
            <a:noFill/>
          </a:ln>
        </p:spPr>
        <p:style>
          <a:lnRef idx="0"/>
          <a:fillRef idx="0"/>
          <a:effectRef idx="0"/>
          <a:fontRef idx="minor"/>
        </p:style>
      </p:sp>
      <p:sp>
        <p:nvSpPr>
          <p:cNvPr id="88" name="CustomShape 3"/>
          <p:cNvSpPr/>
          <p:nvPr/>
        </p:nvSpPr>
        <p:spPr>
          <a:xfrm>
            <a:off x="1619640" y="0"/>
            <a:ext cx="4680000" cy="1555920"/>
          </a:xfrm>
          <a:prstGeom prst="rect">
            <a:avLst/>
          </a:prstGeom>
          <a:noFill/>
          <a:ln>
            <a:noFill/>
          </a:ln>
        </p:spPr>
        <p:style>
          <a:lnRef idx="0"/>
          <a:fillRef idx="0"/>
          <a:effectRef idx="0"/>
          <a:fontRef idx="minor"/>
        </p:style>
        <p:txBody>
          <a:bodyPr lIns="90000" rIns="90000" tIns="45000" bIns="45000" anchor="ctr"/>
          <a:p>
            <a:r>
              <a:rPr b="1" lang="fr-FR" strike="noStrike">
                <a:solidFill>
                  <a:srgbClr val="ffffff"/>
                </a:solidFill>
                <a:latin typeface="Verdana"/>
                <a:ea typeface="ＭＳ Ｐゴシック"/>
              </a:rPr>
              <a:t>Geste</a:t>
            </a:r>
            <a:r>
              <a:rPr b="1" lang="fr-FR" sz="1200" strike="noStrike">
                <a:solidFill>
                  <a:srgbClr val="ffffff"/>
                </a:solidFill>
                <a:latin typeface="Verdana"/>
                <a:ea typeface="ＭＳ Ｐゴシック"/>
              </a:rPr>
              <a:t> - </a:t>
            </a:r>
            <a:r>
              <a:rPr b="1" lang="fr-FR" strike="noStrike">
                <a:solidFill>
                  <a:srgbClr val="ffffff"/>
                </a:solidFill>
                <a:latin typeface="Verdana"/>
                <a:ea typeface="ＭＳ Ｐゴシック"/>
              </a:rPr>
              <a:t>Etudes et Conseils</a:t>
            </a:r>
            <a:endParaRPr/>
          </a:p>
          <a:p>
            <a:r>
              <a:rPr lang="fr-FR" sz="1200" strike="noStrike">
                <a:solidFill>
                  <a:srgbClr val="ffffff"/>
                </a:solidFill>
                <a:latin typeface="Verdana"/>
                <a:ea typeface="ＭＳ Ｐゴシック"/>
              </a:rPr>
              <a:t>113 rue Saint-Maur,  75011 Paris  www.geste.com</a:t>
            </a:r>
            <a:endParaRPr/>
          </a:p>
          <a:p>
            <a:endParaRPr/>
          </a:p>
          <a:p>
            <a:r>
              <a:rPr b="1" lang="fr-FR" strike="noStrike">
                <a:solidFill>
                  <a:srgbClr val="ffffff"/>
                </a:solidFill>
                <a:latin typeface="Verdana"/>
                <a:ea typeface="ＭＳ Ｐゴシック"/>
              </a:rPr>
              <a:t>Entreprises et Mobilité Services</a:t>
            </a:r>
            <a:endParaRPr/>
          </a:p>
          <a:p>
            <a:r>
              <a:rPr lang="fr-FR" sz="1200" strike="noStrike">
                <a:solidFill>
                  <a:srgbClr val="ffffff"/>
                </a:solidFill>
                <a:latin typeface="Verdana"/>
                <a:ea typeface="ＭＳ Ｐゴシック"/>
              </a:rPr>
              <a:t>Tour Gamma B - 193 rue de Bercy</a:t>
            </a:r>
            <a:endParaRPr/>
          </a:p>
          <a:p>
            <a:pPr>
              <a:lnSpc>
                <a:spcPct val="100000"/>
              </a:lnSpc>
            </a:pPr>
            <a:r>
              <a:rPr lang="fr-FR" sz="1200" strike="noStrike">
                <a:solidFill>
                  <a:srgbClr val="ffffff"/>
                </a:solidFill>
                <a:latin typeface="Verdana"/>
                <a:ea typeface="ＭＳ Ｐゴシック"/>
              </a:rPr>
              <a:t>75582 Paris cedex 12 http://www.em-services.fr/</a:t>
            </a:r>
            <a:endParaRPr/>
          </a:p>
        </p:txBody>
      </p:sp>
      <p:sp>
        <p:nvSpPr>
          <p:cNvPr id="89" name="CustomShape 4"/>
          <p:cNvSpPr/>
          <p:nvPr/>
        </p:nvSpPr>
        <p:spPr>
          <a:xfrm>
            <a:off x="179640" y="4077000"/>
            <a:ext cx="8784360" cy="691560"/>
          </a:xfrm>
          <a:prstGeom prst="rect">
            <a:avLst/>
          </a:prstGeom>
          <a:noFill/>
          <a:ln w="9360">
            <a:noFill/>
          </a:ln>
        </p:spPr>
        <p:style>
          <a:lnRef idx="0"/>
          <a:fillRef idx="0"/>
          <a:effectRef idx="0"/>
          <a:fontRef idx="minor"/>
        </p:style>
        <p:txBody>
          <a:bodyPr lIns="90000" rIns="90000" tIns="45000" bIns="45000" anchor="ctr"/>
          <a:p>
            <a:pPr algn="ctr">
              <a:lnSpc>
                <a:spcPct val="100000"/>
              </a:lnSpc>
            </a:pPr>
            <a:r>
              <a:rPr lang="fr-FR" strike="noStrike">
                <a:solidFill>
                  <a:srgbClr val="558ed5"/>
                </a:solidFill>
                <a:latin typeface="Verdana"/>
                <a:ea typeface="ＭＳ Ｐゴシック"/>
              </a:rPr>
              <a:t>Présentation  du 1</a:t>
            </a:r>
            <a:r>
              <a:rPr lang="fr-FR" strike="noStrike" baseline="30000">
                <a:solidFill>
                  <a:srgbClr val="558ed5"/>
                </a:solidFill>
                <a:latin typeface="Verdana"/>
                <a:ea typeface="ＭＳ Ｐゴシック"/>
              </a:rPr>
              <a:t>er</a:t>
            </a:r>
            <a:r>
              <a:rPr lang="fr-FR" strike="noStrike">
                <a:solidFill>
                  <a:srgbClr val="558ed5"/>
                </a:solidFill>
                <a:latin typeface="Verdana"/>
                <a:ea typeface="ＭＳ Ｐゴシック"/>
              </a:rPr>
              <a:t> décembre 2015</a:t>
            </a:r>
            <a:endParaRPr/>
          </a:p>
        </p:txBody>
      </p:sp>
      <p:sp>
        <p:nvSpPr>
          <p:cNvPr id="90" name="CustomShape 5"/>
          <p:cNvSpPr/>
          <p:nvPr/>
        </p:nvSpPr>
        <p:spPr>
          <a:xfrm>
            <a:off x="467640" y="1917000"/>
            <a:ext cx="8351280" cy="2518560"/>
          </a:xfrm>
          <a:prstGeom prst="rect">
            <a:avLst/>
          </a:prstGeom>
          <a:noFill/>
          <a:ln w="9360">
            <a:noFill/>
          </a:ln>
        </p:spPr>
        <p:style>
          <a:lnRef idx="0"/>
          <a:fillRef idx="0"/>
          <a:effectRef idx="0"/>
          <a:fontRef idx="minor"/>
        </p:style>
        <p:txBody>
          <a:bodyPr lIns="90000" rIns="90000" tIns="45000" bIns="45000"/>
          <a:p>
            <a:pPr algn="ctr">
              <a:lnSpc>
                <a:spcPct val="100000"/>
              </a:lnSpc>
            </a:pPr>
            <a:r>
              <a:rPr b="1" lang="fr-FR" sz="2000" strike="noStrike">
                <a:solidFill>
                  <a:srgbClr val="204162"/>
                </a:solidFill>
                <a:latin typeface="Verdana"/>
                <a:ea typeface="ＭＳ Ｐゴシック"/>
              </a:rPr>
              <a:t>Etude d’impact social et environnemental dans le cadre des scénarios de regroupement des services de l’administration centrale du Ministère de la Culture et de la Communication  </a:t>
            </a:r>
            <a:endParaRPr/>
          </a:p>
          <a:p>
            <a:pPr algn="ctr">
              <a:lnSpc>
                <a:spcPct val="100000"/>
              </a:lnSpc>
            </a:pPr>
            <a:endParaRPr/>
          </a:p>
          <a:p>
            <a:pPr>
              <a:lnSpc>
                <a:spcPct val="100000"/>
              </a:lnSpc>
            </a:pPr>
            <a:r>
              <a:rPr b="1" lang="fr-FR" sz="2000" strike="noStrike">
                <a:solidFill>
                  <a:srgbClr val="204162"/>
                </a:solidFill>
                <a:latin typeface="Verdana"/>
                <a:ea typeface="ＭＳ Ｐゴシック"/>
              </a:rPr>
              <a:t> </a:t>
            </a:r>
            <a:endParaRPr/>
          </a:p>
          <a:p>
            <a:pPr>
              <a:lnSpc>
                <a:spcPct val="100000"/>
              </a:lnSpc>
            </a:pPr>
            <a:endParaRPr/>
          </a:p>
        </p:txBody>
      </p:sp>
      <p:pic>
        <p:nvPicPr>
          <p:cNvPr id="91" name="Picture 15" descr=""/>
          <p:cNvPicPr/>
          <p:nvPr/>
        </p:nvPicPr>
        <p:blipFill>
          <a:blip r:embed="rId1"/>
          <a:stretch/>
        </p:blipFill>
        <p:spPr>
          <a:xfrm>
            <a:off x="91440" y="189000"/>
            <a:ext cx="862920" cy="646920"/>
          </a:xfrm>
          <a:prstGeom prst="rect">
            <a:avLst/>
          </a:prstGeom>
          <a:ln w="9360">
            <a:noFill/>
          </a:ln>
        </p:spPr>
      </p:pic>
      <p:sp>
        <p:nvSpPr>
          <p:cNvPr id="92" name="CustomShape 6"/>
          <p:cNvSpPr/>
          <p:nvPr/>
        </p:nvSpPr>
        <p:spPr>
          <a:xfrm>
            <a:off x="155520" y="-144360"/>
            <a:ext cx="304200" cy="304200"/>
          </a:xfrm>
          <a:prstGeom prst="rect">
            <a:avLst/>
          </a:prstGeom>
          <a:noFill/>
          <a:ln>
            <a:noFill/>
          </a:ln>
        </p:spPr>
        <p:style>
          <a:lnRef idx="0"/>
          <a:fillRef idx="0"/>
          <a:effectRef idx="0"/>
          <a:fontRef idx="minor"/>
        </p:style>
      </p:sp>
      <p:pic>
        <p:nvPicPr>
          <p:cNvPr id="93" name="Picture 4" descr=""/>
          <p:cNvPicPr/>
          <p:nvPr/>
        </p:nvPicPr>
        <p:blipFill>
          <a:blip r:embed="rId2"/>
          <a:stretch/>
        </p:blipFill>
        <p:spPr>
          <a:xfrm>
            <a:off x="0" y="908640"/>
            <a:ext cx="1338480" cy="431280"/>
          </a:xfrm>
          <a:prstGeom prst="rect">
            <a:avLst/>
          </a:prstGeom>
          <a:ln>
            <a:noFill/>
          </a:ln>
        </p:spPr>
      </p:pic>
      <p:sp>
        <p:nvSpPr>
          <p:cNvPr id="94" name="CustomShape 7"/>
          <p:cNvSpPr/>
          <p:nvPr/>
        </p:nvSpPr>
        <p:spPr>
          <a:xfrm>
            <a:off x="155520" y="-144360"/>
            <a:ext cx="304200" cy="304200"/>
          </a:xfrm>
          <a:prstGeom prst="rect">
            <a:avLst/>
          </a:prstGeom>
          <a:noFill/>
          <a:ln>
            <a:noFill/>
          </a:ln>
        </p:spPr>
        <p:style>
          <a:lnRef idx="0"/>
          <a:fillRef idx="0"/>
          <a:effectRef idx="0"/>
          <a:fontRef idx="minor"/>
        </p:style>
      </p:sp>
      <p:sp>
        <p:nvSpPr>
          <p:cNvPr id="95" name="CustomShape 8"/>
          <p:cNvSpPr/>
          <p:nvPr/>
        </p:nvSpPr>
        <p:spPr>
          <a:xfrm>
            <a:off x="155520" y="-144360"/>
            <a:ext cx="304200" cy="304200"/>
          </a:xfrm>
          <a:prstGeom prst="rect">
            <a:avLst/>
          </a:prstGeom>
          <a:noFill/>
          <a:ln>
            <a:noFill/>
          </a:ln>
        </p:spPr>
        <p:style>
          <a:lnRef idx="0"/>
          <a:fillRef idx="0"/>
          <a:effectRef idx="0"/>
          <a:fontRef idx="minor"/>
        </p:style>
      </p:sp>
      <p:pic>
        <p:nvPicPr>
          <p:cNvPr id="96" name="Picture 10" descr=""/>
          <p:cNvPicPr/>
          <p:nvPr/>
        </p:nvPicPr>
        <p:blipFill>
          <a:blip r:embed="rId3"/>
          <a:stretch/>
        </p:blipFill>
        <p:spPr>
          <a:xfrm>
            <a:off x="8028360" y="188640"/>
            <a:ext cx="935280" cy="1173240"/>
          </a:xfrm>
          <a:prstGeom prst="rect">
            <a:avLst/>
          </a:prstGeom>
          <a:ln>
            <a:noFill/>
          </a:ln>
        </p:spPr>
      </p:pic>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3" name="CustomShape 1"/>
          <p:cNvSpPr/>
          <p:nvPr/>
        </p:nvSpPr>
        <p:spPr>
          <a:xfrm>
            <a:off x="0" y="116640"/>
            <a:ext cx="8914680" cy="685080"/>
          </a:xfrm>
          <a:prstGeom prst="rect">
            <a:avLst/>
          </a:prstGeom>
          <a:noFill/>
          <a:ln w="9360">
            <a:noFill/>
          </a:ln>
        </p:spPr>
        <p:style>
          <a:lnRef idx="0"/>
          <a:fillRef idx="0"/>
          <a:effectRef idx="0"/>
          <a:fontRef idx="minor"/>
        </p:style>
        <p:txBody>
          <a:bodyPr lIns="36000" rIns="36000" tIns="36000" bIns="36000" anchor="ctr"/>
          <a:p>
            <a:pPr>
              <a:lnSpc>
                <a:spcPct val="100000"/>
              </a:lnSpc>
            </a:pPr>
            <a:r>
              <a:rPr b="1" lang="fr-FR" sz="2000" strike="noStrike">
                <a:solidFill>
                  <a:srgbClr val="ffffff"/>
                </a:solidFill>
                <a:latin typeface="Verdana"/>
                <a:ea typeface="ＭＳ Ｐゴシック"/>
              </a:rPr>
              <a:t>Fiche N° 4 Les impacts sur des populations particulières d’agents : parents d’enfants</a:t>
            </a:r>
            <a:endParaRPr/>
          </a:p>
        </p:txBody>
      </p:sp>
      <p:sp>
        <p:nvSpPr>
          <p:cNvPr id="124" name="CustomShape 2"/>
          <p:cNvSpPr/>
          <p:nvPr/>
        </p:nvSpPr>
        <p:spPr>
          <a:xfrm>
            <a:off x="611640" y="3357000"/>
            <a:ext cx="7704000" cy="2768040"/>
          </a:xfrm>
          <a:prstGeom prst="rect">
            <a:avLst/>
          </a:prstGeom>
          <a:noFill/>
          <a:ln>
            <a:noFill/>
          </a:ln>
        </p:spPr>
        <p:style>
          <a:lnRef idx="0"/>
          <a:fillRef idx="0"/>
          <a:effectRef idx="0"/>
          <a:fontRef idx="minor"/>
        </p:style>
        <p:txBody>
          <a:bodyPr lIns="90000" rIns="90000" tIns="45000" bIns="45000"/>
          <a:p>
            <a:pPr algn="just">
              <a:lnSpc>
                <a:spcPct val="100000"/>
              </a:lnSpc>
            </a:pPr>
            <a:endParaRPr/>
          </a:p>
          <a:p>
            <a:pPr algn="just">
              <a:lnSpc>
                <a:spcPct val="100000"/>
              </a:lnSpc>
              <a:buSzPct val="70000"/>
              <a:buFont typeface="Wingdings" charset="2"/>
              <a:buChar char=""/>
            </a:pPr>
            <a:r>
              <a:rPr b="1" lang="fr-FR" sz="1400" strike="noStrike">
                <a:solidFill>
                  <a:srgbClr val="204162"/>
                </a:solidFill>
                <a:latin typeface="Verdana"/>
                <a:ea typeface="ＭＳ Ｐゴシック"/>
              </a:rPr>
              <a:t>Principales hypothèses</a:t>
            </a:r>
            <a:endParaRPr/>
          </a:p>
          <a:p>
            <a:pPr lvl="1" algn="just">
              <a:lnSpc>
                <a:spcPct val="100000"/>
              </a:lnSpc>
              <a:buFont typeface="StarSymbol"/>
              <a:buChar char="l"/>
            </a:pPr>
            <a:r>
              <a:rPr lang="fr-FR" sz="1100" strike="noStrike">
                <a:solidFill>
                  <a:srgbClr val="000000"/>
                </a:solidFill>
                <a:latin typeface="Verdana"/>
                <a:ea typeface="ＭＳ Ｐゴシック"/>
              </a:rPr>
              <a:t>Les parents augmentent leur marge de sécurité en raison de la moindre fiabilité des modes de transport RER E, Bus ou navette fluviale sur les sites ORA et Millénaire et pour certains, également en raison de l’augmentation des temps de trajet. </a:t>
            </a:r>
            <a:endParaRPr/>
          </a:p>
          <a:p>
            <a:pPr lvl="1" algn="just">
              <a:lnSpc>
                <a:spcPct val="100000"/>
              </a:lnSpc>
              <a:buFont typeface="StarSymbol"/>
              <a:buChar char="l"/>
            </a:pPr>
            <a:r>
              <a:rPr lang="fr-FR" sz="1100" strike="noStrike">
                <a:solidFill>
                  <a:srgbClr val="000000"/>
                </a:solidFill>
                <a:latin typeface="Verdana"/>
                <a:ea typeface="ＭＳ Ｐゴシック"/>
              </a:rPr>
              <a:t>La marge supplémentaire prise est de 12 minutes par trajet pour les petits enfants (crèche) et de 6 minutes pour les enfants scolaires</a:t>
            </a:r>
            <a:endParaRPr/>
          </a:p>
          <a:p>
            <a:pPr lvl="1" algn="just">
              <a:lnSpc>
                <a:spcPct val="100000"/>
              </a:lnSpc>
              <a:buFont typeface="StarSymbol"/>
              <a:buChar char="l"/>
            </a:pPr>
            <a:r>
              <a:rPr lang="fr-FR" sz="1100" strike="noStrike">
                <a:solidFill>
                  <a:srgbClr val="000000"/>
                </a:solidFill>
                <a:latin typeface="Verdana"/>
                <a:ea typeface="ＭＳ Ｐゴシック"/>
              </a:rPr>
              <a:t>Pas de distinction entre les deux sites du S3</a:t>
            </a:r>
            <a:endParaRPr/>
          </a:p>
          <a:p>
            <a:pPr lvl="1" algn="just">
              <a:lnSpc>
                <a:spcPct val="100000"/>
              </a:lnSpc>
              <a:buFont typeface="StarSymbol"/>
              <a:buChar char="l"/>
            </a:pPr>
            <a:r>
              <a:rPr lang="fr-FR" sz="1100" strike="noStrike">
                <a:solidFill>
                  <a:srgbClr val="000000"/>
                </a:solidFill>
                <a:latin typeface="Verdana"/>
                <a:ea typeface="ＭＳ Ｐゴシック"/>
              </a:rPr>
              <a:t>Coût horaire moyen d’un agent : 37,6 € ( bilan social 2014)</a:t>
            </a:r>
            <a:endParaRPr/>
          </a:p>
          <a:p>
            <a:pPr lvl="1" algn="just">
              <a:lnSpc>
                <a:spcPct val="100000"/>
              </a:lnSpc>
              <a:buFont typeface="StarSymbol"/>
              <a:buChar char="l"/>
            </a:pPr>
            <a:r>
              <a:rPr lang="fr-FR" sz="1100" strike="noStrike">
                <a:solidFill>
                  <a:srgbClr val="000000"/>
                </a:solidFill>
                <a:latin typeface="Verdana"/>
                <a:ea typeface="ＭＳ Ｐゴシック"/>
              </a:rPr>
              <a:t>Nb annuel de jours travaillés 197</a:t>
            </a:r>
            <a:endParaRPr/>
          </a:p>
          <a:p>
            <a:pPr lvl="1" algn="just">
              <a:lnSpc>
                <a:spcPct val="100000"/>
              </a:lnSpc>
              <a:buFont typeface="StarSymbol"/>
              <a:buChar char="l"/>
            </a:pPr>
            <a:r>
              <a:rPr lang="fr-FR" sz="1100" strike="noStrike">
                <a:solidFill>
                  <a:srgbClr val="000000"/>
                </a:solidFill>
                <a:latin typeface="Verdana"/>
                <a:ea typeface="ＭＳ Ｐゴシック"/>
              </a:rPr>
              <a:t>Taux d’actualisation : 4 %</a:t>
            </a:r>
            <a:endParaRPr/>
          </a:p>
          <a:p>
            <a:pPr lvl="1" algn="just">
              <a:lnSpc>
                <a:spcPct val="100000"/>
              </a:lnSpc>
              <a:buFont typeface="StarSymbol"/>
              <a:buChar char="l"/>
            </a:pPr>
            <a:r>
              <a:rPr lang="fr-FR" sz="1100" strike="noStrike">
                <a:solidFill>
                  <a:srgbClr val="000000"/>
                </a:solidFill>
                <a:latin typeface="Verdana"/>
                <a:ea typeface="ＭＳ Ｐゴシック"/>
              </a:rPr>
              <a:t>Taux d’évolution du PIB 1 ,2 %</a:t>
            </a:r>
            <a:endParaRPr/>
          </a:p>
        </p:txBody>
      </p:sp>
      <p:graphicFrame>
        <p:nvGraphicFramePr>
          <p:cNvPr id="125" name="Table 3"/>
          <p:cNvGraphicFramePr/>
          <p:nvPr/>
        </p:nvGraphicFramePr>
        <p:xfrm>
          <a:off x="683640" y="1052640"/>
          <a:ext cx="7543080" cy="1245600"/>
        </p:xfrm>
        <a:graphic>
          <a:graphicData uri="http://schemas.openxmlformats.org/drawingml/2006/table">
            <a:tbl>
              <a:tblPr/>
              <a:tblGrid>
                <a:gridCol w="1885680"/>
                <a:gridCol w="1885680"/>
                <a:gridCol w="1885680"/>
                <a:gridCol w="1886400"/>
              </a:tblGrid>
              <a:tr h="588600">
                <a:tc>
                  <a:txBody>
                    <a:bodyPr/>
                    <a:p>
                      <a:pPr algn="ctr">
                        <a:lnSpc>
                          <a:spcPct val="100000"/>
                        </a:lnSpc>
                      </a:pPr>
                      <a:r>
                        <a:rPr b="1" i="1" lang="fr-FR" sz="1600" strike="noStrike">
                          <a:solidFill>
                            <a:srgbClr val="ffffff"/>
                          </a:solidFill>
                          <a:latin typeface="Calibri"/>
                        </a:rPr>
                        <a:t>Parents enfants ORA ou Mill</a:t>
                      </a:r>
                      <a:endParaRPr/>
                    </a:p>
                  </a:txBody>
                  <a:tcPr/>
                </a:tc>
                <a:tc>
                  <a:txBody>
                    <a:bodyPr/>
                    <a:p>
                      <a:pPr algn="ctr">
                        <a:lnSpc>
                          <a:spcPct val="100000"/>
                        </a:lnSpc>
                      </a:pPr>
                      <a:r>
                        <a:rPr b="1" lang="fr-FR" sz="1600" strike="noStrike">
                          <a:solidFill>
                            <a:srgbClr val="ffffff"/>
                          </a:solidFill>
                          <a:latin typeface="Calibri"/>
                        </a:rPr>
                        <a:t>Nombre d'agents</a:t>
                      </a:r>
                      <a:endParaRPr/>
                    </a:p>
                  </a:txBody>
                  <a:tcPr/>
                </a:tc>
                <a:tc>
                  <a:txBody>
                    <a:bodyPr/>
                    <a:p>
                      <a:pPr algn="ctr">
                        <a:lnSpc>
                          <a:spcPct val="100000"/>
                        </a:lnSpc>
                      </a:pPr>
                      <a:r>
                        <a:rPr b="1" lang="fr-FR" sz="1600" strike="noStrike">
                          <a:solidFill>
                            <a:srgbClr val="ffffff"/>
                          </a:solidFill>
                          <a:latin typeface="Calibri"/>
                        </a:rPr>
                        <a:t>Marge journalière</a:t>
                      </a:r>
                      <a:endParaRPr/>
                    </a:p>
                  </a:txBody>
                  <a:tcPr/>
                </a:tc>
                <a:tc>
                  <a:txBody>
                    <a:bodyPr/>
                    <a:p>
                      <a:pPr algn="ctr">
                        <a:lnSpc>
                          <a:spcPct val="100000"/>
                        </a:lnSpc>
                      </a:pPr>
                      <a:r>
                        <a:rPr b="1" lang="fr-FR" sz="1600" strike="noStrike">
                          <a:solidFill>
                            <a:srgbClr val="ffffff"/>
                          </a:solidFill>
                          <a:latin typeface="Calibri"/>
                        </a:rPr>
                        <a:t>Impact annuel</a:t>
                      </a:r>
                      <a:endParaRPr/>
                    </a:p>
                  </a:txBody>
                  <a:tcPr/>
                </a:tc>
              </a:tr>
              <a:tr h="340200">
                <a:tc>
                  <a:txBody>
                    <a:bodyPr/>
                    <a:p>
                      <a:pPr>
                        <a:lnSpc>
                          <a:spcPct val="100000"/>
                        </a:lnSpc>
                      </a:pPr>
                      <a:r>
                        <a:rPr b="1" lang="fr-FR" sz="1600" strike="noStrike">
                          <a:solidFill>
                            <a:srgbClr val="000000"/>
                          </a:solidFill>
                          <a:latin typeface="Calibri"/>
                        </a:rPr>
                        <a:t>Enfants&lt;3 ans</a:t>
                      </a:r>
                      <a:endParaRPr/>
                    </a:p>
                  </a:txBody>
                  <a:tcPr/>
                </a:tc>
                <a:tc>
                  <a:txBody>
                    <a:bodyPr/>
                    <a:p>
                      <a:pPr algn="ctr">
                        <a:lnSpc>
                          <a:spcPct val="100000"/>
                        </a:lnSpc>
                      </a:pPr>
                      <a:r>
                        <a:rPr lang="fr-FR" sz="1600" strike="noStrike">
                          <a:solidFill>
                            <a:srgbClr val="000000"/>
                          </a:solidFill>
                          <a:latin typeface="Calibri"/>
                        </a:rPr>
                        <a:t>68</a:t>
                      </a:r>
                      <a:endParaRPr/>
                    </a:p>
                  </a:txBody>
                  <a:tcPr/>
                </a:tc>
                <a:tc>
                  <a:txBody>
                    <a:bodyPr/>
                    <a:p>
                      <a:pPr algn="ctr">
                        <a:lnSpc>
                          <a:spcPct val="100000"/>
                        </a:lnSpc>
                      </a:pPr>
                      <a:r>
                        <a:rPr lang="fr-FR" sz="1600" strike="noStrike">
                          <a:solidFill>
                            <a:srgbClr val="000000"/>
                          </a:solidFill>
                          <a:latin typeface="Calibri"/>
                        </a:rPr>
                        <a:t>24 mn</a:t>
                      </a:r>
                      <a:endParaRPr/>
                    </a:p>
                  </a:txBody>
                  <a:tcPr/>
                </a:tc>
                <a:tc>
                  <a:txBody>
                    <a:bodyPr/>
                    <a:p>
                      <a:pPr algn="ctr">
                        <a:lnSpc>
                          <a:spcPct val="100000"/>
                        </a:lnSpc>
                      </a:pPr>
                      <a:r>
                        <a:rPr lang="fr-FR" sz="1600" strike="noStrike">
                          <a:solidFill>
                            <a:srgbClr val="000000"/>
                          </a:solidFill>
                          <a:latin typeface="Calibri"/>
                        </a:rPr>
                        <a:t>5358,4 H</a:t>
                      </a:r>
                      <a:endParaRPr/>
                    </a:p>
                  </a:txBody>
                  <a:tcPr/>
                </a:tc>
              </a:tr>
              <a:tr h="588600">
                <a:tc>
                  <a:txBody>
                    <a:bodyPr/>
                    <a:p>
                      <a:pPr>
                        <a:lnSpc>
                          <a:spcPct val="100000"/>
                        </a:lnSpc>
                      </a:pPr>
                      <a:r>
                        <a:rPr b="1" lang="fr-FR" sz="1600" strike="noStrike">
                          <a:solidFill>
                            <a:srgbClr val="000000"/>
                          </a:solidFill>
                          <a:latin typeface="Calibri"/>
                        </a:rPr>
                        <a:t>Enfants &lt;14 ans et &gt;3 ans</a:t>
                      </a:r>
                      <a:endParaRPr/>
                    </a:p>
                  </a:txBody>
                  <a:tcPr/>
                </a:tc>
                <a:tc>
                  <a:txBody>
                    <a:bodyPr/>
                    <a:p>
                      <a:pPr algn="ctr">
                        <a:lnSpc>
                          <a:spcPct val="100000"/>
                        </a:lnSpc>
                      </a:pPr>
                      <a:r>
                        <a:rPr lang="fr-FR" sz="1600" strike="noStrike">
                          <a:solidFill>
                            <a:srgbClr val="000000"/>
                          </a:solidFill>
                          <a:latin typeface="Calibri"/>
                        </a:rPr>
                        <a:t>276</a:t>
                      </a:r>
                      <a:endParaRPr/>
                    </a:p>
                  </a:txBody>
                  <a:tcPr/>
                </a:tc>
                <a:tc>
                  <a:txBody>
                    <a:bodyPr/>
                    <a:p>
                      <a:pPr algn="ctr">
                        <a:lnSpc>
                          <a:spcPct val="100000"/>
                        </a:lnSpc>
                      </a:pPr>
                      <a:r>
                        <a:rPr lang="fr-FR" sz="1600" strike="noStrike">
                          <a:solidFill>
                            <a:srgbClr val="000000"/>
                          </a:solidFill>
                          <a:latin typeface="Calibri"/>
                        </a:rPr>
                        <a:t>12 mn</a:t>
                      </a:r>
                      <a:endParaRPr/>
                    </a:p>
                  </a:txBody>
                  <a:tcPr/>
                </a:tc>
                <a:tc>
                  <a:txBody>
                    <a:bodyPr/>
                    <a:p>
                      <a:pPr algn="ctr">
                        <a:lnSpc>
                          <a:spcPct val="100000"/>
                        </a:lnSpc>
                      </a:pPr>
                      <a:r>
                        <a:rPr lang="fr-FR" sz="1600" strike="noStrike">
                          <a:solidFill>
                            <a:srgbClr val="000000"/>
                          </a:solidFill>
                          <a:latin typeface="Calibri"/>
                        </a:rPr>
                        <a:t>10874,4 H</a:t>
                      </a:r>
                      <a:endParaRPr/>
                    </a:p>
                  </a:txBody>
                  <a:tcPr/>
                </a:tc>
              </a:tr>
            </a:tbl>
          </a:graphicData>
        </a:graphic>
      </p:graphicFrame>
      <p:graphicFrame>
        <p:nvGraphicFramePr>
          <p:cNvPr id="126" name="Table 4"/>
          <p:cNvGraphicFramePr/>
          <p:nvPr/>
        </p:nvGraphicFramePr>
        <p:xfrm>
          <a:off x="683640" y="2565000"/>
          <a:ext cx="3771360" cy="740880"/>
        </p:xfrm>
        <a:graphic>
          <a:graphicData uri="http://schemas.openxmlformats.org/drawingml/2006/table">
            <a:tbl>
              <a:tblPr/>
              <a:tblGrid>
                <a:gridCol w="1885680"/>
                <a:gridCol w="1886040"/>
              </a:tblGrid>
              <a:tr h="370800">
                <a:tc>
                  <a:txBody>
                    <a:bodyPr/>
                    <a:p>
                      <a:pPr>
                        <a:lnSpc>
                          <a:spcPct val="100000"/>
                        </a:lnSpc>
                      </a:pPr>
                      <a:r>
                        <a:rPr b="1" lang="fr-FR" sz="1600" strike="noStrike">
                          <a:solidFill>
                            <a:srgbClr val="ffffff"/>
                          </a:solidFill>
                          <a:latin typeface="Calibri"/>
                        </a:rPr>
                        <a:t>Impact annuel en €</a:t>
                      </a:r>
                      <a:endParaRPr/>
                    </a:p>
                  </a:txBody>
                  <a:tcPr/>
                </a:tc>
                <a:tc>
                  <a:txBody>
                    <a:bodyPr/>
                    <a:p>
                      <a:pPr algn="ctr">
                        <a:lnSpc>
                          <a:spcPct val="100000"/>
                        </a:lnSpc>
                      </a:pPr>
                      <a:r>
                        <a:rPr b="1" lang="fr-FR" sz="1600" strike="noStrike">
                          <a:solidFill>
                            <a:srgbClr val="ffffff"/>
                          </a:solidFill>
                          <a:latin typeface="Calibri"/>
                        </a:rPr>
                        <a:t>611 093 €</a:t>
                      </a:r>
                      <a:endParaRPr/>
                    </a:p>
                  </a:txBody>
                  <a:tcPr/>
                </a:tc>
              </a:tr>
              <a:tr h="370080">
                <a:tc>
                  <a:txBody>
                    <a:bodyPr/>
                    <a:p>
                      <a:pPr>
                        <a:lnSpc>
                          <a:spcPct val="100000"/>
                        </a:lnSpc>
                      </a:pPr>
                      <a:r>
                        <a:rPr b="1" lang="fr-FR" sz="1600" strike="noStrike">
                          <a:solidFill>
                            <a:srgbClr val="ffffff"/>
                          </a:solidFill>
                          <a:latin typeface="Calibri"/>
                        </a:rPr>
                        <a:t>Impact VAN en €</a:t>
                      </a:r>
                      <a:endParaRPr/>
                    </a:p>
                  </a:txBody>
                  <a:tcPr/>
                </a:tc>
                <a:tc>
                  <a:txBody>
                    <a:bodyPr/>
                    <a:p>
                      <a:pPr algn="ctr">
                        <a:lnSpc>
                          <a:spcPct val="100000"/>
                        </a:lnSpc>
                      </a:pPr>
                      <a:r>
                        <a:rPr b="1" lang="fr-FR" sz="1600" strike="noStrike">
                          <a:solidFill>
                            <a:srgbClr val="ffffff"/>
                          </a:solidFill>
                          <a:latin typeface="Calibri"/>
                        </a:rPr>
                        <a:t>8 997000 €</a:t>
                      </a:r>
                      <a:endParaRPr/>
                    </a:p>
                  </a:txBody>
                  <a:tcPr/>
                </a:tc>
              </a:tr>
            </a:tbl>
          </a:graphicData>
        </a:graphic>
      </p:graphicFrame>
    </p:spTree>
  </p:cSld>
  <p:transition>
    <p:random/>
  </p:transition>
  <p:timing>
    <p:tnLst>
      <p:par>
        <p:cTn id="19" dur="indefinite" restart="never" nodeType="tmRoot">
          <p:childTnLst>
            <p:seq>
              <p:cTn id="20"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7" name="CustomShape 1"/>
          <p:cNvSpPr/>
          <p:nvPr/>
        </p:nvSpPr>
        <p:spPr>
          <a:xfrm>
            <a:off x="0" y="116640"/>
            <a:ext cx="8914680" cy="685080"/>
          </a:xfrm>
          <a:prstGeom prst="rect">
            <a:avLst/>
          </a:prstGeom>
          <a:noFill/>
          <a:ln w="9360">
            <a:noFill/>
          </a:ln>
        </p:spPr>
        <p:style>
          <a:lnRef idx="0"/>
          <a:fillRef idx="0"/>
          <a:effectRef idx="0"/>
          <a:fontRef idx="minor"/>
        </p:style>
        <p:txBody>
          <a:bodyPr lIns="36000" rIns="36000" tIns="36000" bIns="36000" anchor="ctr"/>
          <a:p>
            <a:pPr>
              <a:lnSpc>
                <a:spcPct val="100000"/>
              </a:lnSpc>
            </a:pPr>
            <a:r>
              <a:rPr b="1" lang="fr-FR" sz="2000" strike="noStrike">
                <a:solidFill>
                  <a:srgbClr val="ffffff"/>
                </a:solidFill>
                <a:latin typeface="Verdana"/>
                <a:ea typeface="ＭＳ Ｐゴシック"/>
              </a:rPr>
              <a:t>Fiche N° 4 bis  Les impacts sur des populations particulières d’agents : les seniors</a:t>
            </a:r>
            <a:endParaRPr/>
          </a:p>
        </p:txBody>
      </p:sp>
      <p:graphicFrame>
        <p:nvGraphicFramePr>
          <p:cNvPr id="128" name="Table 2"/>
          <p:cNvGraphicFramePr/>
          <p:nvPr/>
        </p:nvGraphicFramePr>
        <p:xfrm>
          <a:off x="755640" y="976680"/>
          <a:ext cx="7704360" cy="1227600"/>
        </p:xfrm>
        <a:graphic>
          <a:graphicData uri="http://schemas.openxmlformats.org/drawingml/2006/table">
            <a:tbl>
              <a:tblPr/>
              <a:tblGrid>
                <a:gridCol w="2568240"/>
                <a:gridCol w="2568240"/>
                <a:gridCol w="2568240"/>
              </a:tblGrid>
              <a:tr h="649080">
                <a:tc>
                  <a:tcPr/>
                </a:tc>
                <a:tc>
                  <a:txBody>
                    <a:bodyPr/>
                    <a:p>
                      <a:pPr algn="ctr">
                        <a:lnSpc>
                          <a:spcPct val="100000"/>
                        </a:lnSpc>
                      </a:pPr>
                      <a:r>
                        <a:rPr b="1" lang="fr-FR" sz="1200" strike="noStrike">
                          <a:solidFill>
                            <a:srgbClr val="ffffff"/>
                          </a:solidFill>
                          <a:latin typeface="Calibri"/>
                        </a:rPr>
                        <a:t>Nombre d'agents</a:t>
                      </a:r>
                      <a:endParaRPr/>
                    </a:p>
                  </a:txBody>
                  <a:tcPr/>
                </a:tc>
                <a:tc>
                  <a:txBody>
                    <a:bodyPr/>
                    <a:p>
                      <a:pPr algn="ctr">
                        <a:lnSpc>
                          <a:spcPct val="100000"/>
                        </a:lnSpc>
                      </a:pPr>
                      <a:r>
                        <a:rPr b="1" lang="fr-FR" sz="1200" strike="noStrike">
                          <a:solidFill>
                            <a:srgbClr val="ffffff"/>
                          </a:solidFill>
                          <a:latin typeface="Calibri"/>
                        </a:rPr>
                        <a:t>Prévalence</a:t>
                      </a:r>
                      <a:endParaRPr/>
                    </a:p>
                    <a:p>
                      <a:pPr algn="ctr">
                        <a:lnSpc>
                          <a:spcPct val="100000"/>
                        </a:lnSpc>
                      </a:pPr>
                      <a:r>
                        <a:rPr b="1" lang="fr-FR" sz="1200" strike="noStrike">
                          <a:solidFill>
                            <a:srgbClr val="ffffff"/>
                          </a:solidFill>
                          <a:latin typeface="Calibri"/>
                        </a:rPr>
                        <a:t>pour difficulté marche à pied ou escaliers</a:t>
                      </a:r>
                      <a:endParaRPr/>
                    </a:p>
                  </a:txBody>
                  <a:tcPr/>
                </a:tc>
              </a:tr>
              <a:tr h="277560">
                <a:tc>
                  <a:txBody>
                    <a:bodyPr/>
                    <a:p>
                      <a:pPr>
                        <a:lnSpc>
                          <a:spcPct val="100000"/>
                        </a:lnSpc>
                      </a:pPr>
                      <a:r>
                        <a:rPr b="1" lang="fr-FR" sz="1200" strike="noStrike">
                          <a:solidFill>
                            <a:srgbClr val="000000"/>
                          </a:solidFill>
                          <a:latin typeface="Calibri"/>
                        </a:rPr>
                        <a:t>Entre 55 et 59</a:t>
                      </a:r>
                      <a:endParaRPr/>
                    </a:p>
                  </a:txBody>
                  <a:tcPr/>
                </a:tc>
                <a:tc>
                  <a:txBody>
                    <a:bodyPr/>
                    <a:p>
                      <a:pPr algn="ctr">
                        <a:lnSpc>
                          <a:spcPct val="100000"/>
                        </a:lnSpc>
                      </a:pPr>
                      <a:r>
                        <a:rPr lang="fr-FR" sz="1200" strike="noStrike">
                          <a:solidFill>
                            <a:srgbClr val="000000"/>
                          </a:solidFill>
                          <a:latin typeface="Calibri"/>
                        </a:rPr>
                        <a:t>253</a:t>
                      </a:r>
                      <a:endParaRPr/>
                    </a:p>
                  </a:txBody>
                  <a:tcPr/>
                </a:tc>
                <a:tc>
                  <a:txBody>
                    <a:bodyPr/>
                    <a:p>
                      <a:pPr algn="ctr">
                        <a:lnSpc>
                          <a:spcPct val="100000"/>
                        </a:lnSpc>
                      </a:pPr>
                      <a:r>
                        <a:rPr lang="fr-FR" sz="1200" strike="noStrike">
                          <a:solidFill>
                            <a:srgbClr val="000000"/>
                          </a:solidFill>
                          <a:latin typeface="Calibri"/>
                        </a:rPr>
                        <a:t>10 %</a:t>
                      </a:r>
                      <a:endParaRPr/>
                    </a:p>
                  </a:txBody>
                  <a:tcPr/>
                </a:tc>
              </a:tr>
              <a:tr h="277560">
                <a:tc>
                  <a:txBody>
                    <a:bodyPr/>
                    <a:p>
                      <a:pPr>
                        <a:lnSpc>
                          <a:spcPct val="100000"/>
                        </a:lnSpc>
                      </a:pPr>
                      <a:r>
                        <a:rPr b="1" lang="fr-FR" sz="1200" strike="noStrike">
                          <a:solidFill>
                            <a:srgbClr val="000000"/>
                          </a:solidFill>
                          <a:latin typeface="Calibri"/>
                        </a:rPr>
                        <a:t>Entre 60 et 64</a:t>
                      </a:r>
                      <a:endParaRPr/>
                    </a:p>
                  </a:txBody>
                  <a:tcPr/>
                </a:tc>
                <a:tc>
                  <a:txBody>
                    <a:bodyPr/>
                    <a:p>
                      <a:pPr algn="ctr">
                        <a:lnSpc>
                          <a:spcPct val="100000"/>
                        </a:lnSpc>
                      </a:pPr>
                      <a:r>
                        <a:rPr lang="fr-FR" sz="1200" strike="noStrike">
                          <a:solidFill>
                            <a:srgbClr val="000000"/>
                          </a:solidFill>
                          <a:latin typeface="Calibri"/>
                        </a:rPr>
                        <a:t>213</a:t>
                      </a:r>
                      <a:endParaRPr/>
                    </a:p>
                  </a:txBody>
                  <a:tcPr/>
                </a:tc>
                <a:tc>
                  <a:txBody>
                    <a:bodyPr/>
                    <a:p>
                      <a:pPr algn="ctr">
                        <a:lnSpc>
                          <a:spcPct val="100000"/>
                        </a:lnSpc>
                      </a:pPr>
                      <a:r>
                        <a:rPr lang="fr-FR" sz="1200" strike="noStrike">
                          <a:solidFill>
                            <a:srgbClr val="000000"/>
                          </a:solidFill>
                          <a:latin typeface="Calibri"/>
                        </a:rPr>
                        <a:t>20%</a:t>
                      </a:r>
                      <a:endParaRPr/>
                    </a:p>
                  </a:txBody>
                  <a:tcPr/>
                </a:tc>
              </a:tr>
              <a:tr h="277560">
                <a:tc>
                  <a:txBody>
                    <a:bodyPr/>
                    <a:p>
                      <a:pPr>
                        <a:lnSpc>
                          <a:spcPct val="100000"/>
                        </a:lnSpc>
                      </a:pPr>
                      <a:r>
                        <a:rPr b="1" lang="fr-FR" sz="1200" strike="noStrike">
                          <a:solidFill>
                            <a:srgbClr val="000000"/>
                          </a:solidFill>
                          <a:latin typeface="Calibri"/>
                        </a:rPr>
                        <a:t>65 ou plus</a:t>
                      </a:r>
                      <a:endParaRPr/>
                    </a:p>
                  </a:txBody>
                  <a:tcPr/>
                </a:tc>
                <a:tc>
                  <a:txBody>
                    <a:bodyPr/>
                    <a:p>
                      <a:pPr algn="ctr">
                        <a:lnSpc>
                          <a:spcPct val="100000"/>
                        </a:lnSpc>
                      </a:pPr>
                      <a:r>
                        <a:rPr lang="fr-FR" sz="1200" strike="noStrike">
                          <a:solidFill>
                            <a:srgbClr val="000000"/>
                          </a:solidFill>
                          <a:latin typeface="Calibri"/>
                        </a:rPr>
                        <a:t>18</a:t>
                      </a:r>
                      <a:endParaRPr/>
                    </a:p>
                  </a:txBody>
                  <a:tcPr/>
                </a:tc>
                <a:tc>
                  <a:txBody>
                    <a:bodyPr/>
                    <a:p>
                      <a:pPr algn="ctr">
                        <a:lnSpc>
                          <a:spcPct val="100000"/>
                        </a:lnSpc>
                      </a:pPr>
                      <a:r>
                        <a:rPr lang="fr-FR" sz="1200" strike="noStrike">
                          <a:solidFill>
                            <a:srgbClr val="000000"/>
                          </a:solidFill>
                          <a:latin typeface="Calibri"/>
                        </a:rPr>
                        <a:t>50%</a:t>
                      </a:r>
                      <a:endParaRPr/>
                    </a:p>
                  </a:txBody>
                  <a:tcPr/>
                </a:tc>
              </a:tr>
            </a:tbl>
          </a:graphicData>
        </a:graphic>
      </p:graphicFrame>
      <p:sp>
        <p:nvSpPr>
          <p:cNvPr id="129" name="CustomShape 3"/>
          <p:cNvSpPr/>
          <p:nvPr/>
        </p:nvSpPr>
        <p:spPr>
          <a:xfrm>
            <a:off x="0" y="4509000"/>
            <a:ext cx="8807040" cy="2132280"/>
          </a:xfrm>
          <a:prstGeom prst="rect">
            <a:avLst/>
          </a:prstGeom>
          <a:noFill/>
          <a:ln w="9360">
            <a:noFill/>
          </a:ln>
        </p:spPr>
        <p:style>
          <a:lnRef idx="0"/>
          <a:fillRef idx="0"/>
          <a:effectRef idx="0"/>
          <a:fontRef idx="minor"/>
        </p:style>
        <p:txBody>
          <a:bodyPr lIns="90000" rIns="90000" tIns="45000" bIns="45000"/>
          <a:p>
            <a:pPr algn="just">
              <a:lnSpc>
                <a:spcPct val="100000"/>
              </a:lnSpc>
            </a:pPr>
            <a:endParaRPr/>
          </a:p>
          <a:p>
            <a:pPr algn="just">
              <a:lnSpc>
                <a:spcPct val="100000"/>
              </a:lnSpc>
              <a:buSzPct val="70000"/>
              <a:buFont typeface="Wingdings" charset="2"/>
              <a:buChar char=""/>
            </a:pPr>
            <a:r>
              <a:rPr b="1" lang="fr-FR" sz="1100" strike="noStrike">
                <a:solidFill>
                  <a:srgbClr val="204162"/>
                </a:solidFill>
                <a:latin typeface="Verdana"/>
                <a:ea typeface="ＭＳ Ｐゴシック"/>
              </a:rPr>
              <a:t>Principales hypothèses :</a:t>
            </a:r>
            <a:endParaRPr/>
          </a:p>
          <a:p>
            <a:pPr lvl="1" algn="just">
              <a:lnSpc>
                <a:spcPct val="100000"/>
              </a:lnSpc>
              <a:buFont typeface="StarSymbol"/>
              <a:buChar char="l"/>
            </a:pPr>
            <a:r>
              <a:rPr lang="fr-FR" sz="1000" strike="noStrike">
                <a:solidFill>
                  <a:srgbClr val="000000"/>
                </a:solidFill>
                <a:latin typeface="Verdana"/>
                <a:ea typeface="ＭＳ Ｐゴシック"/>
              </a:rPr>
              <a:t>Les difficultés concernent 10 % pour la tranche 55-59 ans, 20 % pour les 60 à 64 ans et de 50%,  les &gt;65 ans</a:t>
            </a:r>
            <a:endParaRPr/>
          </a:p>
          <a:p>
            <a:pPr lvl="1" algn="just">
              <a:lnSpc>
                <a:spcPct val="100000"/>
              </a:lnSpc>
              <a:buFont typeface="StarSymbol"/>
              <a:buChar char="l"/>
            </a:pPr>
            <a:r>
              <a:rPr lang="fr-FR" sz="1000" strike="noStrike">
                <a:solidFill>
                  <a:srgbClr val="000000"/>
                </a:solidFill>
                <a:latin typeface="Verdana"/>
                <a:ea typeface="ＭＳ Ｐゴシック"/>
              </a:rPr>
              <a:t>Il y aurait un double impact : une diminution du temps de travail effectif d’une ½ heure par jour et un doublement de l’absentéisme (qui passerait de 12 à 24 jours par an)</a:t>
            </a:r>
            <a:endParaRPr/>
          </a:p>
          <a:p>
            <a:pPr lvl="1" algn="just">
              <a:lnSpc>
                <a:spcPct val="100000"/>
              </a:lnSpc>
              <a:buFont typeface="StarSymbol"/>
              <a:buChar char="l"/>
            </a:pPr>
            <a:r>
              <a:rPr lang="fr-FR" sz="1000" strike="noStrike">
                <a:solidFill>
                  <a:srgbClr val="000000"/>
                </a:solidFill>
                <a:latin typeface="Verdana"/>
                <a:ea typeface="ＭＳ Ｐゴシック"/>
              </a:rPr>
              <a:t>Le coût salarial horaire est de 37,6 € (source bilan social 2014)</a:t>
            </a:r>
            <a:endParaRPr/>
          </a:p>
          <a:p>
            <a:pPr lvl="1" algn="just">
              <a:lnSpc>
                <a:spcPct val="100000"/>
              </a:lnSpc>
              <a:buFont typeface="StarSymbol"/>
              <a:buChar char="l"/>
            </a:pPr>
            <a:r>
              <a:rPr lang="fr-FR" sz="1000" strike="noStrike">
                <a:solidFill>
                  <a:srgbClr val="000000"/>
                </a:solidFill>
                <a:latin typeface="Verdana"/>
                <a:ea typeface="ＭＳ Ｐゴシック"/>
              </a:rPr>
              <a:t>Pas de différenciation entre les deux sites du S3</a:t>
            </a:r>
            <a:endParaRPr/>
          </a:p>
          <a:p>
            <a:pPr lvl="1" algn="just">
              <a:lnSpc>
                <a:spcPct val="100000"/>
              </a:lnSpc>
              <a:buFont typeface="StarSymbol"/>
              <a:buChar char="l"/>
            </a:pPr>
            <a:r>
              <a:rPr lang="fr-FR" sz="1000" strike="noStrike">
                <a:solidFill>
                  <a:srgbClr val="000000"/>
                </a:solidFill>
                <a:latin typeface="Verdana"/>
                <a:ea typeface="ＭＳ Ｐゴシック"/>
              </a:rPr>
              <a:t>Nb annuel de jours travaillés 197</a:t>
            </a:r>
            <a:endParaRPr/>
          </a:p>
          <a:p>
            <a:pPr lvl="1" algn="just">
              <a:lnSpc>
                <a:spcPct val="100000"/>
              </a:lnSpc>
              <a:buFont typeface="StarSymbol"/>
              <a:buChar char="l"/>
            </a:pPr>
            <a:r>
              <a:rPr lang="fr-FR" sz="1000" strike="noStrike">
                <a:solidFill>
                  <a:srgbClr val="000000"/>
                </a:solidFill>
                <a:latin typeface="Verdana"/>
                <a:ea typeface="ＭＳ Ｐゴシック"/>
              </a:rPr>
              <a:t>Taux d’actualisation : 4 %</a:t>
            </a:r>
            <a:endParaRPr/>
          </a:p>
          <a:p>
            <a:pPr lvl="1" algn="just">
              <a:lnSpc>
                <a:spcPct val="100000"/>
              </a:lnSpc>
              <a:buFont typeface="StarSymbol"/>
              <a:buChar char="l"/>
            </a:pPr>
            <a:r>
              <a:rPr lang="fr-FR" sz="1000" strike="noStrike">
                <a:solidFill>
                  <a:srgbClr val="000000"/>
                </a:solidFill>
                <a:latin typeface="Verdana"/>
                <a:ea typeface="ＭＳ Ｐゴシック"/>
              </a:rPr>
              <a:t>Taux d’évolution du PIB 1 ,2 %</a:t>
            </a:r>
            <a:endParaRPr/>
          </a:p>
          <a:p>
            <a:pPr algn="just">
              <a:lnSpc>
                <a:spcPct val="100000"/>
              </a:lnSpc>
            </a:pPr>
            <a:endParaRPr/>
          </a:p>
          <a:p>
            <a:pPr algn="just">
              <a:lnSpc>
                <a:spcPct val="100000"/>
              </a:lnSpc>
            </a:pPr>
            <a:endParaRPr/>
          </a:p>
        </p:txBody>
      </p:sp>
      <p:graphicFrame>
        <p:nvGraphicFramePr>
          <p:cNvPr id="130" name="Table 4"/>
          <p:cNvGraphicFramePr/>
          <p:nvPr/>
        </p:nvGraphicFramePr>
        <p:xfrm>
          <a:off x="755640" y="2421000"/>
          <a:ext cx="7704360" cy="2053440"/>
        </p:xfrm>
        <a:graphic>
          <a:graphicData uri="http://schemas.openxmlformats.org/drawingml/2006/table">
            <a:tbl>
              <a:tblPr/>
              <a:tblGrid>
                <a:gridCol w="2568240"/>
                <a:gridCol w="2568240"/>
                <a:gridCol w="2568240"/>
              </a:tblGrid>
              <a:tr h="470160">
                <a:tc>
                  <a:txBody>
                    <a:bodyPr/>
                    <a:p>
                      <a:pPr>
                        <a:lnSpc>
                          <a:spcPct val="100000"/>
                        </a:lnSpc>
                      </a:pPr>
                      <a:r>
                        <a:rPr b="1" lang="fr-FR" sz="1200" strike="noStrike">
                          <a:solidFill>
                            <a:srgbClr val="000000"/>
                          </a:solidFill>
                          <a:latin typeface="Calibri"/>
                        </a:rPr>
                        <a:t>Impact S3 journalier en heures</a:t>
                      </a:r>
                      <a:endParaRPr/>
                    </a:p>
                  </a:txBody>
                  <a:tcPr/>
                </a:tc>
                <a:tc>
                  <a:txBody>
                    <a:bodyPr/>
                    <a:p>
                      <a:pPr algn="ctr">
                        <a:lnSpc>
                          <a:spcPct val="100000"/>
                        </a:lnSpc>
                      </a:pPr>
                      <a:r>
                        <a:rPr lang="fr-FR" sz="1200" strike="noStrike">
                          <a:solidFill>
                            <a:srgbClr val="000000"/>
                          </a:solidFill>
                          <a:latin typeface="Calibri"/>
                        </a:rPr>
                        <a:t>1/2 heure</a:t>
                      </a:r>
                      <a:endParaRPr/>
                    </a:p>
                  </a:txBody>
                  <a:tcPr/>
                </a:tc>
                <a:tc>
                  <a:txBody>
                    <a:bodyPr/>
                    <a:p>
                      <a:pPr algn="ctr">
                        <a:lnSpc>
                          <a:spcPct val="100000"/>
                        </a:lnSpc>
                      </a:pPr>
                      <a:r>
                        <a:rPr lang="fr-FR" sz="1200" strike="noStrike">
                          <a:solidFill>
                            <a:srgbClr val="000000"/>
                          </a:solidFill>
                          <a:latin typeface="Calibri"/>
                        </a:rPr>
                        <a:t>7575 h</a:t>
                      </a:r>
                      <a:endParaRPr/>
                    </a:p>
                  </a:txBody>
                  <a:tcPr/>
                </a:tc>
              </a:tr>
              <a:tr h="500400">
                <a:tc>
                  <a:txBody>
                    <a:bodyPr/>
                    <a:p>
                      <a:pPr>
                        <a:lnSpc>
                          <a:spcPct val="100000"/>
                        </a:lnSpc>
                      </a:pPr>
                      <a:r>
                        <a:rPr b="1" lang="fr-FR" sz="1200" strike="noStrike">
                          <a:solidFill>
                            <a:srgbClr val="000000"/>
                          </a:solidFill>
                          <a:latin typeface="Calibri"/>
                        </a:rPr>
                        <a:t>Impact S3 augmentation absentéisme en jours et heures</a:t>
                      </a:r>
                      <a:endParaRPr/>
                    </a:p>
                  </a:txBody>
                  <a:tcPr/>
                </a:tc>
                <a:tc>
                  <a:txBody>
                    <a:bodyPr/>
                    <a:p>
                      <a:pPr algn="ctr">
                        <a:lnSpc>
                          <a:spcPct val="100000"/>
                        </a:lnSpc>
                      </a:pPr>
                      <a:r>
                        <a:rPr lang="fr-FR" sz="1200" strike="noStrike">
                          <a:solidFill>
                            <a:srgbClr val="000000"/>
                          </a:solidFill>
                          <a:latin typeface="Calibri"/>
                        </a:rPr>
                        <a:t>12 j/an</a:t>
                      </a:r>
                      <a:endParaRPr/>
                    </a:p>
                  </a:txBody>
                  <a:tcPr/>
                </a:tc>
                <a:tc>
                  <a:txBody>
                    <a:bodyPr/>
                    <a:p>
                      <a:pPr algn="ctr">
                        <a:lnSpc>
                          <a:spcPct val="100000"/>
                        </a:lnSpc>
                      </a:pPr>
                      <a:r>
                        <a:rPr lang="fr-FR" sz="1200" strike="noStrike">
                          <a:solidFill>
                            <a:srgbClr val="000000"/>
                          </a:solidFill>
                          <a:latin typeface="Calibri"/>
                        </a:rPr>
                        <a:t>6460 h</a:t>
                      </a:r>
                      <a:endParaRPr/>
                    </a:p>
                  </a:txBody>
                  <a:tcPr/>
                </a:tc>
              </a:tr>
              <a:tr h="346680">
                <a:tc>
                  <a:txBody>
                    <a:bodyPr/>
                    <a:p>
                      <a:pPr>
                        <a:lnSpc>
                          <a:spcPct val="100000"/>
                        </a:lnSpc>
                      </a:pPr>
                      <a:r>
                        <a:rPr b="1" lang="fr-FR" sz="1200" strike="noStrike">
                          <a:solidFill>
                            <a:srgbClr val="000000"/>
                          </a:solidFill>
                          <a:latin typeface="Calibri"/>
                        </a:rPr>
                        <a:t>Total annuel heures perdues</a:t>
                      </a:r>
                      <a:endParaRPr/>
                    </a:p>
                  </a:txBody>
                  <a:tcPr/>
                </a:tc>
                <a:tc>
                  <a:txBody>
                    <a:bodyPr/>
                    <a:p>
                      <a:pPr algn="ctr">
                        <a:lnSpc>
                          <a:spcPct val="100000"/>
                        </a:lnSpc>
                      </a:pPr>
                      <a:r>
                        <a:rPr lang="fr-FR" sz="1200" strike="noStrike">
                          <a:solidFill>
                            <a:srgbClr val="000000"/>
                          </a:solidFill>
                          <a:latin typeface="Calibri"/>
                        </a:rPr>
                        <a:t> </a:t>
                      </a:r>
                      <a:endParaRPr/>
                    </a:p>
                  </a:txBody>
                  <a:tcPr/>
                </a:tc>
                <a:tc>
                  <a:txBody>
                    <a:bodyPr/>
                    <a:p>
                      <a:pPr algn="ctr">
                        <a:lnSpc>
                          <a:spcPct val="100000"/>
                        </a:lnSpc>
                      </a:pPr>
                      <a:r>
                        <a:rPr lang="fr-FR" sz="1200" strike="noStrike">
                          <a:solidFill>
                            <a:srgbClr val="000000"/>
                          </a:solidFill>
                          <a:latin typeface="Calibri"/>
                        </a:rPr>
                        <a:t>14034 h</a:t>
                      </a:r>
                      <a:endParaRPr/>
                    </a:p>
                  </a:txBody>
                  <a:tcPr/>
                </a:tc>
              </a:tr>
              <a:tr h="428760">
                <a:tc>
                  <a:txBody>
                    <a:bodyPr/>
                    <a:p>
                      <a:pPr>
                        <a:lnSpc>
                          <a:spcPct val="100000"/>
                        </a:lnSpc>
                      </a:pPr>
                      <a:r>
                        <a:rPr b="1" lang="fr-FR" sz="1200" strike="noStrike">
                          <a:solidFill>
                            <a:srgbClr val="ffffff"/>
                          </a:solidFill>
                          <a:latin typeface="Calibri"/>
                        </a:rPr>
                        <a:t>Valorisation annuelle heures perdues </a:t>
                      </a:r>
                      <a:endParaRPr/>
                    </a:p>
                  </a:txBody>
                  <a:tcPr/>
                </a:tc>
                <a:tc>
                  <a:tcPr/>
                </a:tc>
                <a:tc>
                  <a:txBody>
                    <a:bodyPr/>
                    <a:p>
                      <a:pPr algn="ctr">
                        <a:lnSpc>
                          <a:spcPct val="100000"/>
                        </a:lnSpc>
                      </a:pPr>
                      <a:r>
                        <a:rPr b="1" lang="fr-FR" sz="1400" strike="noStrike">
                          <a:solidFill>
                            <a:srgbClr val="ffffff"/>
                          </a:solidFill>
                          <a:latin typeface="Calibri"/>
                        </a:rPr>
                        <a:t>584 000 €</a:t>
                      </a:r>
                      <a:endParaRPr/>
                    </a:p>
                  </a:txBody>
                  <a:tcPr/>
                </a:tc>
              </a:tr>
              <a:tr h="308160">
                <a:tc>
                  <a:txBody>
                    <a:bodyPr/>
                    <a:p>
                      <a:pPr>
                        <a:lnSpc>
                          <a:spcPct val="100000"/>
                        </a:lnSpc>
                      </a:pPr>
                      <a:r>
                        <a:rPr b="1" lang="fr-FR" sz="1200" strike="noStrike">
                          <a:solidFill>
                            <a:srgbClr val="ffffff"/>
                          </a:solidFill>
                          <a:latin typeface="Calibri"/>
                        </a:rPr>
                        <a:t>En VAN  sur 20 ans</a:t>
                      </a:r>
                      <a:endParaRPr/>
                    </a:p>
                  </a:txBody>
                  <a:tcPr/>
                </a:tc>
                <a:tc>
                  <a:txBody>
                    <a:bodyPr/>
                    <a:p>
                      <a:pPr algn="ctr">
                        <a:lnSpc>
                          <a:spcPct val="100000"/>
                        </a:lnSpc>
                      </a:pPr>
                      <a:r>
                        <a:rPr lang="fr-FR" sz="1200" strike="noStrike">
                          <a:solidFill>
                            <a:srgbClr val="000000"/>
                          </a:solidFill>
                          <a:latin typeface="Calibri"/>
                        </a:rPr>
                        <a:t> </a:t>
                      </a:r>
                      <a:endParaRPr/>
                    </a:p>
                  </a:txBody>
                  <a:tcPr/>
                </a:tc>
                <a:tc>
                  <a:txBody>
                    <a:bodyPr/>
                    <a:p>
                      <a:pPr algn="ctr">
                        <a:lnSpc>
                          <a:spcPct val="100000"/>
                        </a:lnSpc>
                      </a:pPr>
                      <a:r>
                        <a:rPr b="1" lang="fr-FR" sz="1400" strike="noStrike">
                          <a:solidFill>
                            <a:srgbClr val="ffffff"/>
                          </a:solidFill>
                          <a:latin typeface="Calibri"/>
                        </a:rPr>
                        <a:t>8 610 000 €</a:t>
                      </a:r>
                      <a:endParaRPr/>
                    </a:p>
                  </a:txBody>
                  <a:tcPr/>
                </a:tc>
              </a:tr>
            </a:tbl>
          </a:graphicData>
        </a:graphic>
      </p:graphicFrame>
    </p:spTree>
  </p:cSld>
  <p:transition>
    <p:random/>
  </p:transition>
  <p:timing>
    <p:tnLst>
      <p:par>
        <p:cTn id="21" dur="indefinite" restart="never" nodeType="tmRoot">
          <p:childTnLst>
            <p:seq>
              <p:cTn id="22"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1" name="CustomShape 1"/>
          <p:cNvSpPr/>
          <p:nvPr/>
        </p:nvSpPr>
        <p:spPr>
          <a:xfrm>
            <a:off x="0" y="188640"/>
            <a:ext cx="8914680" cy="685080"/>
          </a:xfrm>
          <a:prstGeom prst="rect">
            <a:avLst/>
          </a:prstGeom>
          <a:noFill/>
          <a:ln w="9360">
            <a:noFill/>
          </a:ln>
        </p:spPr>
        <p:style>
          <a:lnRef idx="0"/>
          <a:fillRef idx="0"/>
          <a:effectRef idx="0"/>
          <a:fontRef idx="minor"/>
        </p:style>
        <p:txBody>
          <a:bodyPr lIns="36000" rIns="36000" tIns="36000" bIns="36000" anchor="ctr"/>
          <a:p>
            <a:pPr>
              <a:lnSpc>
                <a:spcPct val="100000"/>
              </a:lnSpc>
            </a:pPr>
            <a:r>
              <a:rPr b="1" lang="fr-FR" sz="2000" strike="noStrike">
                <a:solidFill>
                  <a:srgbClr val="ffffff"/>
                </a:solidFill>
                <a:latin typeface="Verdana"/>
                <a:ea typeface="ＭＳ Ｐゴシック"/>
              </a:rPr>
              <a:t>Un exemple de difficulté accrue  : bus 35 et navette fluviale pour S3 Millénaire</a:t>
            </a:r>
            <a:endParaRPr/>
          </a:p>
        </p:txBody>
      </p:sp>
      <p:sp>
        <p:nvSpPr>
          <p:cNvPr id="132" name="CustomShape 2"/>
          <p:cNvSpPr/>
          <p:nvPr/>
        </p:nvSpPr>
        <p:spPr>
          <a:xfrm>
            <a:off x="251640" y="908640"/>
            <a:ext cx="8568360" cy="5472000"/>
          </a:xfrm>
          <a:prstGeom prst="rect">
            <a:avLst/>
          </a:prstGeom>
          <a:noFill/>
          <a:ln>
            <a:noFill/>
          </a:ln>
        </p:spPr>
        <p:style>
          <a:lnRef idx="0"/>
          <a:fillRef idx="0"/>
          <a:effectRef idx="0"/>
          <a:fontRef idx="minor"/>
        </p:style>
        <p:txBody>
          <a:bodyPr lIns="90000" rIns="90000" tIns="45000" bIns="45000"/>
          <a:p>
            <a:pPr algn="just">
              <a:lnSpc>
                <a:spcPct val="100000"/>
              </a:lnSpc>
              <a:buSzPct val="70000"/>
              <a:buFont typeface="Wingdings" charset="2"/>
              <a:buChar char=""/>
            </a:pPr>
            <a:r>
              <a:rPr b="1" lang="fr-FR" sz="1600" strike="noStrike">
                <a:solidFill>
                  <a:srgbClr val="204162"/>
                </a:solidFill>
                <a:latin typeface="Verdana"/>
                <a:ea typeface="ＭＳ Ｐゴシック"/>
              </a:rPr>
              <a:t>Bus 35</a:t>
            </a:r>
            <a:endParaRPr/>
          </a:p>
          <a:p>
            <a:pPr lvl="1" algn="just">
              <a:lnSpc>
                <a:spcPct val="100000"/>
              </a:lnSpc>
              <a:buFont typeface="StarSymbol"/>
              <a:buChar char="l"/>
            </a:pPr>
            <a:r>
              <a:rPr lang="fr-FR" sz="1200" strike="noStrike">
                <a:solidFill>
                  <a:srgbClr val="000000"/>
                </a:solidFill>
                <a:latin typeface="Verdana"/>
                <a:ea typeface="ＭＳ Ｐゴシック"/>
              </a:rPr>
              <a:t>En analysant les itinéraires détaillés des agents, un nombre important (1118 personnes) emprunte le bus 35 dans le modèle, à partir de différents points du réseau ;</a:t>
            </a:r>
            <a:endParaRPr/>
          </a:p>
          <a:p>
            <a:pPr lvl="1" algn="just">
              <a:lnSpc>
                <a:spcPct val="100000"/>
              </a:lnSpc>
              <a:buFont typeface="StarSymbol"/>
              <a:buChar char="l"/>
            </a:pPr>
            <a:r>
              <a:rPr lang="fr-FR" sz="1200" strike="noStrike">
                <a:solidFill>
                  <a:srgbClr val="000000"/>
                </a:solidFill>
                <a:latin typeface="Verdana"/>
                <a:ea typeface="ＭＳ Ｐゴシック"/>
              </a:rPr>
              <a:t>Il  s’avère que les personnes qui descendront à la station Rosa Parks et qui suivant la simulation prendront le bus 35 marcheront dans les faits jusqu’au site d’arrivée;</a:t>
            </a:r>
            <a:endParaRPr/>
          </a:p>
          <a:p>
            <a:pPr lvl="1" algn="just">
              <a:lnSpc>
                <a:spcPct val="100000"/>
              </a:lnSpc>
              <a:buFont typeface="StarSymbol"/>
              <a:buChar char="l"/>
            </a:pPr>
            <a:r>
              <a:rPr lang="fr-FR" sz="1200" strike="noStrike">
                <a:solidFill>
                  <a:srgbClr val="000000"/>
                </a:solidFill>
                <a:latin typeface="Verdana"/>
                <a:ea typeface="ＭＳ Ｐゴシック"/>
              </a:rPr>
              <a:t>On peut donc légitimement se poser la question de la fiabilité des temps de trajet calculés;</a:t>
            </a:r>
            <a:endParaRPr/>
          </a:p>
          <a:p>
            <a:pPr lvl="1" algn="just">
              <a:lnSpc>
                <a:spcPct val="100000"/>
              </a:lnSpc>
              <a:buFont typeface="StarSymbol"/>
              <a:buChar char="l"/>
            </a:pPr>
            <a:r>
              <a:rPr lang="fr-FR" sz="1200" strike="noStrike">
                <a:solidFill>
                  <a:srgbClr val="000000"/>
                </a:solidFill>
                <a:latin typeface="Verdana"/>
                <a:ea typeface="ＭＳ Ｐゴシック"/>
              </a:rPr>
              <a:t>Le bus 35 au départ de la station Rosa Parks met 11mn pour rejoindre le site (Temps de correspondance : 4 mn + demi temps d’attente moyen : 2 mn +  Temps de parcours : 4 mn+ Temps de diffusion « pied » pour rejoindre le site : 1 mn  ;</a:t>
            </a:r>
            <a:endParaRPr/>
          </a:p>
          <a:p>
            <a:pPr lvl="1" algn="just">
              <a:lnSpc>
                <a:spcPct val="100000"/>
              </a:lnSpc>
              <a:buFont typeface="StarSymbol"/>
              <a:buChar char="l"/>
            </a:pPr>
            <a:r>
              <a:rPr lang="fr-FR" sz="1200" strike="noStrike">
                <a:solidFill>
                  <a:srgbClr val="000000"/>
                </a:solidFill>
                <a:latin typeface="Verdana"/>
                <a:ea typeface="ＭＳ Ｐゴシック"/>
              </a:rPr>
              <a:t>Par ailleurs, si on simule le temps de marche depuis la station de Rosa Parks pour rejoindre le site, les agents mettent aux alentours de 11mn en prenant la passerelle (3,6 km/h).</a:t>
            </a:r>
            <a:endParaRPr/>
          </a:p>
          <a:p>
            <a:pPr algn="just">
              <a:lnSpc>
                <a:spcPct val="100000"/>
              </a:lnSpc>
            </a:pPr>
            <a:endParaRPr/>
          </a:p>
          <a:p>
            <a:pPr algn="just">
              <a:lnSpc>
                <a:spcPct val="100000"/>
              </a:lnSpc>
              <a:buSzPct val="70000"/>
              <a:buFont typeface="Wingdings" charset="2"/>
              <a:buChar char=""/>
            </a:pPr>
            <a:r>
              <a:rPr b="1" lang="fr-FR" sz="1600" strike="noStrike">
                <a:solidFill>
                  <a:srgbClr val="204162"/>
                </a:solidFill>
                <a:latin typeface="Verdana"/>
                <a:ea typeface="ＭＳ Ｐゴシック"/>
              </a:rPr>
              <a:t>Navette fluviale (non intégrée dans le modèle)</a:t>
            </a:r>
            <a:endParaRPr/>
          </a:p>
          <a:p>
            <a:pPr lvl="1" algn="just">
              <a:lnSpc>
                <a:spcPct val="100000"/>
              </a:lnSpc>
              <a:buFont typeface="StarSymbol"/>
              <a:buChar char="l"/>
            </a:pPr>
            <a:r>
              <a:rPr lang="fr-FR" sz="1200" strike="noStrike">
                <a:solidFill>
                  <a:srgbClr val="000000"/>
                </a:solidFill>
                <a:latin typeface="Verdana"/>
                <a:ea typeface="ＭＳ Ｐゴシック"/>
              </a:rPr>
              <a:t>La navette fluviale Icade  est aujourd’hui gratuite et ouverte à tous et permet de faire de lien avec la ligne 7 à l’arrêt Corentin Cariou;</a:t>
            </a:r>
            <a:endParaRPr/>
          </a:p>
          <a:p>
            <a:pPr lvl="1" algn="just">
              <a:lnSpc>
                <a:spcPct val="100000"/>
              </a:lnSpc>
              <a:buFont typeface="StarSymbol"/>
              <a:buChar char="l"/>
            </a:pPr>
            <a:r>
              <a:rPr lang="fr-FR" sz="1200" strike="noStrike">
                <a:solidFill>
                  <a:srgbClr val="000000"/>
                </a:solidFill>
                <a:latin typeface="Verdana"/>
                <a:ea typeface="ＭＳ Ｐゴシック"/>
              </a:rPr>
              <a:t>Elle est notamment utilisée par les usagers du centre commercial du Millénaire. La navette fluviale passe toutes les 12 minutes et  relie Corentin Cariou – parc du Millénaire en environ 10 minutes;</a:t>
            </a:r>
            <a:endParaRPr/>
          </a:p>
          <a:p>
            <a:pPr lvl="1" algn="just">
              <a:lnSpc>
                <a:spcPct val="100000"/>
              </a:lnSpc>
              <a:buFont typeface="StarSymbol"/>
              <a:buChar char="l"/>
            </a:pPr>
            <a:r>
              <a:rPr lang="fr-FR" sz="1200" strike="noStrike">
                <a:solidFill>
                  <a:srgbClr val="000000"/>
                </a:solidFill>
                <a:latin typeface="Verdana"/>
                <a:ea typeface="ＭＳ Ｐゴシック"/>
              </a:rPr>
              <a:t>Elle ne permet pas de gain de temps par rapport à la marche. A partir de l’arrêt Corentin Cariou, les usagers du métro 7 pourront donc soit emprunter la navette fluviale jusqu’au parc du Millénaire soit marcher jusqu’au site;</a:t>
            </a:r>
            <a:endParaRPr/>
          </a:p>
          <a:p>
            <a:pPr lvl="1" algn="just">
              <a:lnSpc>
                <a:spcPct val="100000"/>
              </a:lnSpc>
              <a:buFont typeface="StarSymbol"/>
              <a:buChar char="l"/>
            </a:pPr>
            <a:r>
              <a:rPr lang="fr-FR" sz="1200" strike="noStrike">
                <a:solidFill>
                  <a:srgbClr val="000000"/>
                </a:solidFill>
                <a:latin typeface="Verdana"/>
                <a:ea typeface="ＭＳ Ｐゴシック"/>
              </a:rPr>
              <a:t>Elle sera sans doute utilisée ponctuellement par les agents.</a:t>
            </a:r>
            <a:endParaRPr/>
          </a:p>
          <a:p>
            <a:pPr algn="just">
              <a:lnSpc>
                <a:spcPct val="100000"/>
              </a:lnSpc>
            </a:pPr>
            <a:endParaRPr/>
          </a:p>
          <a:p>
            <a:pPr algn="just">
              <a:lnSpc>
                <a:spcPct val="100000"/>
              </a:lnSpc>
            </a:pPr>
            <a:endParaRPr/>
          </a:p>
        </p:txBody>
      </p:sp>
    </p:spTree>
  </p:cSld>
  <p:transition>
    <p:random/>
  </p:transition>
  <p:timing>
    <p:tnLst>
      <p:par>
        <p:cTn id="23" dur="indefinite" restart="never" nodeType="tmRoot">
          <p:childTnLst>
            <p:seq>
              <p:cTn id="24"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3" name="CustomShape 1"/>
          <p:cNvSpPr/>
          <p:nvPr/>
        </p:nvSpPr>
        <p:spPr>
          <a:xfrm>
            <a:off x="0" y="116640"/>
            <a:ext cx="8914680" cy="685080"/>
          </a:xfrm>
          <a:prstGeom prst="rect">
            <a:avLst/>
          </a:prstGeom>
          <a:noFill/>
          <a:ln w="9360">
            <a:noFill/>
          </a:ln>
        </p:spPr>
        <p:style>
          <a:lnRef idx="0"/>
          <a:fillRef idx="0"/>
          <a:effectRef idx="0"/>
          <a:fontRef idx="minor"/>
        </p:style>
        <p:txBody>
          <a:bodyPr lIns="36000" rIns="36000" tIns="36000" bIns="36000" anchor="ctr"/>
          <a:p>
            <a:pPr>
              <a:lnSpc>
                <a:spcPct val="100000"/>
              </a:lnSpc>
            </a:pPr>
            <a:r>
              <a:rPr b="1" lang="fr-FR" sz="2000" strike="noStrike">
                <a:solidFill>
                  <a:srgbClr val="ffffff"/>
                </a:solidFill>
                <a:latin typeface="Verdana"/>
                <a:ea typeface="ＭＳ Ｐゴシック"/>
              </a:rPr>
              <a:t>Fiche N°4 ter  Les impacts sur des populations particulières d’agents : les déplacements pour réunions des cadres supérieurs à Valois</a:t>
            </a:r>
            <a:endParaRPr/>
          </a:p>
        </p:txBody>
      </p:sp>
      <p:graphicFrame>
        <p:nvGraphicFramePr>
          <p:cNvPr id="134" name="Table 2"/>
          <p:cNvGraphicFramePr/>
          <p:nvPr/>
        </p:nvGraphicFramePr>
        <p:xfrm>
          <a:off x="323640" y="1295280"/>
          <a:ext cx="8352360" cy="2391840"/>
        </p:xfrm>
        <a:graphic>
          <a:graphicData uri="http://schemas.openxmlformats.org/drawingml/2006/table">
            <a:tbl>
              <a:tblPr/>
              <a:tblGrid>
                <a:gridCol w="3240360"/>
                <a:gridCol w="2736000"/>
                <a:gridCol w="2376360"/>
              </a:tblGrid>
              <a:tr h="428760">
                <a:tc>
                  <a:tcPr/>
                </a:tc>
                <a:tc>
                  <a:txBody>
                    <a:bodyPr/>
                    <a:p>
                      <a:pPr algn="ctr">
                        <a:lnSpc>
                          <a:spcPct val="100000"/>
                        </a:lnSpc>
                      </a:pPr>
                      <a:r>
                        <a:rPr b="1" lang="fr-FR" sz="1600" strike="noStrike">
                          <a:solidFill>
                            <a:srgbClr val="ffffff"/>
                          </a:solidFill>
                          <a:latin typeface="Calibri"/>
                        </a:rPr>
                        <a:t>ORA</a:t>
                      </a:r>
                      <a:endParaRPr/>
                    </a:p>
                  </a:txBody>
                  <a:tcPr/>
                </a:tc>
                <a:tc>
                  <a:txBody>
                    <a:bodyPr/>
                    <a:p>
                      <a:pPr algn="ctr">
                        <a:lnSpc>
                          <a:spcPct val="100000"/>
                        </a:lnSpc>
                      </a:pPr>
                      <a:r>
                        <a:rPr b="1" lang="fr-FR" sz="1600" strike="noStrike">
                          <a:solidFill>
                            <a:srgbClr val="ffffff"/>
                          </a:solidFill>
                          <a:latin typeface="Calibri"/>
                        </a:rPr>
                        <a:t>Millénaire</a:t>
                      </a:r>
                      <a:endParaRPr/>
                    </a:p>
                  </a:txBody>
                  <a:tcPr/>
                </a:tc>
              </a:tr>
              <a:tr h="588600">
                <a:tc>
                  <a:txBody>
                    <a:bodyPr/>
                    <a:p>
                      <a:pPr>
                        <a:lnSpc>
                          <a:spcPct val="100000"/>
                        </a:lnSpc>
                      </a:pPr>
                      <a:r>
                        <a:rPr lang="fr-FR" sz="1600" strike="noStrike">
                          <a:solidFill>
                            <a:srgbClr val="000000"/>
                          </a:solidFill>
                          <a:latin typeface="Calibri"/>
                        </a:rPr>
                        <a:t>Nb personnes x réunions par semaine</a:t>
                      </a:r>
                      <a:endParaRPr/>
                    </a:p>
                  </a:txBody>
                  <a:tcPr/>
                </a:tc>
                <a:tc>
                  <a:txBody>
                    <a:bodyPr/>
                    <a:p>
                      <a:pPr algn="ctr">
                        <a:lnSpc>
                          <a:spcPct val="100000"/>
                        </a:lnSpc>
                      </a:pPr>
                      <a:r>
                        <a:rPr lang="fr-FR" sz="1600" strike="noStrike">
                          <a:solidFill>
                            <a:srgbClr val="000000"/>
                          </a:solidFill>
                          <a:latin typeface="Calibri"/>
                        </a:rPr>
                        <a:t>269</a:t>
                      </a:r>
                      <a:endParaRPr/>
                    </a:p>
                  </a:txBody>
                  <a:tcPr/>
                </a:tc>
                <a:tc>
                  <a:txBody>
                    <a:bodyPr/>
                    <a:p>
                      <a:pPr algn="ctr">
                        <a:lnSpc>
                          <a:spcPct val="100000"/>
                        </a:lnSpc>
                      </a:pPr>
                      <a:r>
                        <a:rPr lang="fr-FR" sz="1600" strike="noStrike">
                          <a:solidFill>
                            <a:srgbClr val="000000"/>
                          </a:solidFill>
                          <a:latin typeface="Calibri"/>
                        </a:rPr>
                        <a:t>269</a:t>
                      </a:r>
                      <a:endParaRPr/>
                    </a:p>
                  </a:txBody>
                  <a:tcPr/>
                </a:tc>
              </a:tr>
              <a:tr h="340200">
                <a:tc>
                  <a:txBody>
                    <a:bodyPr/>
                    <a:p>
                      <a:pPr>
                        <a:lnSpc>
                          <a:spcPct val="100000"/>
                        </a:lnSpc>
                      </a:pPr>
                      <a:r>
                        <a:rPr lang="fr-FR" sz="1600" strike="noStrike">
                          <a:solidFill>
                            <a:srgbClr val="000000"/>
                          </a:solidFill>
                          <a:latin typeface="Calibri"/>
                        </a:rPr>
                        <a:t>nb semaines</a:t>
                      </a:r>
                      <a:endParaRPr/>
                    </a:p>
                  </a:txBody>
                  <a:tcPr/>
                </a:tc>
                <a:tc>
                  <a:txBody>
                    <a:bodyPr/>
                    <a:p>
                      <a:pPr algn="ctr">
                        <a:lnSpc>
                          <a:spcPct val="100000"/>
                        </a:lnSpc>
                      </a:pPr>
                      <a:r>
                        <a:rPr lang="fr-FR" sz="1600" strike="noStrike">
                          <a:solidFill>
                            <a:srgbClr val="000000"/>
                          </a:solidFill>
                          <a:latin typeface="Calibri"/>
                        </a:rPr>
                        <a:t>48</a:t>
                      </a:r>
                      <a:endParaRPr/>
                    </a:p>
                  </a:txBody>
                  <a:tcPr/>
                </a:tc>
                <a:tc>
                  <a:txBody>
                    <a:bodyPr/>
                    <a:p>
                      <a:pPr algn="ctr">
                        <a:lnSpc>
                          <a:spcPct val="100000"/>
                        </a:lnSpc>
                      </a:pPr>
                      <a:r>
                        <a:rPr lang="fr-FR" sz="1600" strike="noStrike">
                          <a:solidFill>
                            <a:srgbClr val="000000"/>
                          </a:solidFill>
                          <a:latin typeface="Calibri"/>
                        </a:rPr>
                        <a:t>48</a:t>
                      </a:r>
                      <a:endParaRPr/>
                    </a:p>
                  </a:txBody>
                  <a:tcPr/>
                </a:tc>
              </a:tr>
              <a:tr h="837000">
                <a:tc>
                  <a:txBody>
                    <a:bodyPr/>
                    <a:p>
                      <a:pPr>
                        <a:lnSpc>
                          <a:spcPct val="100000"/>
                        </a:lnSpc>
                      </a:pPr>
                      <a:r>
                        <a:rPr lang="fr-FR" sz="1600" strike="noStrike">
                          <a:solidFill>
                            <a:srgbClr val="000000"/>
                          </a:solidFill>
                          <a:latin typeface="Calibri"/>
                        </a:rPr>
                        <a:t>Augmentation du temps total de trajet intersites (aller/retour et marge de sécurité)</a:t>
                      </a:r>
                      <a:endParaRPr/>
                    </a:p>
                  </a:txBody>
                  <a:tcPr/>
                </a:tc>
                <a:tc>
                  <a:txBody>
                    <a:bodyPr/>
                    <a:p>
                      <a:pPr algn="ctr">
                        <a:lnSpc>
                          <a:spcPct val="100000"/>
                        </a:lnSpc>
                      </a:pPr>
                      <a:r>
                        <a:rPr lang="fr-FR" sz="1600" strike="noStrike">
                          <a:solidFill>
                            <a:srgbClr val="000000"/>
                          </a:solidFill>
                          <a:latin typeface="Calibri"/>
                        </a:rPr>
                        <a:t>1,13 H </a:t>
                      </a:r>
                      <a:endParaRPr/>
                    </a:p>
                  </a:txBody>
                  <a:tcPr/>
                </a:tc>
                <a:tc>
                  <a:txBody>
                    <a:bodyPr/>
                    <a:p>
                      <a:pPr algn="ctr">
                        <a:lnSpc>
                          <a:spcPct val="100000"/>
                        </a:lnSpc>
                      </a:pPr>
                      <a:r>
                        <a:rPr lang="fr-FR" sz="1600" strike="noStrike">
                          <a:solidFill>
                            <a:srgbClr val="000000"/>
                          </a:solidFill>
                          <a:latin typeface="Calibri"/>
                        </a:rPr>
                        <a:t>1,37 H </a:t>
                      </a:r>
                      <a:endParaRPr/>
                    </a:p>
                  </a:txBody>
                  <a:tcPr/>
                </a:tc>
              </a:tr>
              <a:tr h="340200">
                <a:tc>
                  <a:txBody>
                    <a:bodyPr/>
                    <a:p>
                      <a:pPr>
                        <a:lnSpc>
                          <a:spcPct val="100000"/>
                        </a:lnSpc>
                      </a:pPr>
                      <a:r>
                        <a:rPr lang="fr-FR" sz="1600" strike="noStrike">
                          <a:solidFill>
                            <a:srgbClr val="000000"/>
                          </a:solidFill>
                          <a:latin typeface="Calibri"/>
                        </a:rPr>
                        <a:t>Impact heures annuel</a:t>
                      </a:r>
                      <a:endParaRPr/>
                    </a:p>
                  </a:txBody>
                  <a:tcPr/>
                </a:tc>
                <a:tc>
                  <a:txBody>
                    <a:bodyPr/>
                    <a:p>
                      <a:pPr algn="ctr">
                        <a:lnSpc>
                          <a:spcPct val="100000"/>
                        </a:lnSpc>
                      </a:pPr>
                      <a:r>
                        <a:rPr lang="fr-FR" sz="1600" strike="noStrike">
                          <a:solidFill>
                            <a:srgbClr val="000000"/>
                          </a:solidFill>
                          <a:latin typeface="Calibri"/>
                        </a:rPr>
                        <a:t>14 590</a:t>
                      </a:r>
                      <a:endParaRPr/>
                    </a:p>
                  </a:txBody>
                  <a:tcPr/>
                </a:tc>
                <a:tc>
                  <a:txBody>
                    <a:bodyPr/>
                    <a:p>
                      <a:pPr algn="ctr">
                        <a:lnSpc>
                          <a:spcPct val="100000"/>
                        </a:lnSpc>
                      </a:pPr>
                      <a:r>
                        <a:rPr lang="fr-FR" sz="1600" strike="noStrike">
                          <a:solidFill>
                            <a:srgbClr val="000000"/>
                          </a:solidFill>
                          <a:latin typeface="Calibri"/>
                        </a:rPr>
                        <a:t>17 689</a:t>
                      </a:r>
                      <a:endParaRPr/>
                    </a:p>
                  </a:txBody>
                  <a:tcPr/>
                </a:tc>
              </a:tr>
              <a:tr h="340200">
                <a:tc>
                  <a:txBody>
                    <a:bodyPr/>
                    <a:p>
                      <a:pPr>
                        <a:lnSpc>
                          <a:spcPct val="100000"/>
                        </a:lnSpc>
                      </a:pPr>
                      <a:r>
                        <a:rPr b="1" lang="fr-FR" sz="1600" strike="noStrike">
                          <a:solidFill>
                            <a:srgbClr val="ffffff"/>
                          </a:solidFill>
                          <a:latin typeface="Calibri"/>
                        </a:rPr>
                        <a:t>Impact annuel </a:t>
                      </a:r>
                      <a:endParaRPr/>
                    </a:p>
                  </a:txBody>
                  <a:tcPr/>
                </a:tc>
                <a:tc>
                  <a:txBody>
                    <a:bodyPr/>
                    <a:p>
                      <a:pPr algn="ctr">
                        <a:lnSpc>
                          <a:spcPct val="100000"/>
                        </a:lnSpc>
                      </a:pPr>
                      <a:r>
                        <a:rPr b="1" lang="fr-FR" sz="1600" strike="noStrike">
                          <a:solidFill>
                            <a:srgbClr val="ffffff"/>
                          </a:solidFill>
                          <a:latin typeface="Calibri"/>
                        </a:rPr>
                        <a:t>1  080 000 €</a:t>
                      </a:r>
                      <a:endParaRPr/>
                    </a:p>
                  </a:txBody>
                  <a:tcPr/>
                </a:tc>
                <a:tc>
                  <a:txBody>
                    <a:bodyPr/>
                    <a:p>
                      <a:pPr algn="ctr">
                        <a:lnSpc>
                          <a:spcPct val="100000"/>
                        </a:lnSpc>
                      </a:pPr>
                      <a:r>
                        <a:rPr b="1" lang="fr-FR" sz="1600" strike="noStrike">
                          <a:solidFill>
                            <a:srgbClr val="ffffff"/>
                          </a:solidFill>
                          <a:latin typeface="Calibri"/>
                        </a:rPr>
                        <a:t>1 320 000  €</a:t>
                      </a:r>
                      <a:endParaRPr/>
                    </a:p>
                  </a:txBody>
                  <a:tcPr/>
                </a:tc>
              </a:tr>
              <a:tr h="340200">
                <a:tc>
                  <a:txBody>
                    <a:bodyPr/>
                    <a:p>
                      <a:pPr>
                        <a:lnSpc>
                          <a:spcPct val="100000"/>
                        </a:lnSpc>
                      </a:pPr>
                      <a:r>
                        <a:rPr b="1" lang="fr-FR" sz="1600" strike="noStrike">
                          <a:solidFill>
                            <a:srgbClr val="ffffff"/>
                          </a:solidFill>
                          <a:latin typeface="Calibri"/>
                        </a:rPr>
                        <a:t>Impact VAN 2017 </a:t>
                      </a:r>
                      <a:endParaRPr/>
                    </a:p>
                  </a:txBody>
                  <a:tcPr/>
                </a:tc>
                <a:tc>
                  <a:txBody>
                    <a:bodyPr/>
                    <a:p>
                      <a:pPr algn="ctr">
                        <a:lnSpc>
                          <a:spcPct val="100000"/>
                        </a:lnSpc>
                      </a:pPr>
                      <a:r>
                        <a:rPr b="1" lang="fr-FR" sz="1600" strike="noStrike">
                          <a:solidFill>
                            <a:srgbClr val="ffffff"/>
                          </a:solidFill>
                          <a:latin typeface="Calibri"/>
                        </a:rPr>
                        <a:t>15 925 000  €</a:t>
                      </a:r>
                      <a:endParaRPr/>
                    </a:p>
                  </a:txBody>
                  <a:tcPr/>
                </a:tc>
                <a:tc>
                  <a:txBody>
                    <a:bodyPr/>
                    <a:p>
                      <a:pPr algn="ctr">
                        <a:lnSpc>
                          <a:spcPct val="100000"/>
                        </a:lnSpc>
                      </a:pPr>
                      <a:r>
                        <a:rPr b="1" lang="fr-FR" sz="1600" strike="noStrike">
                          <a:solidFill>
                            <a:srgbClr val="ffffff"/>
                          </a:solidFill>
                          <a:latin typeface="Calibri"/>
                        </a:rPr>
                        <a:t>19 464 000  € </a:t>
                      </a:r>
                      <a:endParaRPr/>
                    </a:p>
                  </a:txBody>
                  <a:tcPr/>
                </a:tc>
              </a:tr>
            </a:tbl>
          </a:graphicData>
        </a:graphic>
      </p:graphicFrame>
      <p:sp>
        <p:nvSpPr>
          <p:cNvPr id="135" name="CustomShape 3"/>
          <p:cNvSpPr/>
          <p:nvPr/>
        </p:nvSpPr>
        <p:spPr>
          <a:xfrm>
            <a:off x="179640" y="4725000"/>
            <a:ext cx="8807040" cy="2132280"/>
          </a:xfrm>
          <a:prstGeom prst="rect">
            <a:avLst/>
          </a:prstGeom>
          <a:noFill/>
          <a:ln w="9360">
            <a:noFill/>
          </a:ln>
        </p:spPr>
        <p:style>
          <a:lnRef idx="0"/>
          <a:fillRef idx="0"/>
          <a:effectRef idx="0"/>
          <a:fontRef idx="minor"/>
        </p:style>
        <p:txBody>
          <a:bodyPr lIns="90000" rIns="90000" tIns="45000" bIns="45000"/>
          <a:p>
            <a:pPr algn="just">
              <a:lnSpc>
                <a:spcPct val="100000"/>
              </a:lnSpc>
              <a:buSzPct val="70000"/>
              <a:buFont typeface="Wingdings" charset="2"/>
              <a:buChar char=""/>
            </a:pPr>
            <a:r>
              <a:rPr b="1" lang="fr-FR" sz="1100" strike="noStrike">
                <a:solidFill>
                  <a:srgbClr val="204162"/>
                </a:solidFill>
                <a:latin typeface="Verdana"/>
                <a:ea typeface="ＭＳ Ｐゴシック"/>
              </a:rPr>
              <a:t>Principales hypothèses</a:t>
            </a:r>
            <a:endParaRPr/>
          </a:p>
          <a:p>
            <a:pPr lvl="1" algn="just">
              <a:lnSpc>
                <a:spcPct val="100000"/>
              </a:lnSpc>
              <a:buFont typeface="StarSymbol"/>
              <a:buChar char="l"/>
            </a:pPr>
            <a:r>
              <a:rPr lang="fr-FR" sz="1050" strike="noStrike">
                <a:solidFill>
                  <a:srgbClr val="000000"/>
                </a:solidFill>
                <a:latin typeface="Verdana"/>
                <a:ea typeface="ＭＳ Ｐゴシック"/>
              </a:rPr>
              <a:t>Le nombre de personnes x réunions a été estimé par semaine et personne en fonction du calendrier des réunions et des participants à chaque réunion</a:t>
            </a:r>
            <a:endParaRPr/>
          </a:p>
          <a:p>
            <a:pPr lvl="1" algn="just">
              <a:lnSpc>
                <a:spcPct val="100000"/>
              </a:lnSpc>
              <a:buFont typeface="StarSymbol"/>
              <a:buChar char="l"/>
            </a:pPr>
            <a:r>
              <a:rPr lang="fr-FR" sz="1050" strike="noStrike">
                <a:solidFill>
                  <a:srgbClr val="000000"/>
                </a:solidFill>
                <a:latin typeface="Verdana"/>
                <a:ea typeface="ＭＳ Ｐゴシック"/>
              </a:rPr>
              <a:t>L’extrapolation a été faite sur 48 semaines</a:t>
            </a:r>
            <a:endParaRPr/>
          </a:p>
          <a:p>
            <a:pPr lvl="1" algn="just">
              <a:lnSpc>
                <a:spcPct val="100000"/>
              </a:lnSpc>
              <a:buFont typeface="StarSymbol"/>
              <a:buChar char="l"/>
            </a:pPr>
            <a:r>
              <a:rPr lang="fr-FR" sz="1050" strike="noStrike">
                <a:solidFill>
                  <a:srgbClr val="000000"/>
                </a:solidFill>
                <a:latin typeface="Verdana"/>
                <a:ea typeface="ＭＳ Ｐゴシック"/>
              </a:rPr>
              <a:t>Le  temps de trajet est de 29 mn pour ORA et de 36 mn pour Millénaire pour aller à Valois auquel on a retranché le temps S1 (de l’ordre de 5 minutes par trajet) et ajouté un temps de sécurité de 15 minutes le trajet aller, soit un temps total de trajet et total une augmentation de 1,13 heures pour ORA et 1,37 heures pour Millénaire</a:t>
            </a:r>
            <a:endParaRPr/>
          </a:p>
          <a:p>
            <a:pPr lvl="1" algn="just">
              <a:lnSpc>
                <a:spcPct val="100000"/>
              </a:lnSpc>
              <a:buFont typeface="StarSymbol"/>
              <a:buChar char="l"/>
            </a:pPr>
            <a:r>
              <a:rPr lang="fr-FR" sz="1050" strike="noStrike">
                <a:solidFill>
                  <a:srgbClr val="000000"/>
                </a:solidFill>
                <a:latin typeface="Verdana"/>
                <a:ea typeface="ＭＳ Ｐゴシック"/>
              </a:rPr>
              <a:t>L’impact salarial a été estimé en fonction du coût annuel des agents concernés par ces réunions sur la base de 1607 heures</a:t>
            </a:r>
            <a:endParaRPr/>
          </a:p>
          <a:p>
            <a:pPr algn="just">
              <a:lnSpc>
                <a:spcPct val="100000"/>
              </a:lnSpc>
            </a:pPr>
            <a:endParaRPr/>
          </a:p>
          <a:p>
            <a:pPr algn="just">
              <a:lnSpc>
                <a:spcPct val="100000"/>
              </a:lnSpc>
            </a:pPr>
            <a:endParaRPr/>
          </a:p>
          <a:p>
            <a:pPr algn="just">
              <a:lnSpc>
                <a:spcPct val="100000"/>
              </a:lnSpc>
            </a:pPr>
            <a:endParaRPr/>
          </a:p>
        </p:txBody>
      </p:sp>
    </p:spTree>
  </p:cSld>
  <p:transition>
    <p:random/>
  </p:transition>
  <p:timing>
    <p:tnLst>
      <p:par>
        <p:cTn id="25" dur="indefinite" restart="never" nodeType="tmRoot">
          <p:childTnLst>
            <p:seq>
              <p:cTn id="26"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6" name="CustomShape 1"/>
          <p:cNvSpPr/>
          <p:nvPr/>
        </p:nvSpPr>
        <p:spPr>
          <a:xfrm>
            <a:off x="0" y="78840"/>
            <a:ext cx="8914680" cy="685080"/>
          </a:xfrm>
          <a:prstGeom prst="rect">
            <a:avLst/>
          </a:prstGeom>
          <a:noFill/>
          <a:ln w="9360">
            <a:noFill/>
          </a:ln>
        </p:spPr>
        <p:style>
          <a:lnRef idx="0"/>
          <a:fillRef idx="0"/>
          <a:effectRef idx="0"/>
          <a:fontRef idx="minor"/>
        </p:style>
        <p:txBody>
          <a:bodyPr lIns="36000" rIns="36000" tIns="36000" bIns="36000" anchor="ctr"/>
          <a:p>
            <a:pPr>
              <a:lnSpc>
                <a:spcPct val="100000"/>
              </a:lnSpc>
            </a:pPr>
            <a:r>
              <a:rPr b="1" lang="fr-FR" sz="2000" strike="noStrike">
                <a:solidFill>
                  <a:srgbClr val="ffffff"/>
                </a:solidFill>
                <a:latin typeface="Verdana"/>
                <a:ea typeface="ＭＳ Ｐゴシック"/>
              </a:rPr>
              <a:t>Fiche N°5  : Estimation des primes de restructuration </a:t>
            </a:r>
            <a:endParaRPr/>
          </a:p>
        </p:txBody>
      </p:sp>
      <p:sp>
        <p:nvSpPr>
          <p:cNvPr id="137" name="CustomShape 2"/>
          <p:cNvSpPr/>
          <p:nvPr/>
        </p:nvSpPr>
        <p:spPr>
          <a:xfrm>
            <a:off x="107640" y="908640"/>
            <a:ext cx="8928360" cy="4952160"/>
          </a:xfrm>
          <a:prstGeom prst="rect">
            <a:avLst/>
          </a:prstGeom>
          <a:noFill/>
          <a:ln>
            <a:noFill/>
          </a:ln>
        </p:spPr>
        <p:style>
          <a:lnRef idx="0"/>
          <a:fillRef idx="0"/>
          <a:effectRef idx="0"/>
          <a:fontRef idx="minor"/>
        </p:style>
        <p:txBody>
          <a:bodyPr lIns="90000" rIns="90000" tIns="45000" bIns="45000"/>
          <a:p>
            <a:pPr algn="just">
              <a:lnSpc>
                <a:spcPct val="100000"/>
              </a:lnSpc>
              <a:buSzPct val="70000"/>
              <a:buFont typeface="Wingdings" charset="2"/>
              <a:buChar char=""/>
            </a:pPr>
            <a:r>
              <a:rPr b="1" lang="fr-FR" sz="1100" strike="noStrike">
                <a:solidFill>
                  <a:srgbClr val="204162"/>
                </a:solidFill>
                <a:latin typeface="Verdana"/>
                <a:ea typeface="ＭＳ Ｐゴシック"/>
              </a:rPr>
              <a:t>Montant des primes de restructuration liées à l’allongement du temps de transport entre la résidence familiale et le nouveau lieu de travail</a:t>
            </a: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buSzPct val="70000"/>
              <a:buFont typeface="Wingdings" charset="2"/>
              <a:buChar char=""/>
            </a:pPr>
            <a:r>
              <a:rPr b="1" lang="fr-FR" sz="1000" strike="noStrike">
                <a:solidFill>
                  <a:srgbClr val="204162"/>
                </a:solidFill>
                <a:latin typeface="Verdana"/>
                <a:ea typeface="ＭＳ Ｐゴシック"/>
              </a:rPr>
              <a:t>Estimation du montant des primes en cas de changement de résidence administrative quel que soit le scenario retenu </a:t>
            </a: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buSzPct val="70000"/>
              <a:buFont typeface="Wingdings" charset="2"/>
              <a:buChar char=""/>
            </a:pPr>
            <a:r>
              <a:rPr b="1" lang="fr-FR" sz="1100" strike="noStrike">
                <a:solidFill>
                  <a:srgbClr val="204162"/>
                </a:solidFill>
                <a:latin typeface="Verdana"/>
                <a:ea typeface="ＭＳ Ｐゴシック"/>
              </a:rPr>
              <a:t>Hypothèses</a:t>
            </a:r>
            <a:endParaRPr/>
          </a:p>
          <a:p>
            <a:pPr lvl="1" algn="just">
              <a:lnSpc>
                <a:spcPct val="100000"/>
              </a:lnSpc>
              <a:buFont typeface="StarSymbol"/>
              <a:buChar char="l"/>
            </a:pPr>
            <a:r>
              <a:rPr lang="fr-FR" sz="1100" strike="noStrike">
                <a:solidFill>
                  <a:srgbClr val="000000"/>
                </a:solidFill>
                <a:latin typeface="Verdana"/>
                <a:ea typeface="ＭＳ Ｐゴシック"/>
              </a:rPr>
              <a:t>Les agents situés à Saint-Cyr peuvent changer de résidence et choisir entre plusieurs comportements :</a:t>
            </a:r>
            <a:endParaRPr/>
          </a:p>
          <a:p>
            <a:pPr lvl="2" algn="just">
              <a:lnSpc>
                <a:spcPct val="100000"/>
              </a:lnSpc>
              <a:buFont typeface="Verdana"/>
              <a:buChar char="–"/>
            </a:pPr>
            <a:r>
              <a:rPr lang="fr-FR" sz="1100" strike="noStrike">
                <a:solidFill>
                  <a:srgbClr val="000000"/>
                </a:solidFill>
                <a:latin typeface="Verdana"/>
                <a:ea typeface="ＭＳ Ｐゴシック"/>
              </a:rPr>
              <a:t>Se rapprocher de leur lieu de travail (en fonction de leur affectation)</a:t>
            </a:r>
            <a:endParaRPr/>
          </a:p>
          <a:p>
            <a:pPr lvl="2" algn="just">
              <a:lnSpc>
                <a:spcPct val="100000"/>
              </a:lnSpc>
              <a:buFont typeface="Verdana"/>
              <a:buChar char="–"/>
            </a:pPr>
            <a:r>
              <a:rPr lang="fr-FR" sz="1100" strike="noStrike">
                <a:solidFill>
                  <a:srgbClr val="000000"/>
                </a:solidFill>
                <a:latin typeface="Verdana"/>
                <a:ea typeface="ＭＳ Ｐゴシック"/>
              </a:rPr>
              <a:t>Bénéficier d’un effet d’aubaine lié au montant de la prime (investissement à court terme)</a:t>
            </a:r>
            <a:endParaRPr/>
          </a:p>
          <a:p>
            <a:pPr lvl="2" algn="just">
              <a:lnSpc>
                <a:spcPct val="100000"/>
              </a:lnSpc>
              <a:buFont typeface="Verdana"/>
              <a:buChar char="–"/>
            </a:pPr>
            <a:r>
              <a:rPr lang="fr-FR" sz="1100" strike="noStrike">
                <a:solidFill>
                  <a:srgbClr val="000000"/>
                </a:solidFill>
                <a:latin typeface="Verdana"/>
                <a:ea typeface="ＭＳ Ｐゴシック"/>
              </a:rPr>
              <a:t>Devenir propriétaire de leur futur logement (investissement sur le long terme)</a:t>
            </a:r>
            <a:endParaRPr/>
          </a:p>
          <a:p>
            <a:pPr lvl="1" algn="just">
              <a:lnSpc>
                <a:spcPct val="100000"/>
              </a:lnSpc>
              <a:buFont typeface="StarSymbol"/>
              <a:buChar char="l"/>
            </a:pPr>
            <a:r>
              <a:rPr lang="fr-FR" sz="1100" strike="noStrike">
                <a:solidFill>
                  <a:srgbClr val="000000"/>
                </a:solidFill>
                <a:latin typeface="Verdana"/>
                <a:ea typeface="ＭＳ Ｐゴシック"/>
              </a:rPr>
              <a:t>Nous avons fait l’hypothèse que 30 % des agents ayant pour résidence administrative Saint-Cyr optaient pour un changement de résidence familiale (prime de restructuration moyenne: 12 000 €)</a:t>
            </a: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p:txBody>
      </p:sp>
      <p:graphicFrame>
        <p:nvGraphicFramePr>
          <p:cNvPr id="138" name="Table 3"/>
          <p:cNvGraphicFramePr/>
          <p:nvPr/>
        </p:nvGraphicFramePr>
        <p:xfrm>
          <a:off x="539640" y="3933000"/>
          <a:ext cx="6840000" cy="921960"/>
        </p:xfrm>
        <a:graphic>
          <a:graphicData uri="http://schemas.openxmlformats.org/drawingml/2006/table">
            <a:tbl>
              <a:tblPr/>
              <a:tblGrid>
                <a:gridCol w="2952000"/>
                <a:gridCol w="3888360"/>
              </a:tblGrid>
              <a:tr h="253440">
                <a:tc>
                  <a:txBody>
                    <a:bodyPr/>
                    <a:p>
                      <a:pPr algn="ctr">
                        <a:lnSpc>
                          <a:spcPct val="100000"/>
                        </a:lnSpc>
                      </a:pPr>
                      <a:r>
                        <a:rPr b="1" lang="fr-FR" sz="1050" strike="noStrike">
                          <a:solidFill>
                            <a:srgbClr val="ffffff"/>
                          </a:solidFill>
                          <a:latin typeface="Calibri"/>
                        </a:rPr>
                        <a:t>Nombre d'agents à Saint Cyr </a:t>
                      </a:r>
                      <a:endParaRPr/>
                    </a:p>
                  </a:txBody>
                  <a:tcPr/>
                </a:tc>
                <a:tc>
                  <a:txBody>
                    <a:bodyPr/>
                    <a:p>
                      <a:pPr algn="ctr">
                        <a:lnSpc>
                          <a:spcPct val="100000"/>
                        </a:lnSpc>
                      </a:pPr>
                      <a:r>
                        <a:rPr b="1" lang="fr-FR" sz="1050" strike="noStrike">
                          <a:solidFill>
                            <a:srgbClr val="ffffff"/>
                          </a:solidFill>
                          <a:latin typeface="Calibri"/>
                        </a:rPr>
                        <a:t>Estimation de la prime de résidence </a:t>
                      </a:r>
                      <a:endParaRPr/>
                    </a:p>
                  </a:txBody>
                  <a:tcPr/>
                </a:tc>
              </a:tr>
              <a:tr h="253440">
                <a:tc>
                  <a:txBody>
                    <a:bodyPr/>
                    <a:p>
                      <a:pPr algn="ctr">
                        <a:lnSpc>
                          <a:spcPct val="100000"/>
                        </a:lnSpc>
                      </a:pPr>
                      <a:r>
                        <a:rPr lang="fr-FR" sz="1050" strike="noStrike">
                          <a:solidFill>
                            <a:srgbClr val="000000"/>
                          </a:solidFill>
                          <a:latin typeface="Calibri"/>
                        </a:rPr>
                        <a:t>46</a:t>
                      </a:r>
                      <a:endParaRPr/>
                    </a:p>
                  </a:txBody>
                  <a:tcPr/>
                </a:tc>
                <a:tc>
                  <a:txBody>
                    <a:bodyPr/>
                    <a:p>
                      <a:pPr algn="ctr">
                        <a:lnSpc>
                          <a:spcPct val="100000"/>
                        </a:lnSpc>
                      </a:pPr>
                      <a:r>
                        <a:rPr b="1" lang="fr-FR" sz="1050" strike="noStrike">
                          <a:solidFill>
                            <a:srgbClr val="ffffff"/>
                          </a:solidFill>
                          <a:latin typeface="Calibri"/>
                        </a:rPr>
                        <a:t>                              </a:t>
                      </a:r>
                      <a:r>
                        <a:rPr b="1" lang="fr-FR" sz="1050" strike="noStrike">
                          <a:solidFill>
                            <a:srgbClr val="ffffff"/>
                          </a:solidFill>
                          <a:latin typeface="Calibri"/>
                        </a:rPr>
                        <a:t>165 000  €</a:t>
                      </a:r>
                      <a:endParaRPr/>
                    </a:p>
                  </a:txBody>
                  <a:tcPr/>
                </a:tc>
              </a:tr>
              <a:tr h="415080">
                <a:tc>
                  <a:txBody>
                    <a:bodyPr/>
                    <a:p>
                      <a:pPr algn="ctr">
                        <a:lnSpc>
                          <a:spcPct val="100000"/>
                        </a:lnSpc>
                      </a:pPr>
                      <a:r>
                        <a:rPr lang="fr-FR" sz="1050" strike="noStrike">
                          <a:solidFill>
                            <a:srgbClr val="000000"/>
                          </a:solidFill>
                          <a:latin typeface="Calibri"/>
                        </a:rPr>
                        <a:t>Prime moyenne par agent  en cas de changement de résidence familiale</a:t>
                      </a:r>
                      <a:endParaRPr/>
                    </a:p>
                  </a:txBody>
                  <a:tcPr/>
                </a:tc>
                <a:tc>
                  <a:txBody>
                    <a:bodyPr/>
                    <a:p>
                      <a:pPr algn="ctr">
                        <a:lnSpc>
                          <a:spcPct val="100000"/>
                        </a:lnSpc>
                      </a:pPr>
                      <a:r>
                        <a:rPr b="1" lang="fr-FR" sz="1050" strike="noStrike">
                          <a:solidFill>
                            <a:srgbClr val="ffffff"/>
                          </a:solidFill>
                          <a:latin typeface="Calibri"/>
                        </a:rPr>
                        <a:t>                                  </a:t>
                      </a:r>
                      <a:r>
                        <a:rPr b="1" lang="fr-FR" sz="1050" strike="noStrike">
                          <a:solidFill>
                            <a:srgbClr val="ffffff"/>
                          </a:solidFill>
                          <a:latin typeface="Calibri"/>
                        </a:rPr>
                        <a:t>12 000  €</a:t>
                      </a:r>
                      <a:endParaRPr/>
                    </a:p>
                  </a:txBody>
                  <a:tcPr/>
                </a:tc>
              </a:tr>
            </a:tbl>
          </a:graphicData>
        </a:graphic>
      </p:graphicFrame>
      <p:graphicFrame>
        <p:nvGraphicFramePr>
          <p:cNvPr id="139" name="Table 4"/>
          <p:cNvGraphicFramePr/>
          <p:nvPr/>
        </p:nvGraphicFramePr>
        <p:xfrm>
          <a:off x="467640" y="1412640"/>
          <a:ext cx="6120000" cy="2087640"/>
        </p:xfrm>
        <a:graphic>
          <a:graphicData uri="http://schemas.openxmlformats.org/drawingml/2006/table">
            <a:tbl>
              <a:tblPr/>
              <a:tblGrid>
                <a:gridCol w="1591560"/>
                <a:gridCol w="1396080"/>
                <a:gridCol w="1566000"/>
                <a:gridCol w="1566720"/>
              </a:tblGrid>
              <a:tr h="554040">
                <a:tc>
                  <a:txBody>
                    <a:bodyPr/>
                    <a:p>
                      <a:pPr algn="ctr">
                        <a:lnSpc>
                          <a:spcPct val="100000"/>
                        </a:lnSpc>
                      </a:pPr>
                      <a:r>
                        <a:rPr b="1" lang="fr-FR" sz="1000" strike="noStrike">
                          <a:solidFill>
                            <a:srgbClr val="ffffff"/>
                          </a:solidFill>
                          <a:latin typeface="Calibri"/>
                        </a:rPr>
                        <a:t>Temps de trajet allongé</a:t>
                      </a:r>
                      <a:endParaRPr/>
                    </a:p>
                  </a:txBody>
                  <a:tcPr/>
                </a:tc>
                <a:tc>
                  <a:txBody>
                    <a:bodyPr/>
                    <a:p>
                      <a:pPr algn="ctr">
                        <a:lnSpc>
                          <a:spcPct val="100000"/>
                        </a:lnSpc>
                      </a:pPr>
                      <a:r>
                        <a:rPr b="1" lang="fr-FR" sz="1000" strike="noStrike">
                          <a:solidFill>
                            <a:srgbClr val="ffffff"/>
                          </a:solidFill>
                          <a:latin typeface="Calibri"/>
                        </a:rPr>
                        <a:t>Total des primes de restructuration S1 </a:t>
                      </a:r>
                      <a:endParaRPr/>
                    </a:p>
                  </a:txBody>
                  <a:tcPr/>
                </a:tc>
                <a:tc>
                  <a:txBody>
                    <a:bodyPr/>
                    <a:p>
                      <a:pPr algn="ctr">
                        <a:lnSpc>
                          <a:spcPct val="100000"/>
                        </a:lnSpc>
                      </a:pPr>
                      <a:r>
                        <a:rPr b="1" lang="fr-FR" sz="1000" strike="noStrike">
                          <a:solidFill>
                            <a:srgbClr val="ffffff"/>
                          </a:solidFill>
                          <a:latin typeface="Calibri"/>
                        </a:rPr>
                        <a:t>Total des primes  de restructuration S3 ORA</a:t>
                      </a:r>
                      <a:endParaRPr/>
                    </a:p>
                  </a:txBody>
                  <a:tcPr/>
                </a:tc>
                <a:tc>
                  <a:txBody>
                    <a:bodyPr/>
                    <a:p>
                      <a:pPr algn="ctr">
                        <a:lnSpc>
                          <a:spcPct val="100000"/>
                        </a:lnSpc>
                      </a:pPr>
                      <a:r>
                        <a:rPr b="1" lang="fr-FR" sz="1000" strike="noStrike">
                          <a:solidFill>
                            <a:srgbClr val="ffffff"/>
                          </a:solidFill>
                          <a:latin typeface="Calibri"/>
                        </a:rPr>
                        <a:t>Total des primes de restructuration S3 Millénaire </a:t>
                      </a:r>
                      <a:endParaRPr/>
                    </a:p>
                  </a:txBody>
                  <a:tcPr/>
                </a:tc>
              </a:tr>
              <a:tr h="245880">
                <a:tc>
                  <a:txBody>
                    <a:bodyPr/>
                    <a:p>
                      <a:pPr>
                        <a:lnSpc>
                          <a:spcPct val="100000"/>
                        </a:lnSpc>
                      </a:pPr>
                      <a:r>
                        <a:rPr lang="fr-FR" sz="1000" strike="noStrike">
                          <a:solidFill>
                            <a:srgbClr val="000000"/>
                          </a:solidFill>
                          <a:latin typeface="Calibri"/>
                        </a:rPr>
                        <a:t>Entre 20 et 35 de minutes </a:t>
                      </a:r>
                      <a:endParaRPr/>
                    </a:p>
                  </a:txBody>
                  <a:tcPr/>
                </a:tc>
                <a:tc>
                  <a:txBody>
                    <a:bodyPr/>
                    <a:p>
                      <a:pPr algn="ctr">
                        <a:lnSpc>
                          <a:spcPct val="100000"/>
                        </a:lnSpc>
                      </a:pPr>
                      <a:r>
                        <a:rPr lang="fr-FR" sz="1000" strike="noStrike">
                          <a:solidFill>
                            <a:srgbClr val="000000"/>
                          </a:solidFill>
                          <a:latin typeface="Calibri"/>
                        </a:rPr>
                        <a:t>8 000 € </a:t>
                      </a:r>
                      <a:endParaRPr/>
                    </a:p>
                  </a:txBody>
                  <a:tcPr/>
                </a:tc>
                <a:tc>
                  <a:txBody>
                    <a:bodyPr/>
                    <a:p>
                      <a:pPr algn="ctr">
                        <a:lnSpc>
                          <a:spcPct val="100000"/>
                        </a:lnSpc>
                      </a:pPr>
                      <a:r>
                        <a:rPr lang="fr-FR" sz="1000" strike="noStrike">
                          <a:solidFill>
                            <a:srgbClr val="000000"/>
                          </a:solidFill>
                          <a:latin typeface="Calibri"/>
                        </a:rPr>
                        <a:t>52 000 €</a:t>
                      </a:r>
                      <a:endParaRPr/>
                    </a:p>
                  </a:txBody>
                  <a:tcPr/>
                </a:tc>
                <a:tc>
                  <a:txBody>
                    <a:bodyPr/>
                    <a:p>
                      <a:pPr algn="ctr">
                        <a:lnSpc>
                          <a:spcPct val="100000"/>
                        </a:lnSpc>
                      </a:pPr>
                      <a:r>
                        <a:rPr lang="fr-FR" sz="1000" strike="noStrike">
                          <a:solidFill>
                            <a:srgbClr val="000000"/>
                          </a:solidFill>
                          <a:latin typeface="Calibri"/>
                        </a:rPr>
                        <a:t>              </a:t>
                      </a:r>
                      <a:r>
                        <a:rPr lang="fr-FR" sz="1000" strike="noStrike">
                          <a:solidFill>
                            <a:srgbClr val="000000"/>
                          </a:solidFill>
                          <a:latin typeface="Calibri"/>
                        </a:rPr>
                        <a:t>228 000 € </a:t>
                      </a:r>
                      <a:endParaRPr/>
                    </a:p>
                  </a:txBody>
                  <a:tcPr/>
                </a:tc>
              </a:tr>
              <a:tr h="245880">
                <a:tc>
                  <a:txBody>
                    <a:bodyPr/>
                    <a:p>
                      <a:pPr>
                        <a:lnSpc>
                          <a:spcPct val="100000"/>
                        </a:lnSpc>
                      </a:pPr>
                      <a:r>
                        <a:rPr lang="fr-FR" sz="1000" strike="noStrike">
                          <a:solidFill>
                            <a:srgbClr val="000000"/>
                          </a:solidFill>
                          <a:latin typeface="Calibri"/>
                        </a:rPr>
                        <a:t>Entre 36 et 60 de minutes</a:t>
                      </a:r>
                      <a:endParaRPr/>
                    </a:p>
                  </a:txBody>
                  <a:tcPr/>
                </a:tc>
                <a:tc>
                  <a:txBody>
                    <a:bodyPr/>
                    <a:p>
                      <a:pPr algn="ctr">
                        <a:lnSpc>
                          <a:spcPct val="100000"/>
                        </a:lnSpc>
                      </a:pPr>
                      <a:r>
                        <a:rPr lang="fr-FR" sz="1000" strike="noStrike">
                          <a:solidFill>
                            <a:srgbClr val="000000"/>
                          </a:solidFill>
                          <a:latin typeface="Calibri"/>
                        </a:rPr>
                        <a:t> </a:t>
                      </a:r>
                      <a:r>
                        <a:rPr lang="fr-FR" sz="1000" strike="noStrike">
                          <a:solidFill>
                            <a:srgbClr val="000000"/>
                          </a:solidFill>
                          <a:latin typeface="Calibri"/>
                        </a:rPr>
                        <a:t>32 000 € </a:t>
                      </a:r>
                      <a:endParaRPr/>
                    </a:p>
                  </a:txBody>
                  <a:tcPr/>
                </a:tc>
                <a:tc>
                  <a:txBody>
                    <a:bodyPr/>
                    <a:p>
                      <a:pPr algn="ctr">
                        <a:lnSpc>
                          <a:spcPct val="100000"/>
                        </a:lnSpc>
                      </a:pPr>
                      <a:r>
                        <a:rPr lang="fr-FR" sz="1000" strike="noStrike">
                          <a:solidFill>
                            <a:srgbClr val="000000"/>
                          </a:solidFill>
                          <a:latin typeface="Calibri"/>
                        </a:rPr>
                        <a:t>48 000 €</a:t>
                      </a:r>
                      <a:endParaRPr/>
                    </a:p>
                  </a:txBody>
                  <a:tcPr/>
                </a:tc>
                <a:tc>
                  <a:txBody>
                    <a:bodyPr/>
                    <a:p>
                      <a:pPr algn="ctr">
                        <a:lnSpc>
                          <a:spcPct val="100000"/>
                        </a:lnSpc>
                      </a:pPr>
                      <a:r>
                        <a:rPr lang="fr-FR" sz="1000" strike="noStrike">
                          <a:solidFill>
                            <a:srgbClr val="000000"/>
                          </a:solidFill>
                          <a:latin typeface="Calibri"/>
                        </a:rPr>
                        <a:t>                  </a:t>
                      </a:r>
                      <a:r>
                        <a:rPr lang="fr-FR" sz="1000" strike="noStrike">
                          <a:solidFill>
                            <a:srgbClr val="000000"/>
                          </a:solidFill>
                          <a:latin typeface="Calibri"/>
                        </a:rPr>
                        <a:t>44 000 € </a:t>
                      </a:r>
                      <a:endParaRPr/>
                    </a:p>
                  </a:txBody>
                  <a:tcPr/>
                </a:tc>
              </a:tr>
              <a:tr h="399960">
                <a:tc>
                  <a:txBody>
                    <a:bodyPr/>
                    <a:p>
                      <a:pPr>
                        <a:lnSpc>
                          <a:spcPct val="100000"/>
                        </a:lnSpc>
                      </a:pPr>
                      <a:r>
                        <a:rPr lang="fr-FR" sz="1000" strike="noStrike">
                          <a:solidFill>
                            <a:srgbClr val="000000"/>
                          </a:solidFill>
                          <a:latin typeface="Calibri"/>
                        </a:rPr>
                        <a:t>Au-delà de 60 de minutes</a:t>
                      </a:r>
                      <a:endParaRPr/>
                    </a:p>
                  </a:txBody>
                  <a:tcPr/>
                </a:tc>
                <a:tc>
                  <a:txBody>
                    <a:bodyPr/>
                    <a:p>
                      <a:pPr algn="ctr">
                        <a:lnSpc>
                          <a:spcPct val="100000"/>
                        </a:lnSpc>
                      </a:pPr>
                      <a:r>
                        <a:rPr lang="fr-FR" sz="1000" strike="noStrike">
                          <a:solidFill>
                            <a:srgbClr val="000000"/>
                          </a:solidFill>
                          <a:latin typeface="Calibri"/>
                        </a:rPr>
                        <a:t>                                               </a:t>
                      </a:r>
                      <a:r>
                        <a:rPr lang="fr-FR" sz="1000" strike="noStrike">
                          <a:solidFill>
                            <a:srgbClr val="000000"/>
                          </a:solidFill>
                          <a:latin typeface="Calibri"/>
                        </a:rPr>
                        <a:t>0 € </a:t>
                      </a:r>
                      <a:endParaRPr/>
                    </a:p>
                  </a:txBody>
                  <a:tcPr/>
                </a:tc>
                <a:tc>
                  <a:txBody>
                    <a:bodyPr/>
                    <a:p>
                      <a:pPr algn="ctr">
                        <a:lnSpc>
                          <a:spcPct val="100000"/>
                        </a:lnSpc>
                      </a:pPr>
                      <a:r>
                        <a:rPr lang="fr-FR" sz="1000" strike="noStrike">
                          <a:solidFill>
                            <a:srgbClr val="000000"/>
                          </a:solidFill>
                          <a:latin typeface="Calibri"/>
                        </a:rPr>
                        <a:t>0 €</a:t>
                      </a:r>
                      <a:endParaRPr/>
                    </a:p>
                  </a:txBody>
                  <a:tcPr/>
                </a:tc>
                <a:tc>
                  <a:txBody>
                    <a:bodyPr/>
                    <a:p>
                      <a:pPr algn="ctr">
                        <a:lnSpc>
                          <a:spcPct val="100000"/>
                        </a:lnSpc>
                      </a:pPr>
                      <a:r>
                        <a:rPr lang="fr-FR" sz="1000" strike="noStrike">
                          <a:solidFill>
                            <a:srgbClr val="000000"/>
                          </a:solidFill>
                          <a:latin typeface="Calibri"/>
                        </a:rPr>
                        <a:t>                   </a:t>
                      </a:r>
                      <a:r>
                        <a:rPr lang="fr-FR" sz="1000" strike="noStrike">
                          <a:solidFill>
                            <a:srgbClr val="000000"/>
                          </a:solidFill>
                          <a:latin typeface="Calibri"/>
                        </a:rPr>
                        <a:t>30 000 € </a:t>
                      </a:r>
                      <a:endParaRPr/>
                    </a:p>
                  </a:txBody>
                  <a:tcPr/>
                </a:tc>
              </a:tr>
              <a:tr h="245880">
                <a:tc>
                  <a:txBody>
                    <a:bodyPr/>
                    <a:p>
                      <a:pPr algn="ctr">
                        <a:lnSpc>
                          <a:spcPct val="100000"/>
                        </a:lnSpc>
                      </a:pPr>
                      <a:r>
                        <a:rPr b="1" lang="fr-FR" sz="1000" strike="noStrike">
                          <a:solidFill>
                            <a:srgbClr val="ffffff"/>
                          </a:solidFill>
                          <a:latin typeface="Calibri"/>
                        </a:rPr>
                        <a:t>Total </a:t>
                      </a:r>
                      <a:endParaRPr/>
                    </a:p>
                  </a:txBody>
                  <a:tcPr/>
                </a:tc>
                <a:tc>
                  <a:txBody>
                    <a:bodyPr/>
                    <a:p>
                      <a:pPr algn="ctr">
                        <a:lnSpc>
                          <a:spcPct val="100000"/>
                        </a:lnSpc>
                      </a:pPr>
                      <a:r>
                        <a:rPr b="1" lang="fr-FR" sz="1000" strike="noStrike">
                          <a:solidFill>
                            <a:srgbClr val="ffffff"/>
                          </a:solidFill>
                          <a:latin typeface="Calibri"/>
                        </a:rPr>
                        <a:t>      </a:t>
                      </a:r>
                      <a:r>
                        <a:rPr b="1" lang="fr-FR" sz="1000" strike="noStrike">
                          <a:solidFill>
                            <a:srgbClr val="ffffff"/>
                          </a:solidFill>
                          <a:latin typeface="Calibri"/>
                        </a:rPr>
                        <a:t>40 000  €</a:t>
                      </a:r>
                      <a:endParaRPr/>
                    </a:p>
                  </a:txBody>
                  <a:tcPr/>
                </a:tc>
                <a:tc>
                  <a:txBody>
                    <a:bodyPr/>
                    <a:p>
                      <a:pPr algn="ctr">
                        <a:lnSpc>
                          <a:spcPct val="100000"/>
                        </a:lnSpc>
                      </a:pPr>
                      <a:r>
                        <a:rPr b="1" lang="fr-FR" sz="1000" strike="noStrike">
                          <a:solidFill>
                            <a:srgbClr val="ffffff"/>
                          </a:solidFill>
                          <a:latin typeface="Calibri"/>
                        </a:rPr>
                        <a:t>100 000 €</a:t>
                      </a:r>
                      <a:endParaRPr/>
                    </a:p>
                  </a:txBody>
                  <a:tcPr/>
                </a:tc>
                <a:tc>
                  <a:txBody>
                    <a:bodyPr/>
                    <a:p>
                      <a:pPr algn="ctr">
                        <a:lnSpc>
                          <a:spcPct val="100000"/>
                        </a:lnSpc>
                      </a:pPr>
                      <a:r>
                        <a:rPr b="1" lang="fr-FR" sz="1000" strike="noStrike">
                          <a:solidFill>
                            <a:srgbClr val="ffffff"/>
                          </a:solidFill>
                          <a:latin typeface="Calibri"/>
                        </a:rPr>
                        <a:t>                 </a:t>
                      </a:r>
                      <a:r>
                        <a:rPr b="1" lang="fr-FR" sz="1000" strike="noStrike">
                          <a:solidFill>
                            <a:srgbClr val="ffffff"/>
                          </a:solidFill>
                          <a:latin typeface="Calibri"/>
                        </a:rPr>
                        <a:t>302 000  €</a:t>
                      </a:r>
                      <a:endParaRPr/>
                    </a:p>
                  </a:txBody>
                  <a:tcPr/>
                </a:tc>
              </a:tr>
              <a:tr h="554040">
                <a:tc>
                  <a:txBody>
                    <a:bodyPr/>
                    <a:p>
                      <a:pPr algn="ctr">
                        <a:lnSpc>
                          <a:spcPct val="100000"/>
                        </a:lnSpc>
                      </a:pPr>
                      <a:r>
                        <a:rPr lang="fr-FR" sz="1000" strike="noStrike">
                          <a:solidFill>
                            <a:srgbClr val="000000"/>
                          </a:solidFill>
                          <a:latin typeface="Calibri"/>
                        </a:rPr>
                        <a:t>Prime moyenne de restructuration par individu </a:t>
                      </a:r>
                      <a:endParaRPr/>
                    </a:p>
                  </a:txBody>
                  <a:tcPr/>
                </a:tc>
                <a:tc>
                  <a:txBody>
                    <a:bodyPr/>
                    <a:p>
                      <a:pPr algn="ctr">
                        <a:lnSpc>
                          <a:spcPct val="100000"/>
                        </a:lnSpc>
                      </a:pPr>
                      <a:r>
                        <a:rPr lang="fr-FR" sz="1000" strike="noStrike">
                          <a:solidFill>
                            <a:srgbClr val="000000"/>
                          </a:solidFill>
                          <a:latin typeface="Calibri"/>
                        </a:rPr>
                        <a:t>               </a:t>
                      </a:r>
                      <a:r>
                        <a:rPr lang="fr-FR" sz="1000" strike="noStrike">
                          <a:solidFill>
                            <a:srgbClr val="000000"/>
                          </a:solidFill>
                          <a:latin typeface="Calibri"/>
                        </a:rPr>
                        <a:t>3 333 € </a:t>
                      </a:r>
                      <a:endParaRPr/>
                    </a:p>
                  </a:txBody>
                  <a:tcPr/>
                </a:tc>
                <a:tc>
                  <a:txBody>
                    <a:bodyPr/>
                    <a:p>
                      <a:pPr algn="ctr">
                        <a:lnSpc>
                          <a:spcPct val="100000"/>
                        </a:lnSpc>
                      </a:pPr>
                      <a:r>
                        <a:rPr lang="fr-FR" sz="1000" strike="noStrike">
                          <a:solidFill>
                            <a:srgbClr val="000000"/>
                          </a:solidFill>
                          <a:latin typeface="Calibri"/>
                        </a:rPr>
                        <a:t>2 632 €</a:t>
                      </a:r>
                      <a:endParaRPr/>
                    </a:p>
                  </a:txBody>
                  <a:tcPr/>
                </a:tc>
                <a:tc>
                  <a:txBody>
                    <a:bodyPr/>
                    <a:p>
                      <a:pPr algn="ctr">
                        <a:lnSpc>
                          <a:spcPct val="100000"/>
                        </a:lnSpc>
                      </a:pPr>
                      <a:r>
                        <a:rPr lang="fr-FR" sz="1000" strike="noStrike">
                          <a:solidFill>
                            <a:srgbClr val="000000"/>
                          </a:solidFill>
                          <a:latin typeface="Calibri"/>
                        </a:rPr>
                        <a:t>                       </a:t>
                      </a:r>
                      <a:r>
                        <a:rPr lang="fr-FR" sz="1000" strike="noStrike">
                          <a:solidFill>
                            <a:srgbClr val="000000"/>
                          </a:solidFill>
                          <a:latin typeface="Calibri"/>
                        </a:rPr>
                        <a:t>2 323 € </a:t>
                      </a:r>
                      <a:endParaRPr/>
                    </a:p>
                  </a:txBody>
                  <a:tcPr/>
                </a:tc>
              </a:tr>
            </a:tbl>
          </a:graphicData>
        </a:graphic>
      </p:graphicFrame>
    </p:spTree>
  </p:cSld>
  <p:transition>
    <p:random/>
  </p:transition>
  <p:timing>
    <p:tnLst>
      <p:par>
        <p:cTn id="27" dur="indefinite" restart="never" nodeType="tmRoot">
          <p:childTnLst>
            <p:seq>
              <p:cTn id="28"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0" name="CustomShape 1"/>
          <p:cNvSpPr/>
          <p:nvPr/>
        </p:nvSpPr>
        <p:spPr>
          <a:xfrm>
            <a:off x="0" y="188640"/>
            <a:ext cx="8914680" cy="685080"/>
          </a:xfrm>
          <a:prstGeom prst="rect">
            <a:avLst/>
          </a:prstGeom>
          <a:noFill/>
          <a:ln w="9360">
            <a:noFill/>
          </a:ln>
        </p:spPr>
        <p:style>
          <a:lnRef idx="0"/>
          <a:fillRef idx="0"/>
          <a:effectRef idx="0"/>
          <a:fontRef idx="minor"/>
        </p:style>
        <p:txBody>
          <a:bodyPr lIns="36000" rIns="36000" tIns="36000" bIns="36000" anchor="ctr"/>
          <a:p>
            <a:r>
              <a:rPr b="1" lang="fr-FR" sz="2000" strike="noStrike">
                <a:solidFill>
                  <a:srgbClr val="ffffff"/>
                </a:solidFill>
                <a:latin typeface="Verdana"/>
                <a:ea typeface="ＭＳ Ｐゴシック"/>
              </a:rPr>
              <a:t>Fiche N°6 : Les impacts sur les modes de transport et sur les émissions de CO2 </a:t>
            </a:r>
            <a:endParaRPr/>
          </a:p>
          <a:p>
            <a:pPr>
              <a:lnSpc>
                <a:spcPct val="100000"/>
              </a:lnSpc>
            </a:pPr>
            <a:endParaRPr/>
          </a:p>
        </p:txBody>
      </p:sp>
      <p:sp>
        <p:nvSpPr>
          <p:cNvPr id="141" name="CustomShape 2"/>
          <p:cNvSpPr/>
          <p:nvPr/>
        </p:nvSpPr>
        <p:spPr>
          <a:xfrm>
            <a:off x="838080" y="1295280"/>
            <a:ext cx="7543080" cy="4952160"/>
          </a:xfrm>
          <a:prstGeom prst="rect">
            <a:avLst/>
          </a:prstGeom>
          <a:noFill/>
          <a:ln w="9360">
            <a:noFill/>
          </a:ln>
        </p:spPr>
        <p:style>
          <a:lnRef idx="0"/>
          <a:fillRef idx="0"/>
          <a:effectRef idx="0"/>
          <a:fontRef idx="minor"/>
        </p:style>
      </p:sp>
      <p:graphicFrame>
        <p:nvGraphicFramePr>
          <p:cNvPr id="142" name="Table 3"/>
          <p:cNvGraphicFramePr/>
          <p:nvPr/>
        </p:nvGraphicFramePr>
        <p:xfrm>
          <a:off x="683640" y="1268640"/>
          <a:ext cx="7200000" cy="3556800"/>
        </p:xfrm>
        <a:graphic>
          <a:graphicData uri="http://schemas.openxmlformats.org/drawingml/2006/table">
            <a:tbl>
              <a:tblPr/>
              <a:tblGrid>
                <a:gridCol w="1520280"/>
                <a:gridCol w="1351440"/>
                <a:gridCol w="1435680"/>
                <a:gridCol w="1435680"/>
                <a:gridCol w="1457280"/>
              </a:tblGrid>
              <a:tr h="524520">
                <a:tc>
                  <a:txBody>
                    <a:bodyPr/>
                    <a:p>
                      <a:pPr algn="ctr">
                        <a:lnSpc>
                          <a:spcPct val="100000"/>
                        </a:lnSpc>
                      </a:pPr>
                      <a:r>
                        <a:rPr b="1" lang="fr-FR" sz="1400" strike="noStrike">
                          <a:solidFill>
                            <a:srgbClr val="ffffff"/>
                          </a:solidFill>
                          <a:latin typeface="Verdana"/>
                        </a:rPr>
                        <a:t> </a:t>
                      </a:r>
                      <a:endParaRPr/>
                    </a:p>
                  </a:txBody>
                  <a:tcPr/>
                </a:tc>
                <a:tc>
                  <a:txBody>
                    <a:bodyPr/>
                    <a:p>
                      <a:pPr algn="ctr">
                        <a:lnSpc>
                          <a:spcPct val="100000"/>
                        </a:lnSpc>
                      </a:pPr>
                      <a:r>
                        <a:rPr b="1" lang="fr-FR" sz="1400" strike="noStrike">
                          <a:solidFill>
                            <a:srgbClr val="ffffff"/>
                          </a:solidFill>
                          <a:latin typeface="Verdana"/>
                        </a:rPr>
                        <a:t>Actuel </a:t>
                      </a:r>
                      <a:endParaRPr/>
                    </a:p>
                  </a:txBody>
                  <a:tcPr/>
                </a:tc>
                <a:tc>
                  <a:txBody>
                    <a:bodyPr/>
                    <a:p>
                      <a:pPr algn="ctr">
                        <a:lnSpc>
                          <a:spcPct val="100000"/>
                        </a:lnSpc>
                      </a:pPr>
                      <a:r>
                        <a:rPr b="1" lang="fr-FR" sz="1400" strike="noStrike">
                          <a:solidFill>
                            <a:srgbClr val="ffffff"/>
                          </a:solidFill>
                          <a:latin typeface="Verdana"/>
                        </a:rPr>
                        <a:t>S1 </a:t>
                      </a:r>
                      <a:endParaRPr/>
                    </a:p>
                  </a:txBody>
                  <a:tcPr/>
                </a:tc>
                <a:tc>
                  <a:txBody>
                    <a:bodyPr/>
                    <a:p>
                      <a:pPr algn="ctr">
                        <a:lnSpc>
                          <a:spcPct val="100000"/>
                        </a:lnSpc>
                      </a:pPr>
                      <a:r>
                        <a:rPr b="1" lang="fr-FR" sz="1400" strike="noStrike">
                          <a:solidFill>
                            <a:srgbClr val="ffffff"/>
                          </a:solidFill>
                          <a:latin typeface="Verdana"/>
                        </a:rPr>
                        <a:t>S3 ORA</a:t>
                      </a:r>
                      <a:endParaRPr/>
                    </a:p>
                  </a:txBody>
                  <a:tcPr/>
                </a:tc>
                <a:tc>
                  <a:txBody>
                    <a:bodyPr/>
                    <a:p>
                      <a:pPr algn="ctr">
                        <a:lnSpc>
                          <a:spcPct val="100000"/>
                        </a:lnSpc>
                      </a:pPr>
                      <a:r>
                        <a:rPr b="1" lang="fr-FR" sz="1400" strike="noStrike">
                          <a:solidFill>
                            <a:srgbClr val="ffffff"/>
                          </a:solidFill>
                          <a:latin typeface="Verdana"/>
                        </a:rPr>
                        <a:t>S3 Millénaire </a:t>
                      </a:r>
                      <a:endParaRPr/>
                    </a:p>
                  </a:txBody>
                  <a:tcPr/>
                </a:tc>
              </a:tr>
              <a:tr h="524520">
                <a:tc>
                  <a:txBody>
                    <a:bodyPr/>
                    <a:p>
                      <a:pPr algn="ctr">
                        <a:lnSpc>
                          <a:spcPct val="100000"/>
                        </a:lnSpc>
                      </a:pPr>
                      <a:r>
                        <a:rPr b="1" lang="fr-FR" sz="1400" strike="noStrike">
                          <a:solidFill>
                            <a:srgbClr val="ffffff"/>
                          </a:solidFill>
                          <a:latin typeface="Verdana"/>
                        </a:rPr>
                        <a:t>Temps voiture </a:t>
                      </a:r>
                      <a:endParaRPr/>
                    </a:p>
                  </a:txBody>
                  <a:tcPr/>
                </a:tc>
                <a:tc>
                  <a:txBody>
                    <a:bodyPr/>
                    <a:p>
                      <a:pPr algn="ctr">
                        <a:lnSpc>
                          <a:spcPct val="100000"/>
                        </a:lnSpc>
                      </a:pPr>
                      <a:r>
                        <a:rPr lang="fr-FR" sz="1400" strike="noStrike">
                          <a:solidFill>
                            <a:srgbClr val="000000"/>
                          </a:solidFill>
                          <a:latin typeface="Verdana"/>
                        </a:rPr>
                        <a:t>49,7</a:t>
                      </a:r>
                      <a:endParaRPr/>
                    </a:p>
                  </a:txBody>
                  <a:tcPr/>
                </a:tc>
                <a:tc>
                  <a:txBody>
                    <a:bodyPr/>
                    <a:p>
                      <a:pPr algn="ctr">
                        <a:lnSpc>
                          <a:spcPct val="100000"/>
                        </a:lnSpc>
                      </a:pPr>
                      <a:r>
                        <a:rPr lang="fr-FR" sz="1400" strike="noStrike">
                          <a:solidFill>
                            <a:srgbClr val="000000"/>
                          </a:solidFill>
                          <a:latin typeface="Verdana"/>
                        </a:rPr>
                        <a:t>50,8</a:t>
                      </a:r>
                      <a:endParaRPr/>
                    </a:p>
                  </a:txBody>
                  <a:tcPr/>
                </a:tc>
                <a:tc>
                  <a:txBody>
                    <a:bodyPr/>
                    <a:p>
                      <a:pPr algn="ctr">
                        <a:lnSpc>
                          <a:spcPct val="100000"/>
                        </a:lnSpc>
                      </a:pPr>
                      <a:r>
                        <a:rPr lang="fr-FR" sz="1400" strike="noStrike">
                          <a:solidFill>
                            <a:srgbClr val="000000"/>
                          </a:solidFill>
                          <a:latin typeface="Verdana"/>
                        </a:rPr>
                        <a:t>47,9</a:t>
                      </a:r>
                      <a:endParaRPr/>
                    </a:p>
                  </a:txBody>
                  <a:tcPr/>
                </a:tc>
                <a:tc>
                  <a:txBody>
                    <a:bodyPr/>
                    <a:p>
                      <a:pPr algn="ctr">
                        <a:lnSpc>
                          <a:spcPct val="100000"/>
                        </a:lnSpc>
                      </a:pPr>
                      <a:r>
                        <a:rPr lang="fr-FR" sz="1400" strike="noStrike">
                          <a:solidFill>
                            <a:srgbClr val="000000"/>
                          </a:solidFill>
                          <a:latin typeface="Verdana"/>
                        </a:rPr>
                        <a:t>43,9</a:t>
                      </a:r>
                      <a:endParaRPr/>
                    </a:p>
                  </a:txBody>
                  <a:tcPr/>
                </a:tc>
              </a:tr>
              <a:tr h="740880">
                <a:tc>
                  <a:txBody>
                    <a:bodyPr/>
                    <a:p>
                      <a:pPr algn="ctr">
                        <a:lnSpc>
                          <a:spcPct val="100000"/>
                        </a:lnSpc>
                      </a:pPr>
                      <a:r>
                        <a:rPr b="1" lang="fr-FR" sz="1400" strike="noStrike">
                          <a:solidFill>
                            <a:srgbClr val="ffffff"/>
                          </a:solidFill>
                          <a:latin typeface="Verdana"/>
                        </a:rPr>
                        <a:t>Nombre de places parking </a:t>
                      </a:r>
                      <a:endParaRPr/>
                    </a:p>
                  </a:txBody>
                  <a:tcPr/>
                </a:tc>
                <a:tc>
                  <a:txBody>
                    <a:bodyPr/>
                    <a:p>
                      <a:pPr algn="ctr">
                        <a:lnSpc>
                          <a:spcPct val="100000"/>
                        </a:lnSpc>
                      </a:pPr>
                      <a:r>
                        <a:rPr lang="fr-FR" sz="1400" strike="noStrike">
                          <a:solidFill>
                            <a:srgbClr val="000000"/>
                          </a:solidFill>
                          <a:latin typeface="Verdana"/>
                        </a:rPr>
                        <a:t>15</a:t>
                      </a:r>
                      <a:endParaRPr/>
                    </a:p>
                  </a:txBody>
                  <a:tcPr/>
                </a:tc>
                <a:tc>
                  <a:txBody>
                    <a:bodyPr/>
                    <a:p>
                      <a:pPr algn="ctr">
                        <a:lnSpc>
                          <a:spcPct val="100000"/>
                        </a:lnSpc>
                      </a:pPr>
                      <a:r>
                        <a:rPr lang="fr-FR" sz="1400" strike="noStrike">
                          <a:solidFill>
                            <a:srgbClr val="000000"/>
                          </a:solidFill>
                          <a:latin typeface="Verdana"/>
                        </a:rPr>
                        <a:t>30</a:t>
                      </a:r>
                      <a:endParaRPr/>
                    </a:p>
                  </a:txBody>
                  <a:tcPr/>
                </a:tc>
                <a:tc>
                  <a:txBody>
                    <a:bodyPr/>
                    <a:p>
                      <a:pPr algn="ctr">
                        <a:lnSpc>
                          <a:spcPct val="100000"/>
                        </a:lnSpc>
                      </a:pPr>
                      <a:r>
                        <a:rPr lang="fr-FR" sz="1400" strike="noStrike">
                          <a:solidFill>
                            <a:srgbClr val="000000"/>
                          </a:solidFill>
                          <a:latin typeface="Verdana"/>
                        </a:rPr>
                        <a:t>200</a:t>
                      </a:r>
                      <a:endParaRPr/>
                    </a:p>
                  </a:txBody>
                  <a:tcPr/>
                </a:tc>
                <a:tc>
                  <a:txBody>
                    <a:bodyPr/>
                    <a:p>
                      <a:pPr algn="ctr">
                        <a:lnSpc>
                          <a:spcPct val="100000"/>
                        </a:lnSpc>
                      </a:pPr>
                      <a:r>
                        <a:rPr lang="fr-FR" sz="1400" strike="noStrike">
                          <a:solidFill>
                            <a:srgbClr val="000000"/>
                          </a:solidFill>
                          <a:latin typeface="Verdana"/>
                        </a:rPr>
                        <a:t>300</a:t>
                      </a:r>
                      <a:endParaRPr/>
                    </a:p>
                  </a:txBody>
                  <a:tcPr/>
                </a:tc>
              </a:tr>
              <a:tr h="308160">
                <a:tc>
                  <a:txBody>
                    <a:bodyPr/>
                    <a:p>
                      <a:pPr algn="ctr">
                        <a:lnSpc>
                          <a:spcPct val="100000"/>
                        </a:lnSpc>
                      </a:pPr>
                      <a:r>
                        <a:rPr b="1" lang="fr-FR" sz="1400" strike="noStrike">
                          <a:solidFill>
                            <a:srgbClr val="ffffff"/>
                          </a:solidFill>
                          <a:latin typeface="Verdana"/>
                        </a:rPr>
                        <a:t>Part VP </a:t>
                      </a:r>
                      <a:endParaRPr/>
                    </a:p>
                  </a:txBody>
                  <a:tcPr/>
                </a:tc>
                <a:tc>
                  <a:txBody>
                    <a:bodyPr/>
                    <a:p>
                      <a:pPr algn="ctr">
                        <a:lnSpc>
                          <a:spcPct val="100000"/>
                        </a:lnSpc>
                      </a:pPr>
                      <a:r>
                        <a:rPr lang="fr-FR" sz="1400" strike="noStrike">
                          <a:solidFill>
                            <a:srgbClr val="000000"/>
                          </a:solidFill>
                          <a:latin typeface="Calibri"/>
                        </a:rPr>
                        <a:t>0</a:t>
                      </a:r>
                      <a:endParaRPr/>
                    </a:p>
                  </a:txBody>
                  <a:tcPr/>
                </a:tc>
                <a:tc>
                  <a:txBody>
                    <a:bodyPr/>
                    <a:p>
                      <a:pPr algn="ctr">
                        <a:lnSpc>
                          <a:spcPct val="100000"/>
                        </a:lnSpc>
                      </a:pPr>
                      <a:r>
                        <a:rPr lang="fr-FR" sz="1400" strike="noStrike">
                          <a:solidFill>
                            <a:srgbClr val="000000"/>
                          </a:solidFill>
                          <a:latin typeface="Calibri"/>
                        </a:rPr>
                        <a:t>0</a:t>
                      </a:r>
                      <a:endParaRPr/>
                    </a:p>
                  </a:txBody>
                  <a:tcPr/>
                </a:tc>
                <a:tc>
                  <a:txBody>
                    <a:bodyPr/>
                    <a:p>
                      <a:pPr algn="ctr">
                        <a:lnSpc>
                          <a:spcPct val="100000"/>
                        </a:lnSpc>
                      </a:pPr>
                      <a:r>
                        <a:rPr lang="fr-FR" sz="1400" strike="noStrike">
                          <a:solidFill>
                            <a:srgbClr val="000000"/>
                          </a:solidFill>
                          <a:latin typeface="Calibri"/>
                        </a:rPr>
                        <a:t>200</a:t>
                      </a:r>
                      <a:endParaRPr/>
                    </a:p>
                  </a:txBody>
                  <a:tcPr/>
                </a:tc>
                <a:tc>
                  <a:txBody>
                    <a:bodyPr/>
                    <a:p>
                      <a:pPr algn="ctr">
                        <a:lnSpc>
                          <a:spcPct val="100000"/>
                        </a:lnSpc>
                      </a:pPr>
                      <a:r>
                        <a:rPr lang="fr-FR" sz="1400" strike="noStrike">
                          <a:solidFill>
                            <a:srgbClr val="000000"/>
                          </a:solidFill>
                          <a:latin typeface="Calibri"/>
                        </a:rPr>
                        <a:t>300</a:t>
                      </a:r>
                      <a:endParaRPr/>
                    </a:p>
                  </a:txBody>
                  <a:tcPr/>
                </a:tc>
              </a:tr>
              <a:tr h="308160">
                <a:tc>
                  <a:txBody>
                    <a:bodyPr/>
                    <a:p>
                      <a:pPr algn="ctr">
                        <a:lnSpc>
                          <a:spcPct val="100000"/>
                        </a:lnSpc>
                      </a:pPr>
                      <a:r>
                        <a:rPr b="1" lang="fr-FR" sz="1400" strike="noStrike">
                          <a:solidFill>
                            <a:srgbClr val="ffffff"/>
                          </a:solidFill>
                          <a:latin typeface="Verdana"/>
                        </a:rPr>
                        <a:t>TEQ CO2/an </a:t>
                      </a:r>
                      <a:endParaRPr/>
                    </a:p>
                  </a:txBody>
                  <a:tcPr/>
                </a:tc>
                <a:tc>
                  <a:txBody>
                    <a:bodyPr/>
                    <a:p>
                      <a:pPr algn="ctr">
                        <a:lnSpc>
                          <a:spcPct val="100000"/>
                        </a:lnSpc>
                      </a:pPr>
                      <a:r>
                        <a:rPr lang="fr-FR" sz="1400" strike="noStrike">
                          <a:solidFill>
                            <a:srgbClr val="000000"/>
                          </a:solidFill>
                          <a:latin typeface="Verdana"/>
                        </a:rPr>
                        <a:t>157</a:t>
                      </a:r>
                      <a:endParaRPr/>
                    </a:p>
                  </a:txBody>
                  <a:tcPr/>
                </a:tc>
                <a:tc>
                  <a:txBody>
                    <a:bodyPr/>
                    <a:p>
                      <a:pPr algn="ctr">
                        <a:lnSpc>
                          <a:spcPct val="100000"/>
                        </a:lnSpc>
                      </a:pPr>
                      <a:r>
                        <a:rPr lang="fr-FR" sz="1400" strike="noStrike">
                          <a:solidFill>
                            <a:srgbClr val="000000"/>
                          </a:solidFill>
                          <a:latin typeface="Verdana"/>
                        </a:rPr>
                        <a:t>Environ 157 </a:t>
                      </a:r>
                      <a:endParaRPr/>
                    </a:p>
                  </a:txBody>
                  <a:tcPr/>
                </a:tc>
                <a:tc>
                  <a:txBody>
                    <a:bodyPr/>
                    <a:p>
                      <a:pPr algn="ctr">
                        <a:lnSpc>
                          <a:spcPct val="100000"/>
                        </a:lnSpc>
                      </a:pPr>
                      <a:r>
                        <a:rPr lang="fr-FR" sz="1400" strike="noStrike">
                          <a:solidFill>
                            <a:srgbClr val="000000"/>
                          </a:solidFill>
                          <a:latin typeface="Verdana"/>
                        </a:rPr>
                        <a:t>993</a:t>
                      </a:r>
                      <a:endParaRPr/>
                    </a:p>
                  </a:txBody>
                  <a:tcPr/>
                </a:tc>
                <a:tc>
                  <a:txBody>
                    <a:bodyPr/>
                    <a:p>
                      <a:pPr algn="ctr">
                        <a:lnSpc>
                          <a:spcPct val="100000"/>
                        </a:lnSpc>
                      </a:pPr>
                      <a:r>
                        <a:rPr lang="fr-FR" sz="1400" strike="noStrike">
                          <a:solidFill>
                            <a:srgbClr val="000000"/>
                          </a:solidFill>
                          <a:latin typeface="Verdana"/>
                        </a:rPr>
                        <a:t>1262</a:t>
                      </a:r>
                      <a:endParaRPr/>
                    </a:p>
                  </a:txBody>
                  <a:tcPr/>
                </a:tc>
              </a:tr>
              <a:tr h="740880">
                <a:tc>
                  <a:txBody>
                    <a:bodyPr/>
                    <a:p>
                      <a:pPr algn="ctr">
                        <a:lnSpc>
                          <a:spcPct val="100000"/>
                        </a:lnSpc>
                      </a:pPr>
                      <a:r>
                        <a:rPr b="1" lang="fr-FR" sz="1400" strike="noStrike">
                          <a:solidFill>
                            <a:srgbClr val="ffffff"/>
                          </a:solidFill>
                          <a:latin typeface="Verdana"/>
                        </a:rPr>
                        <a:t>Ecarts émissions TEQ CO2 </a:t>
                      </a:r>
                      <a:endParaRPr/>
                    </a:p>
                  </a:txBody>
                  <a:tcPr/>
                </a:tc>
                <a:tc>
                  <a:txBody>
                    <a:bodyPr/>
                    <a:p>
                      <a:pPr algn="ctr">
                        <a:lnSpc>
                          <a:spcPct val="100000"/>
                        </a:lnSpc>
                      </a:pPr>
                      <a:r>
                        <a:rPr lang="fr-FR" sz="1400" strike="noStrike">
                          <a:solidFill>
                            <a:srgbClr val="000000"/>
                          </a:solidFill>
                          <a:latin typeface="Calibri"/>
                        </a:rPr>
                        <a:t>réf </a:t>
                      </a:r>
                      <a:endParaRPr/>
                    </a:p>
                  </a:txBody>
                  <a:tcPr/>
                </a:tc>
                <a:tc>
                  <a:txBody>
                    <a:bodyPr/>
                    <a:p>
                      <a:pPr algn="ctr">
                        <a:lnSpc>
                          <a:spcPct val="100000"/>
                        </a:lnSpc>
                      </a:pPr>
                      <a:r>
                        <a:rPr lang="fr-FR" sz="1400" strike="noStrike">
                          <a:solidFill>
                            <a:srgbClr val="000000"/>
                          </a:solidFill>
                          <a:latin typeface="Calibri"/>
                        </a:rPr>
                        <a:t>0</a:t>
                      </a:r>
                      <a:endParaRPr/>
                    </a:p>
                  </a:txBody>
                  <a:tcPr/>
                </a:tc>
                <a:tc>
                  <a:txBody>
                    <a:bodyPr/>
                    <a:p>
                      <a:pPr algn="ctr">
                        <a:lnSpc>
                          <a:spcPct val="100000"/>
                        </a:lnSpc>
                      </a:pPr>
                      <a:r>
                        <a:rPr lang="fr-FR" sz="1400" strike="noStrike">
                          <a:solidFill>
                            <a:srgbClr val="000000"/>
                          </a:solidFill>
                          <a:latin typeface="Calibri"/>
                        </a:rPr>
                        <a:t>836</a:t>
                      </a:r>
                      <a:endParaRPr/>
                    </a:p>
                  </a:txBody>
                  <a:tcPr/>
                </a:tc>
                <a:tc>
                  <a:txBody>
                    <a:bodyPr/>
                    <a:p>
                      <a:pPr algn="ctr">
                        <a:lnSpc>
                          <a:spcPct val="100000"/>
                        </a:lnSpc>
                      </a:pPr>
                      <a:r>
                        <a:rPr lang="fr-FR" sz="1400" strike="noStrike">
                          <a:solidFill>
                            <a:srgbClr val="000000"/>
                          </a:solidFill>
                          <a:latin typeface="Calibri"/>
                        </a:rPr>
                        <a:t>1105</a:t>
                      </a:r>
                      <a:endParaRPr/>
                    </a:p>
                  </a:txBody>
                  <a:tcPr/>
                </a:tc>
              </a:tr>
              <a:tr h="524520">
                <a:tc>
                  <a:txBody>
                    <a:bodyPr/>
                    <a:p>
                      <a:pPr algn="ctr">
                        <a:lnSpc>
                          <a:spcPct val="100000"/>
                        </a:lnSpc>
                      </a:pPr>
                      <a:r>
                        <a:rPr b="1" lang="fr-FR" sz="1400" strike="noStrike">
                          <a:solidFill>
                            <a:srgbClr val="ffffff"/>
                          </a:solidFill>
                          <a:latin typeface="Verdana"/>
                        </a:rPr>
                        <a:t>Valorisation annuelle €</a:t>
                      </a:r>
                      <a:endParaRPr/>
                    </a:p>
                  </a:txBody>
                  <a:tcPr/>
                </a:tc>
                <a:tc>
                  <a:txBody>
                    <a:bodyPr/>
                    <a:p>
                      <a:pPr algn="ctr">
                        <a:lnSpc>
                          <a:spcPct val="100000"/>
                        </a:lnSpc>
                      </a:pPr>
                      <a:r>
                        <a:rPr b="1" lang="fr-FR" sz="1600" strike="noStrike">
                          <a:solidFill>
                            <a:srgbClr val="ffffff"/>
                          </a:solidFill>
                          <a:latin typeface="Calibri"/>
                        </a:rPr>
                        <a:t>8 406 €</a:t>
                      </a:r>
                      <a:endParaRPr/>
                    </a:p>
                  </a:txBody>
                  <a:tcPr/>
                </a:tc>
                <a:tc>
                  <a:txBody>
                    <a:bodyPr/>
                    <a:p>
                      <a:pPr algn="ctr">
                        <a:lnSpc>
                          <a:spcPct val="100000"/>
                        </a:lnSpc>
                      </a:pPr>
                      <a:r>
                        <a:rPr b="1" lang="fr-FR" sz="1600" strike="noStrike">
                          <a:solidFill>
                            <a:srgbClr val="ffffff"/>
                          </a:solidFill>
                          <a:latin typeface="Calibri"/>
                        </a:rPr>
                        <a:t>0 €</a:t>
                      </a:r>
                      <a:endParaRPr/>
                    </a:p>
                  </a:txBody>
                  <a:tcPr/>
                </a:tc>
                <a:tc>
                  <a:txBody>
                    <a:bodyPr/>
                    <a:p>
                      <a:pPr algn="ctr">
                        <a:lnSpc>
                          <a:spcPct val="100000"/>
                        </a:lnSpc>
                      </a:pPr>
                      <a:r>
                        <a:rPr b="1" lang="fr-FR" sz="1600" strike="noStrike">
                          <a:solidFill>
                            <a:srgbClr val="ffffff"/>
                          </a:solidFill>
                          <a:latin typeface="Calibri"/>
                        </a:rPr>
                        <a:t>53 169 €</a:t>
                      </a:r>
                      <a:endParaRPr/>
                    </a:p>
                  </a:txBody>
                  <a:tcPr/>
                </a:tc>
                <a:tc>
                  <a:txBody>
                    <a:bodyPr/>
                    <a:p>
                      <a:pPr algn="ctr">
                        <a:lnSpc>
                          <a:spcPct val="100000"/>
                        </a:lnSpc>
                      </a:pPr>
                      <a:r>
                        <a:rPr b="1" lang="fr-FR" sz="1600" strike="noStrike">
                          <a:solidFill>
                            <a:srgbClr val="ffffff"/>
                          </a:solidFill>
                          <a:latin typeface="Calibri"/>
                        </a:rPr>
                        <a:t>67 572 €</a:t>
                      </a:r>
                      <a:endParaRPr/>
                    </a:p>
                  </a:txBody>
                  <a:tcPr/>
                </a:tc>
              </a:tr>
              <a:tr h="340200">
                <a:tc>
                  <a:txBody>
                    <a:bodyPr/>
                    <a:p>
                      <a:pPr algn="ctr">
                        <a:lnSpc>
                          <a:spcPct val="100000"/>
                        </a:lnSpc>
                      </a:pPr>
                      <a:r>
                        <a:rPr b="1" lang="fr-FR" sz="1400" strike="noStrike">
                          <a:solidFill>
                            <a:srgbClr val="ffffff"/>
                          </a:solidFill>
                          <a:latin typeface="Verdana"/>
                        </a:rPr>
                        <a:t>VAN</a:t>
                      </a:r>
                      <a:endParaRPr/>
                    </a:p>
                  </a:txBody>
                  <a:tcPr/>
                </a:tc>
                <a:tc>
                  <a:txBody>
                    <a:bodyPr/>
                    <a:p>
                      <a:pPr algn="ctr">
                        <a:lnSpc>
                          <a:spcPct val="100000"/>
                        </a:lnSpc>
                      </a:pPr>
                      <a:r>
                        <a:rPr b="1" lang="fr-FR" sz="1600" strike="noStrike">
                          <a:solidFill>
                            <a:srgbClr val="ffffff"/>
                          </a:solidFill>
                          <a:latin typeface="Calibri"/>
                        </a:rPr>
                        <a:t>124 000 €</a:t>
                      </a:r>
                      <a:endParaRPr/>
                    </a:p>
                  </a:txBody>
                  <a:tcPr/>
                </a:tc>
                <a:tc>
                  <a:txBody>
                    <a:bodyPr/>
                    <a:p>
                      <a:pPr algn="ctr">
                        <a:lnSpc>
                          <a:spcPct val="100000"/>
                        </a:lnSpc>
                      </a:pPr>
                      <a:r>
                        <a:rPr b="1" lang="fr-FR" sz="1600" strike="noStrike">
                          <a:solidFill>
                            <a:srgbClr val="ffffff"/>
                          </a:solidFill>
                          <a:latin typeface="Calibri"/>
                        </a:rPr>
                        <a:t>0 €</a:t>
                      </a:r>
                      <a:endParaRPr/>
                    </a:p>
                  </a:txBody>
                  <a:tcPr/>
                </a:tc>
                <a:tc>
                  <a:txBody>
                    <a:bodyPr/>
                    <a:p>
                      <a:pPr algn="ctr">
                        <a:lnSpc>
                          <a:spcPct val="100000"/>
                        </a:lnSpc>
                      </a:pPr>
                      <a:r>
                        <a:rPr b="1" lang="fr-FR" sz="1600" strike="noStrike">
                          <a:solidFill>
                            <a:srgbClr val="ffffff"/>
                          </a:solidFill>
                          <a:latin typeface="Calibri"/>
                        </a:rPr>
                        <a:t>784 000 €</a:t>
                      </a:r>
                      <a:endParaRPr/>
                    </a:p>
                  </a:txBody>
                  <a:tcPr/>
                </a:tc>
                <a:tc>
                  <a:txBody>
                    <a:bodyPr/>
                    <a:p>
                      <a:pPr algn="ctr">
                        <a:lnSpc>
                          <a:spcPct val="100000"/>
                        </a:lnSpc>
                      </a:pPr>
                      <a:r>
                        <a:rPr b="1" lang="fr-FR" sz="1600" strike="noStrike">
                          <a:solidFill>
                            <a:srgbClr val="ffffff"/>
                          </a:solidFill>
                          <a:latin typeface="Calibri"/>
                        </a:rPr>
                        <a:t>996 000 €</a:t>
                      </a:r>
                      <a:endParaRPr/>
                    </a:p>
                  </a:txBody>
                  <a:tcPr/>
                </a:tc>
              </a:tr>
            </a:tbl>
          </a:graphicData>
        </a:graphic>
      </p:graphicFrame>
      <p:sp>
        <p:nvSpPr>
          <p:cNvPr id="143" name="CustomShape 4"/>
          <p:cNvSpPr/>
          <p:nvPr/>
        </p:nvSpPr>
        <p:spPr>
          <a:xfrm>
            <a:off x="179640" y="5301360"/>
            <a:ext cx="8807040" cy="2132280"/>
          </a:xfrm>
          <a:prstGeom prst="rect">
            <a:avLst/>
          </a:prstGeom>
          <a:noFill/>
          <a:ln w="9360">
            <a:noFill/>
          </a:ln>
        </p:spPr>
        <p:style>
          <a:lnRef idx="0"/>
          <a:fillRef idx="0"/>
          <a:effectRef idx="0"/>
          <a:fontRef idx="minor"/>
        </p:style>
        <p:txBody>
          <a:bodyPr lIns="90000" rIns="90000" tIns="45000" bIns="45000"/>
          <a:p>
            <a:pPr algn="just">
              <a:lnSpc>
                <a:spcPct val="100000"/>
              </a:lnSpc>
              <a:buSzPct val="70000"/>
              <a:buFont typeface="Wingdings" charset="2"/>
              <a:buChar char=""/>
            </a:pPr>
            <a:r>
              <a:rPr b="1" lang="fr-FR" sz="1100" strike="noStrike">
                <a:solidFill>
                  <a:srgbClr val="204162"/>
                </a:solidFill>
                <a:latin typeface="Verdana"/>
                <a:ea typeface="ＭＳ Ｐゴシック"/>
              </a:rPr>
              <a:t>Principales hypothèses :</a:t>
            </a:r>
            <a:endParaRPr/>
          </a:p>
          <a:p>
            <a:pPr lvl="1" algn="just">
              <a:lnSpc>
                <a:spcPct val="100000"/>
              </a:lnSpc>
              <a:buFont typeface="StarSymbol"/>
              <a:buChar char="l"/>
            </a:pPr>
            <a:r>
              <a:rPr lang="fr-FR" sz="1000" strike="noStrike">
                <a:solidFill>
                  <a:srgbClr val="000000"/>
                </a:solidFill>
                <a:latin typeface="Verdana"/>
                <a:ea typeface="ＭＳ Ｐゴシック"/>
              </a:rPr>
              <a:t>100 % des agents prennent le transport en commun dans la situation actuelle et pour le scénario 1</a:t>
            </a:r>
            <a:endParaRPr/>
          </a:p>
          <a:p>
            <a:pPr lvl="1" algn="just">
              <a:lnSpc>
                <a:spcPct val="100000"/>
              </a:lnSpc>
              <a:buFont typeface="StarSymbol"/>
              <a:buChar char="l"/>
            </a:pPr>
            <a:r>
              <a:rPr lang="fr-FR" sz="1000" strike="noStrike">
                <a:solidFill>
                  <a:srgbClr val="000000"/>
                </a:solidFill>
                <a:latin typeface="Verdana"/>
                <a:ea typeface="ＭＳ Ｐゴシック"/>
              </a:rPr>
              <a:t>Pour le scenario 3, c’est le nombre de places de parking qui induit le nombre de déplacements en VP  et ce sont les agents qui ont le temps de déplacement le plus important qui font ce choix</a:t>
            </a:r>
            <a:endParaRPr/>
          </a:p>
          <a:p>
            <a:pPr lvl="1" algn="just">
              <a:lnSpc>
                <a:spcPct val="100000"/>
              </a:lnSpc>
              <a:buFont typeface="StarSymbol"/>
              <a:buChar char="l"/>
            </a:pPr>
            <a:r>
              <a:rPr lang="fr-FR" sz="1000" strike="noStrike">
                <a:solidFill>
                  <a:srgbClr val="000000"/>
                </a:solidFill>
                <a:latin typeface="Verdana"/>
                <a:ea typeface="ＭＳ Ｐゴシック"/>
              </a:rPr>
              <a:t>Valorisation de la TEQ CO2 à 50 euros, mais ce montant est considéré comme sous-évalué pare certains experts</a:t>
            </a:r>
            <a:endParaRPr/>
          </a:p>
          <a:p>
            <a:pPr lvl="1" algn="just">
              <a:lnSpc>
                <a:spcPct val="100000"/>
              </a:lnSpc>
              <a:buFont typeface="StarSymbol"/>
              <a:buChar char="l"/>
            </a:pPr>
            <a:r>
              <a:rPr lang="fr-FR" sz="1000" strike="noStrike">
                <a:solidFill>
                  <a:srgbClr val="000000"/>
                </a:solidFill>
                <a:latin typeface="Verdana"/>
                <a:ea typeface="ＭＳ Ｐゴシック"/>
              </a:rPr>
              <a:t>Pas de prise en compte des émissions de micro-particules</a:t>
            </a:r>
            <a:endParaRPr/>
          </a:p>
          <a:p>
            <a:pPr algn="just">
              <a:lnSpc>
                <a:spcPct val="100000"/>
              </a:lnSpc>
            </a:pPr>
            <a:endParaRPr/>
          </a:p>
          <a:p>
            <a:pPr algn="just">
              <a:lnSpc>
                <a:spcPct val="100000"/>
              </a:lnSpc>
            </a:pPr>
            <a:endParaRPr/>
          </a:p>
          <a:p>
            <a:pPr algn="just">
              <a:lnSpc>
                <a:spcPct val="100000"/>
              </a:lnSpc>
            </a:pPr>
            <a:endParaRPr/>
          </a:p>
        </p:txBody>
      </p:sp>
    </p:spTree>
  </p:cSld>
  <p:transition>
    <p:random/>
  </p:transition>
  <p:timing>
    <p:tnLst>
      <p:par>
        <p:cTn id="29" dur="indefinite" restart="never" nodeType="tmRoot">
          <p:childTnLst>
            <p:seq>
              <p:cTn id="30" nodeType="mainSeq"/>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4" name="CustomShape 1"/>
          <p:cNvSpPr/>
          <p:nvPr/>
        </p:nvSpPr>
        <p:spPr>
          <a:xfrm>
            <a:off x="0" y="188640"/>
            <a:ext cx="8914680" cy="685080"/>
          </a:xfrm>
          <a:prstGeom prst="rect">
            <a:avLst/>
          </a:prstGeom>
          <a:noFill/>
          <a:ln>
            <a:noFill/>
          </a:ln>
        </p:spPr>
        <p:style>
          <a:lnRef idx="0"/>
          <a:fillRef idx="0"/>
          <a:effectRef idx="0"/>
          <a:fontRef idx="minor"/>
        </p:style>
        <p:txBody>
          <a:bodyPr lIns="36000" rIns="36000" tIns="36000" bIns="36000" anchor="ctr"/>
          <a:p>
            <a:pPr>
              <a:lnSpc>
                <a:spcPct val="100000"/>
              </a:lnSpc>
            </a:pPr>
            <a:r>
              <a:rPr b="1" lang="fr-FR" sz="2000" strike="noStrike">
                <a:solidFill>
                  <a:srgbClr val="ffffff"/>
                </a:solidFill>
                <a:latin typeface="Verdana"/>
                <a:ea typeface="ＭＳ Ｐゴシック"/>
              </a:rPr>
              <a:t>Fiche N°7 : Impacts sur mobilité, vacances de poste et compensations éventuelles</a:t>
            </a:r>
            <a:endParaRPr/>
          </a:p>
        </p:txBody>
      </p:sp>
      <p:sp>
        <p:nvSpPr>
          <p:cNvPr id="145" name="CustomShape 2"/>
          <p:cNvSpPr/>
          <p:nvPr/>
        </p:nvSpPr>
        <p:spPr>
          <a:xfrm>
            <a:off x="107640" y="908640"/>
            <a:ext cx="8856360" cy="6696000"/>
          </a:xfrm>
          <a:prstGeom prst="rect">
            <a:avLst/>
          </a:prstGeom>
          <a:noFill/>
          <a:ln>
            <a:noFill/>
          </a:ln>
        </p:spPr>
        <p:style>
          <a:lnRef idx="0"/>
          <a:fillRef idx="0"/>
          <a:effectRef idx="0"/>
          <a:fontRef idx="minor"/>
        </p:style>
        <p:txBody>
          <a:bodyPr lIns="90000" rIns="90000" tIns="45000" bIns="45000"/>
          <a:p>
            <a:pPr algn="just">
              <a:lnSpc>
                <a:spcPct val="100000"/>
              </a:lnSpc>
            </a:pPr>
            <a:endParaRPr/>
          </a:p>
          <a:p>
            <a:pPr algn="just">
              <a:lnSpc>
                <a:spcPct val="100000"/>
              </a:lnSpc>
            </a:pPr>
            <a:endParaRPr/>
          </a:p>
          <a:p>
            <a:pPr lvl="1" algn="just">
              <a:lnSpc>
                <a:spcPct val="100000"/>
              </a:lnSpc>
              <a:buSzPct val="70000"/>
              <a:buFont typeface="Wingdings" charset="2"/>
              <a:buChar char=""/>
            </a:pPr>
            <a:r>
              <a:rPr b="1" lang="fr-FR" sz="1600" strike="noStrike">
                <a:solidFill>
                  <a:srgbClr val="204162"/>
                </a:solidFill>
                <a:latin typeface="Verdana"/>
                <a:ea typeface="ＭＳ Ｐゴシック"/>
              </a:rPr>
              <a:t>Rappel</a:t>
            </a:r>
            <a:endParaRPr/>
          </a:p>
          <a:p>
            <a:pPr lvl="1" algn="just">
              <a:lnSpc>
                <a:spcPct val="100000"/>
              </a:lnSpc>
              <a:buFont typeface="Wingdings" charset="2"/>
              <a:buChar char=""/>
            </a:pPr>
            <a:r>
              <a:rPr lang="fr-FR" sz="1200" strike="noStrike">
                <a:solidFill>
                  <a:srgbClr val="000000"/>
                </a:solidFill>
                <a:latin typeface="Verdana"/>
                <a:ea typeface="ＭＳ Ｐゴシック"/>
              </a:rPr>
              <a:t>Taux de mobilité (sorties) en 2014: 19 %  et 14 % hors retraites</a:t>
            </a:r>
            <a:endParaRPr/>
          </a:p>
          <a:p>
            <a:pPr lvl="1" algn="just">
              <a:lnSpc>
                <a:spcPct val="100000"/>
              </a:lnSpc>
              <a:buFont typeface="Wingdings" charset="2"/>
              <a:buChar char=""/>
            </a:pPr>
            <a:r>
              <a:rPr lang="fr-FR" sz="1200" strike="noStrike">
                <a:solidFill>
                  <a:srgbClr val="000000"/>
                </a:solidFill>
                <a:latin typeface="Verdana"/>
                <a:ea typeface="ＭＳ Ｐゴシック"/>
              </a:rPr>
              <a:t>Taux  de vacances en septembre 2015 : 3%</a:t>
            </a:r>
            <a:endParaRPr/>
          </a:p>
          <a:p>
            <a:pPr algn="just">
              <a:lnSpc>
                <a:spcPct val="100000"/>
              </a:lnSpc>
            </a:pPr>
            <a:endParaRPr/>
          </a:p>
          <a:p>
            <a:pPr lvl="1" algn="just">
              <a:lnSpc>
                <a:spcPct val="100000"/>
              </a:lnSpc>
              <a:buSzPct val="70000"/>
              <a:buFont typeface="Wingdings" charset="2"/>
              <a:buChar char=""/>
            </a:pPr>
            <a:r>
              <a:rPr b="1" lang="fr-FR" sz="1600" strike="noStrike">
                <a:solidFill>
                  <a:srgbClr val="204162"/>
                </a:solidFill>
                <a:latin typeface="Verdana"/>
                <a:ea typeface="ＭＳ Ｐゴシック"/>
              </a:rPr>
              <a:t>Problématique</a:t>
            </a:r>
            <a:endParaRPr/>
          </a:p>
          <a:p>
            <a:pPr lvl="1" algn="just">
              <a:lnSpc>
                <a:spcPct val="100000"/>
              </a:lnSpc>
              <a:buFont typeface="Wingdings" charset="2"/>
              <a:buChar char=""/>
            </a:pPr>
            <a:r>
              <a:rPr lang="fr-FR" sz="1200" strike="noStrike">
                <a:solidFill>
                  <a:srgbClr val="000000"/>
                </a:solidFill>
                <a:latin typeface="Verdana"/>
                <a:ea typeface="ＭＳ Ｐゴシック"/>
              </a:rPr>
              <a:t>Au-delà d’une certaine augmentation du temps de transport, des agents peuvent souhaiter leur mutation  :</a:t>
            </a:r>
            <a:endParaRPr/>
          </a:p>
          <a:p>
            <a:pPr lvl="2" algn="just">
              <a:lnSpc>
                <a:spcPct val="100000"/>
              </a:lnSpc>
              <a:buFont typeface="Verdana"/>
              <a:buChar char="–"/>
            </a:pPr>
            <a:r>
              <a:rPr lang="fr-FR" sz="1050" strike="noStrike">
                <a:solidFill>
                  <a:srgbClr val="000000"/>
                </a:solidFill>
                <a:latin typeface="Verdana"/>
                <a:ea typeface="ＭＳ Ｐゴシック"/>
              </a:rPr>
              <a:t>Pour le Millénaire 16 personnes ont une augmentation   de leur temps de plus d’une ½ heure, dont 5 de plus d’1 heure;</a:t>
            </a:r>
            <a:endParaRPr/>
          </a:p>
          <a:p>
            <a:pPr lvl="2" algn="just">
              <a:lnSpc>
                <a:spcPct val="100000"/>
              </a:lnSpc>
              <a:buFont typeface="Verdana"/>
              <a:buChar char="–"/>
            </a:pPr>
            <a:r>
              <a:rPr lang="fr-FR" sz="1050" strike="noStrike">
                <a:solidFill>
                  <a:srgbClr val="000000"/>
                </a:solidFill>
                <a:latin typeface="Verdana"/>
                <a:ea typeface="ＭＳ Ｐゴシック"/>
              </a:rPr>
              <a:t>Pour ORA 2019 12 personnes ont une augmentation de plus d’1/2 heure et personne ne va au-delà d’1 heure;</a:t>
            </a:r>
            <a:endParaRPr/>
          </a:p>
          <a:p>
            <a:pPr lvl="2" algn="just">
              <a:lnSpc>
                <a:spcPct val="100000"/>
              </a:lnSpc>
              <a:buFont typeface="Verdana"/>
              <a:buChar char="–"/>
            </a:pPr>
            <a:r>
              <a:rPr lang="fr-FR" sz="1050" strike="noStrike">
                <a:solidFill>
                  <a:srgbClr val="000000"/>
                </a:solidFill>
                <a:latin typeface="Verdana"/>
                <a:ea typeface="ＭＳ Ｐゴシック"/>
              </a:rPr>
              <a:t>Pour S1 8 personnes ont une augmentation de plus d’1/2 heure et personne ne va au-delà d’1 heure.</a:t>
            </a:r>
            <a:endParaRPr/>
          </a:p>
          <a:p>
            <a:pPr algn="just">
              <a:lnSpc>
                <a:spcPct val="100000"/>
              </a:lnSpc>
            </a:pPr>
            <a:endParaRPr/>
          </a:p>
          <a:p>
            <a:pPr lvl="1" algn="just">
              <a:lnSpc>
                <a:spcPct val="100000"/>
              </a:lnSpc>
              <a:buSzPct val="70000"/>
              <a:buFont typeface="Wingdings" charset="2"/>
              <a:buChar char=""/>
            </a:pPr>
            <a:r>
              <a:rPr b="1" lang="fr-FR" sz="1600" strike="noStrike">
                <a:solidFill>
                  <a:srgbClr val="204162"/>
                </a:solidFill>
                <a:latin typeface="Verdana"/>
                <a:ea typeface="ＭＳ Ｐゴシック"/>
              </a:rPr>
              <a:t>Conclusion : </a:t>
            </a:r>
            <a:endParaRPr/>
          </a:p>
          <a:p>
            <a:pPr lvl="1" algn="just">
              <a:lnSpc>
                <a:spcPct val="100000"/>
              </a:lnSpc>
              <a:buFont typeface="Wingdings" charset="2"/>
              <a:buChar char=""/>
            </a:pPr>
            <a:r>
              <a:rPr lang="fr-FR" sz="1200" strike="noStrike">
                <a:solidFill>
                  <a:srgbClr val="000000"/>
                </a:solidFill>
                <a:latin typeface="Verdana"/>
                <a:ea typeface="ＭＳ Ｐゴシック"/>
              </a:rPr>
              <a:t>Les variations de la mobilité liées à la relocalisation seront sans doute d’une faible ampleur;</a:t>
            </a:r>
            <a:endParaRPr/>
          </a:p>
          <a:p>
            <a:pPr lvl="1" algn="just">
              <a:lnSpc>
                <a:spcPct val="100000"/>
              </a:lnSpc>
              <a:buFont typeface="Wingdings" charset="2"/>
              <a:buChar char=""/>
            </a:pPr>
            <a:r>
              <a:rPr lang="fr-FR" sz="1200" strike="noStrike">
                <a:solidFill>
                  <a:srgbClr val="000000"/>
                </a:solidFill>
                <a:latin typeface="Verdana"/>
                <a:ea typeface="ＭＳ Ｐゴシック"/>
              </a:rPr>
              <a:t>Quant à la variation du taux de vacances ou de sa durée, d’autres facteurs risquent d’interférer (attractivité du MCC ou  de telle ou telle direction), et ce d’autant plus que les nouveaux sites sont aussi ceux pour lesquels d’autres administrations parisiennes font des choix similaires (exemples : Ministère de la Justice, ARS, DIRECCTE).</a:t>
            </a: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p:txBody>
      </p:sp>
    </p:spTree>
  </p:cSld>
  <p:transition>
    <p:random/>
  </p:transition>
  <p:timing>
    <p:tnLst>
      <p:par>
        <p:cTn id="31" dur="indefinite" restart="never" nodeType="tmRoot">
          <p:childTnLst>
            <p:seq>
              <p:cTn id="32" nodeType="mainSeq"/>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6" name="CustomShape 1"/>
          <p:cNvSpPr/>
          <p:nvPr/>
        </p:nvSpPr>
        <p:spPr>
          <a:xfrm>
            <a:off x="0" y="188640"/>
            <a:ext cx="8914680" cy="685080"/>
          </a:xfrm>
          <a:prstGeom prst="rect">
            <a:avLst/>
          </a:prstGeom>
          <a:noFill/>
          <a:ln>
            <a:noFill/>
          </a:ln>
        </p:spPr>
        <p:style>
          <a:lnRef idx="0"/>
          <a:fillRef idx="0"/>
          <a:effectRef idx="0"/>
          <a:fontRef idx="minor"/>
        </p:style>
        <p:txBody>
          <a:bodyPr lIns="36000" rIns="36000" tIns="36000" bIns="36000" anchor="ctr"/>
          <a:p>
            <a:pPr>
              <a:lnSpc>
                <a:spcPct val="100000"/>
              </a:lnSpc>
            </a:pPr>
            <a:r>
              <a:rPr b="1" lang="fr-FR" sz="2000" strike="noStrike">
                <a:solidFill>
                  <a:srgbClr val="ffffff"/>
                </a:solidFill>
                <a:latin typeface="Verdana"/>
                <a:ea typeface="ＭＳ Ｐゴシック"/>
              </a:rPr>
              <a:t>Comparaison globales S1 et S3 : valorisation des écarts par rapport à la situation actuelle (en VAN sur 20 ans)</a:t>
            </a:r>
            <a:endParaRPr/>
          </a:p>
        </p:txBody>
      </p:sp>
      <p:graphicFrame>
        <p:nvGraphicFramePr>
          <p:cNvPr id="147" name="Table 2"/>
          <p:cNvGraphicFramePr/>
          <p:nvPr/>
        </p:nvGraphicFramePr>
        <p:xfrm>
          <a:off x="467640" y="1340640"/>
          <a:ext cx="8424360" cy="1007280"/>
        </p:xfrm>
        <a:graphic>
          <a:graphicData uri="http://schemas.openxmlformats.org/drawingml/2006/table">
            <a:tbl>
              <a:tblPr/>
              <a:tblGrid>
                <a:gridCol w="3600360"/>
                <a:gridCol w="1584000"/>
                <a:gridCol w="1728000"/>
                <a:gridCol w="1512360"/>
              </a:tblGrid>
              <a:tr h="360000">
                <a:tc>
                  <a:txBody>
                    <a:bodyPr/>
                    <a:p>
                      <a:pPr algn="ctr">
                        <a:lnSpc>
                          <a:spcPct val="100000"/>
                        </a:lnSpc>
                      </a:pPr>
                      <a:r>
                        <a:rPr b="1" lang="fr-FR" sz="1050" strike="noStrike">
                          <a:solidFill>
                            <a:srgbClr val="ffffff"/>
                          </a:solidFill>
                          <a:latin typeface="Verdana"/>
                        </a:rPr>
                        <a:t>Critère</a:t>
                      </a:r>
                      <a:endParaRPr/>
                    </a:p>
                  </a:txBody>
                  <a:tcPr/>
                </a:tc>
                <a:tc>
                  <a:txBody>
                    <a:bodyPr/>
                    <a:p>
                      <a:pPr algn="ctr">
                        <a:lnSpc>
                          <a:spcPct val="100000"/>
                        </a:lnSpc>
                      </a:pPr>
                      <a:r>
                        <a:rPr b="1" lang="fr-FR" sz="1100" strike="noStrike">
                          <a:solidFill>
                            <a:srgbClr val="ffffff"/>
                          </a:solidFill>
                          <a:latin typeface="Verdana"/>
                        </a:rPr>
                        <a:t>S1</a:t>
                      </a:r>
                      <a:endParaRPr/>
                    </a:p>
                  </a:txBody>
                  <a:tcPr/>
                </a:tc>
                <a:tc>
                  <a:txBody>
                    <a:bodyPr/>
                    <a:p>
                      <a:pPr algn="ctr">
                        <a:lnSpc>
                          <a:spcPct val="100000"/>
                        </a:lnSpc>
                      </a:pPr>
                      <a:r>
                        <a:rPr b="1" lang="fr-FR" sz="1100" strike="noStrike">
                          <a:solidFill>
                            <a:srgbClr val="ffffff"/>
                          </a:solidFill>
                          <a:latin typeface="Verdana"/>
                        </a:rPr>
                        <a:t>S3 ORA</a:t>
                      </a:r>
                      <a:endParaRPr/>
                    </a:p>
                  </a:txBody>
                  <a:tcPr/>
                </a:tc>
                <a:tc>
                  <a:txBody>
                    <a:bodyPr/>
                    <a:p>
                      <a:pPr algn="ctr">
                        <a:lnSpc>
                          <a:spcPct val="100000"/>
                        </a:lnSpc>
                      </a:pPr>
                      <a:r>
                        <a:rPr b="1" lang="fr-FR" sz="1100" strike="noStrike">
                          <a:solidFill>
                            <a:srgbClr val="ffffff"/>
                          </a:solidFill>
                          <a:latin typeface="Verdana"/>
                        </a:rPr>
                        <a:t>S3 Millénaire</a:t>
                      </a:r>
                      <a:endParaRPr/>
                    </a:p>
                  </a:txBody>
                  <a:tcPr/>
                </a:tc>
              </a:tr>
              <a:tr h="333720">
                <a:tc>
                  <a:txBody>
                    <a:bodyPr/>
                    <a:p>
                      <a:pPr>
                        <a:lnSpc>
                          <a:spcPct val="100000"/>
                        </a:lnSpc>
                      </a:pPr>
                      <a:r>
                        <a:rPr lang="fr-FR" sz="1100" strike="noStrike">
                          <a:solidFill>
                            <a:srgbClr val="000000"/>
                          </a:solidFill>
                          <a:latin typeface="Verdana"/>
                        </a:rPr>
                        <a:t>Augmentation du temps de trajet</a:t>
                      </a:r>
                      <a:endParaRPr/>
                    </a:p>
                  </a:txBody>
                  <a:tcPr/>
                </a:tc>
                <a:tc>
                  <a:txBody>
                    <a:bodyPr/>
                    <a:p>
                      <a:pPr>
                        <a:lnSpc>
                          <a:spcPct val="100000"/>
                        </a:lnSpc>
                      </a:pPr>
                      <a:r>
                        <a:rPr lang="fr-FR" sz="1100" strike="noStrike">
                          <a:solidFill>
                            <a:srgbClr val="000000"/>
                          </a:solidFill>
                          <a:latin typeface="Verdana"/>
                        </a:rPr>
                        <a:t>idem</a:t>
                      </a:r>
                      <a:endParaRPr/>
                    </a:p>
                  </a:txBody>
                  <a:tcPr/>
                </a:tc>
                <a:tc>
                  <a:txBody>
                    <a:bodyPr/>
                    <a:p>
                      <a:pPr>
                        <a:lnSpc>
                          <a:spcPct val="100000"/>
                        </a:lnSpc>
                      </a:pPr>
                      <a:r>
                        <a:rPr lang="fr-FR" sz="1100" strike="noStrike">
                          <a:solidFill>
                            <a:srgbClr val="000000"/>
                          </a:solidFill>
                          <a:latin typeface="Verdana"/>
                        </a:rPr>
                        <a:t>10’, puis 7’</a:t>
                      </a:r>
                      <a:endParaRPr/>
                    </a:p>
                  </a:txBody>
                  <a:tcPr/>
                </a:tc>
                <a:tc>
                  <a:txBody>
                    <a:bodyPr/>
                    <a:p>
                      <a:pPr>
                        <a:lnSpc>
                          <a:spcPct val="100000"/>
                        </a:lnSpc>
                      </a:pPr>
                      <a:r>
                        <a:rPr lang="fr-FR" sz="1100" strike="noStrike">
                          <a:solidFill>
                            <a:srgbClr val="000000"/>
                          </a:solidFill>
                          <a:latin typeface="Verdana"/>
                        </a:rPr>
                        <a:t>9’</a:t>
                      </a:r>
                      <a:endParaRPr/>
                    </a:p>
                  </a:txBody>
                  <a:tcPr/>
                </a:tc>
              </a:tr>
              <a:tr h="313560">
                <a:tc>
                  <a:txBody>
                    <a:bodyPr/>
                    <a:p>
                      <a:pPr>
                        <a:lnSpc>
                          <a:spcPct val="100000"/>
                        </a:lnSpc>
                      </a:pPr>
                      <a:r>
                        <a:rPr b="1" lang="fr-FR" sz="1200" strike="noStrike">
                          <a:solidFill>
                            <a:srgbClr val="ffffff"/>
                          </a:solidFill>
                          <a:latin typeface="Verdana"/>
                        </a:rPr>
                        <a:t>Total « macro » en € 2017</a:t>
                      </a:r>
                      <a:endParaRPr/>
                    </a:p>
                  </a:txBody>
                  <a:tcPr/>
                </a:tc>
                <a:tc>
                  <a:txBody>
                    <a:bodyPr/>
                    <a:p>
                      <a:pPr algn="ctr">
                        <a:lnSpc>
                          <a:spcPct val="100000"/>
                        </a:lnSpc>
                      </a:pPr>
                      <a:r>
                        <a:rPr b="1" lang="fr-FR" sz="1200" strike="noStrike">
                          <a:solidFill>
                            <a:srgbClr val="ffffff"/>
                          </a:solidFill>
                          <a:latin typeface="Verdana"/>
                        </a:rPr>
                        <a:t>-1 200 000 €</a:t>
                      </a:r>
                      <a:endParaRPr/>
                    </a:p>
                  </a:txBody>
                  <a:tcPr/>
                </a:tc>
                <a:tc>
                  <a:txBody>
                    <a:bodyPr/>
                    <a:p>
                      <a:pPr algn="ctr">
                        <a:lnSpc>
                          <a:spcPct val="100000"/>
                        </a:lnSpc>
                      </a:pPr>
                      <a:r>
                        <a:rPr b="1" lang="fr-FR" sz="1200" strike="noStrike">
                          <a:solidFill>
                            <a:srgbClr val="ffffff"/>
                          </a:solidFill>
                          <a:latin typeface="Verdana"/>
                        </a:rPr>
                        <a:t>26 400 000 €</a:t>
                      </a:r>
                      <a:endParaRPr/>
                    </a:p>
                  </a:txBody>
                  <a:tcPr/>
                </a:tc>
                <a:tc>
                  <a:txBody>
                    <a:bodyPr/>
                    <a:p>
                      <a:pPr algn="ctr">
                        <a:lnSpc>
                          <a:spcPct val="100000"/>
                        </a:lnSpc>
                      </a:pPr>
                      <a:r>
                        <a:rPr b="1" lang="fr-FR" sz="1200" strike="noStrike">
                          <a:solidFill>
                            <a:srgbClr val="ffffff"/>
                          </a:solidFill>
                          <a:latin typeface="Verdana"/>
                        </a:rPr>
                        <a:t>37 500 00 €</a:t>
                      </a:r>
                      <a:endParaRPr/>
                    </a:p>
                  </a:txBody>
                  <a:tcPr/>
                </a:tc>
              </a:tr>
            </a:tbl>
          </a:graphicData>
        </a:graphic>
      </p:graphicFrame>
      <p:graphicFrame>
        <p:nvGraphicFramePr>
          <p:cNvPr id="148" name="Table 3"/>
          <p:cNvGraphicFramePr/>
          <p:nvPr/>
        </p:nvGraphicFramePr>
        <p:xfrm>
          <a:off x="395640" y="2853000"/>
          <a:ext cx="8496360" cy="3336840"/>
        </p:xfrm>
        <a:graphic>
          <a:graphicData uri="http://schemas.openxmlformats.org/drawingml/2006/table">
            <a:tbl>
              <a:tblPr/>
              <a:tblGrid>
                <a:gridCol w="3678840"/>
                <a:gridCol w="1488960"/>
                <a:gridCol w="1839240"/>
                <a:gridCol w="1489680"/>
              </a:tblGrid>
              <a:tr h="318240">
                <a:tc>
                  <a:txBody>
                    <a:bodyPr/>
                    <a:p>
                      <a:pPr algn="ctr">
                        <a:lnSpc>
                          <a:spcPct val="100000"/>
                        </a:lnSpc>
                      </a:pPr>
                      <a:r>
                        <a:rPr b="1" lang="fr-FR" sz="1050" strike="noStrike">
                          <a:solidFill>
                            <a:srgbClr val="ffffff"/>
                          </a:solidFill>
                          <a:latin typeface="Verdana"/>
                        </a:rPr>
                        <a:t>Critère</a:t>
                      </a:r>
                      <a:endParaRPr/>
                    </a:p>
                  </a:txBody>
                  <a:tcPr/>
                </a:tc>
                <a:tc>
                  <a:txBody>
                    <a:bodyPr/>
                    <a:p>
                      <a:pPr algn="ctr">
                        <a:lnSpc>
                          <a:spcPct val="100000"/>
                        </a:lnSpc>
                      </a:pPr>
                      <a:r>
                        <a:rPr b="1" lang="fr-FR" sz="1100" strike="noStrike">
                          <a:solidFill>
                            <a:srgbClr val="ffffff"/>
                          </a:solidFill>
                          <a:latin typeface="Verdana"/>
                        </a:rPr>
                        <a:t>S1</a:t>
                      </a:r>
                      <a:endParaRPr/>
                    </a:p>
                  </a:txBody>
                  <a:tcPr/>
                </a:tc>
                <a:tc>
                  <a:txBody>
                    <a:bodyPr/>
                    <a:p>
                      <a:pPr algn="ctr">
                        <a:lnSpc>
                          <a:spcPct val="100000"/>
                        </a:lnSpc>
                      </a:pPr>
                      <a:r>
                        <a:rPr b="1" lang="fr-FR" sz="1100" strike="noStrike">
                          <a:solidFill>
                            <a:srgbClr val="ffffff"/>
                          </a:solidFill>
                          <a:latin typeface="Verdana"/>
                        </a:rPr>
                        <a:t>S3 ORA</a:t>
                      </a:r>
                      <a:endParaRPr/>
                    </a:p>
                  </a:txBody>
                  <a:tcPr/>
                </a:tc>
                <a:tc>
                  <a:txBody>
                    <a:bodyPr/>
                    <a:p>
                      <a:pPr algn="ctr">
                        <a:lnSpc>
                          <a:spcPct val="100000"/>
                        </a:lnSpc>
                      </a:pPr>
                      <a:r>
                        <a:rPr b="1" lang="fr-FR" sz="1100" strike="noStrike">
                          <a:solidFill>
                            <a:srgbClr val="ffffff"/>
                          </a:solidFill>
                          <a:latin typeface="Verdana"/>
                        </a:rPr>
                        <a:t>S3 Millénaire</a:t>
                      </a:r>
                      <a:endParaRPr/>
                    </a:p>
                  </a:txBody>
                  <a:tcPr/>
                </a:tc>
              </a:tr>
              <a:tr h="436680">
                <a:tc>
                  <a:txBody>
                    <a:bodyPr/>
                    <a:p>
                      <a:pPr>
                        <a:lnSpc>
                          <a:spcPct val="100000"/>
                        </a:lnSpc>
                      </a:pPr>
                      <a:r>
                        <a:rPr b="1" lang="fr-FR" sz="1100" strike="noStrike">
                          <a:solidFill>
                            <a:srgbClr val="ffffff"/>
                          </a:solidFill>
                          <a:latin typeface="Verdana"/>
                        </a:rPr>
                        <a:t>Valorisation  : diminution temps de travail réel pour éloignement</a:t>
                      </a:r>
                      <a:endParaRPr/>
                    </a:p>
                  </a:txBody>
                  <a:tcPr/>
                </a:tc>
                <a:tc>
                  <a:txBody>
                    <a:bodyPr/>
                    <a:p>
                      <a:pPr algn="r">
                        <a:lnSpc>
                          <a:spcPct val="100000"/>
                        </a:lnSpc>
                      </a:pPr>
                      <a:r>
                        <a:rPr lang="fr-FR" sz="1100" strike="noStrike">
                          <a:solidFill>
                            <a:srgbClr val="000000"/>
                          </a:solidFill>
                          <a:latin typeface="Verdana"/>
                        </a:rPr>
                        <a:t>0</a:t>
                      </a:r>
                      <a:endParaRPr/>
                    </a:p>
                  </a:txBody>
                  <a:tcPr/>
                </a:tc>
                <a:tc>
                  <a:txBody>
                    <a:bodyPr/>
                    <a:p>
                      <a:pPr algn="r">
                        <a:lnSpc>
                          <a:spcPct val="100000"/>
                        </a:lnSpc>
                      </a:pPr>
                      <a:r>
                        <a:rPr lang="fr-FR" sz="1100" strike="noStrike">
                          <a:solidFill>
                            <a:srgbClr val="000000"/>
                          </a:solidFill>
                          <a:latin typeface="Verdana"/>
                        </a:rPr>
                        <a:t>5 338 000 €</a:t>
                      </a:r>
                      <a:endParaRPr/>
                    </a:p>
                  </a:txBody>
                  <a:tcPr/>
                </a:tc>
                <a:tc>
                  <a:txBody>
                    <a:bodyPr/>
                    <a:p>
                      <a:pPr algn="r">
                        <a:lnSpc>
                          <a:spcPct val="100000"/>
                        </a:lnSpc>
                      </a:pPr>
                      <a:r>
                        <a:rPr lang="fr-FR" sz="1400" strike="noStrike">
                          <a:solidFill>
                            <a:srgbClr val="000000"/>
                          </a:solidFill>
                          <a:latin typeface="Calibri"/>
                        </a:rPr>
                        <a:t>7 712 000 €</a:t>
                      </a:r>
                      <a:endParaRPr/>
                    </a:p>
                  </a:txBody>
                  <a:tcPr/>
                </a:tc>
              </a:tr>
              <a:tr h="436680">
                <a:tc>
                  <a:txBody>
                    <a:bodyPr/>
                    <a:p>
                      <a:pPr>
                        <a:lnSpc>
                          <a:spcPct val="100000"/>
                        </a:lnSpc>
                      </a:pPr>
                      <a:r>
                        <a:rPr b="1" lang="fr-FR" sz="1100" strike="noStrike">
                          <a:solidFill>
                            <a:srgbClr val="ffffff"/>
                          </a:solidFill>
                          <a:latin typeface="Verdana"/>
                        </a:rPr>
                        <a:t>Valorisation parents :  impact  temps de travail réel </a:t>
                      </a:r>
                      <a:endParaRPr/>
                    </a:p>
                  </a:txBody>
                  <a:tcPr/>
                </a:tc>
                <a:tc>
                  <a:txBody>
                    <a:bodyPr/>
                    <a:p>
                      <a:pPr algn="r">
                        <a:lnSpc>
                          <a:spcPct val="100000"/>
                        </a:lnSpc>
                      </a:pPr>
                      <a:r>
                        <a:rPr lang="fr-FR" sz="1100" strike="noStrike">
                          <a:solidFill>
                            <a:srgbClr val="000000"/>
                          </a:solidFill>
                          <a:latin typeface="Verdana"/>
                        </a:rPr>
                        <a:t>0</a:t>
                      </a:r>
                      <a:endParaRPr/>
                    </a:p>
                  </a:txBody>
                  <a:tcPr/>
                </a:tc>
                <a:tc>
                  <a:txBody>
                    <a:bodyPr/>
                    <a:p>
                      <a:pPr algn="r">
                        <a:lnSpc>
                          <a:spcPct val="100000"/>
                        </a:lnSpc>
                      </a:pPr>
                      <a:r>
                        <a:rPr lang="fr-FR" sz="1100" strike="noStrike">
                          <a:solidFill>
                            <a:srgbClr val="000000"/>
                          </a:solidFill>
                          <a:latin typeface="Verdana"/>
                        </a:rPr>
                        <a:t>8 997 000 €</a:t>
                      </a:r>
                      <a:endParaRPr/>
                    </a:p>
                  </a:txBody>
                  <a:tcPr/>
                </a:tc>
                <a:tc>
                  <a:txBody>
                    <a:bodyPr/>
                    <a:p>
                      <a:pPr algn="r">
                        <a:lnSpc>
                          <a:spcPct val="100000"/>
                        </a:lnSpc>
                      </a:pPr>
                      <a:r>
                        <a:rPr lang="fr-FR" sz="1100" strike="noStrike">
                          <a:solidFill>
                            <a:srgbClr val="000000"/>
                          </a:solidFill>
                          <a:latin typeface="Verdana"/>
                        </a:rPr>
                        <a:t>8 997 000 €</a:t>
                      </a:r>
                      <a:endParaRPr/>
                    </a:p>
                  </a:txBody>
                  <a:tcPr/>
                </a:tc>
              </a:tr>
              <a:tr h="436680">
                <a:tc>
                  <a:txBody>
                    <a:bodyPr/>
                    <a:p>
                      <a:pPr>
                        <a:lnSpc>
                          <a:spcPct val="100000"/>
                        </a:lnSpc>
                      </a:pPr>
                      <a:r>
                        <a:rPr b="1" lang="fr-FR" sz="1100" strike="noStrike">
                          <a:solidFill>
                            <a:srgbClr val="ffffff"/>
                          </a:solidFill>
                          <a:latin typeface="Verdana"/>
                        </a:rPr>
                        <a:t>Seniors : impact  temps de travail réel  et absentéisme accru</a:t>
                      </a:r>
                      <a:endParaRPr/>
                    </a:p>
                  </a:txBody>
                  <a:tcPr/>
                </a:tc>
                <a:tc>
                  <a:txBody>
                    <a:bodyPr/>
                    <a:p>
                      <a:pPr algn="r">
                        <a:lnSpc>
                          <a:spcPct val="100000"/>
                        </a:lnSpc>
                      </a:pPr>
                      <a:r>
                        <a:rPr lang="fr-FR" sz="1100" strike="noStrike">
                          <a:solidFill>
                            <a:srgbClr val="000000"/>
                          </a:solidFill>
                          <a:latin typeface="Verdana"/>
                        </a:rPr>
                        <a:t>0</a:t>
                      </a:r>
                      <a:endParaRPr/>
                    </a:p>
                  </a:txBody>
                  <a:tcPr/>
                </a:tc>
                <a:tc>
                  <a:txBody>
                    <a:bodyPr/>
                    <a:p>
                      <a:pPr algn="r">
                        <a:lnSpc>
                          <a:spcPct val="100000"/>
                        </a:lnSpc>
                      </a:pPr>
                      <a:r>
                        <a:rPr lang="fr-FR" sz="1100" strike="noStrike">
                          <a:solidFill>
                            <a:srgbClr val="000000"/>
                          </a:solidFill>
                          <a:latin typeface="Verdana"/>
                        </a:rPr>
                        <a:t>8 610 000 €</a:t>
                      </a:r>
                      <a:endParaRPr/>
                    </a:p>
                  </a:txBody>
                  <a:tcPr/>
                </a:tc>
                <a:tc>
                  <a:txBody>
                    <a:bodyPr/>
                    <a:p>
                      <a:pPr algn="r">
                        <a:lnSpc>
                          <a:spcPct val="100000"/>
                        </a:lnSpc>
                      </a:pPr>
                      <a:r>
                        <a:rPr lang="fr-FR" sz="1100" strike="noStrike">
                          <a:solidFill>
                            <a:srgbClr val="000000"/>
                          </a:solidFill>
                          <a:latin typeface="Verdana"/>
                        </a:rPr>
                        <a:t>8 610 000 €</a:t>
                      </a:r>
                      <a:endParaRPr/>
                    </a:p>
                  </a:txBody>
                  <a:tcPr/>
                </a:tc>
              </a:tr>
              <a:tr h="436680">
                <a:tc>
                  <a:txBody>
                    <a:bodyPr/>
                    <a:p>
                      <a:pPr>
                        <a:lnSpc>
                          <a:spcPct val="100000"/>
                        </a:lnSpc>
                      </a:pPr>
                      <a:r>
                        <a:rPr b="1" lang="fr-FR" sz="1100" strike="noStrike">
                          <a:solidFill>
                            <a:srgbClr val="ffffff"/>
                          </a:solidFill>
                          <a:latin typeface="Verdana"/>
                        </a:rPr>
                        <a:t>Réunions Valois (coût du temps de transport)</a:t>
                      </a:r>
                      <a:endParaRPr/>
                    </a:p>
                  </a:txBody>
                  <a:tcPr/>
                </a:tc>
                <a:tc>
                  <a:txBody>
                    <a:bodyPr/>
                    <a:p>
                      <a:pPr algn="r">
                        <a:lnSpc>
                          <a:spcPct val="100000"/>
                        </a:lnSpc>
                      </a:pPr>
                      <a:r>
                        <a:rPr lang="fr-FR" sz="1100" strike="noStrike">
                          <a:solidFill>
                            <a:srgbClr val="000000"/>
                          </a:solidFill>
                          <a:latin typeface="Verdana"/>
                        </a:rPr>
                        <a:t>0</a:t>
                      </a:r>
                      <a:endParaRPr/>
                    </a:p>
                  </a:txBody>
                  <a:tcPr/>
                </a:tc>
                <a:tc>
                  <a:txBody>
                    <a:bodyPr/>
                    <a:p>
                      <a:pPr algn="r">
                        <a:lnSpc>
                          <a:spcPct val="100000"/>
                        </a:lnSpc>
                      </a:pPr>
                      <a:r>
                        <a:rPr lang="fr-FR" sz="1100" strike="noStrike">
                          <a:solidFill>
                            <a:srgbClr val="000000"/>
                          </a:solidFill>
                          <a:latin typeface="Verdana"/>
                        </a:rPr>
                        <a:t>15 925 000 €</a:t>
                      </a:r>
                      <a:endParaRPr/>
                    </a:p>
                  </a:txBody>
                  <a:tcPr/>
                </a:tc>
                <a:tc>
                  <a:txBody>
                    <a:bodyPr/>
                    <a:p>
                      <a:pPr algn="r">
                        <a:lnSpc>
                          <a:spcPct val="100000"/>
                        </a:lnSpc>
                      </a:pPr>
                      <a:r>
                        <a:rPr lang="fr-FR" sz="1100" strike="noStrike">
                          <a:solidFill>
                            <a:srgbClr val="000000"/>
                          </a:solidFill>
                          <a:latin typeface="Verdana"/>
                        </a:rPr>
                        <a:t>19 464 000 €</a:t>
                      </a:r>
                      <a:endParaRPr/>
                    </a:p>
                  </a:txBody>
                  <a:tcPr/>
                </a:tc>
              </a:tr>
              <a:tr h="318240">
                <a:tc>
                  <a:txBody>
                    <a:bodyPr/>
                    <a:p>
                      <a:pPr>
                        <a:lnSpc>
                          <a:spcPct val="100000"/>
                        </a:lnSpc>
                      </a:pPr>
                      <a:r>
                        <a:rPr b="1" lang="fr-FR" sz="1100" strike="noStrike">
                          <a:solidFill>
                            <a:srgbClr val="ffffff"/>
                          </a:solidFill>
                          <a:latin typeface="Verdana"/>
                        </a:rPr>
                        <a:t>Primes restructuration</a:t>
                      </a:r>
                      <a:endParaRPr/>
                    </a:p>
                  </a:txBody>
                  <a:tcPr/>
                </a:tc>
                <a:tc>
                  <a:txBody>
                    <a:bodyPr/>
                    <a:p>
                      <a:pPr algn="r">
                        <a:lnSpc>
                          <a:spcPct val="100000"/>
                        </a:lnSpc>
                      </a:pPr>
                      <a:r>
                        <a:rPr lang="fr-FR" sz="1100" strike="noStrike">
                          <a:solidFill>
                            <a:srgbClr val="000000"/>
                          </a:solidFill>
                          <a:latin typeface="Verdana"/>
                        </a:rPr>
                        <a:t>40 000 €</a:t>
                      </a:r>
                      <a:endParaRPr/>
                    </a:p>
                  </a:txBody>
                  <a:tcPr/>
                </a:tc>
                <a:tc>
                  <a:txBody>
                    <a:bodyPr/>
                    <a:p>
                      <a:pPr algn="r">
                        <a:lnSpc>
                          <a:spcPct val="100000"/>
                        </a:lnSpc>
                      </a:pPr>
                      <a:r>
                        <a:rPr lang="fr-FR" sz="1100" strike="noStrike">
                          <a:solidFill>
                            <a:srgbClr val="000000"/>
                          </a:solidFill>
                          <a:latin typeface="Verdana"/>
                        </a:rPr>
                        <a:t>100 000 €</a:t>
                      </a:r>
                      <a:endParaRPr/>
                    </a:p>
                  </a:txBody>
                  <a:tcPr/>
                </a:tc>
                <a:tc>
                  <a:txBody>
                    <a:bodyPr/>
                    <a:p>
                      <a:pPr algn="r">
                        <a:lnSpc>
                          <a:spcPct val="100000"/>
                        </a:lnSpc>
                      </a:pPr>
                      <a:r>
                        <a:rPr lang="fr-FR" sz="1100" strike="noStrike">
                          <a:solidFill>
                            <a:srgbClr val="000000"/>
                          </a:solidFill>
                          <a:latin typeface="Verdana"/>
                        </a:rPr>
                        <a:t>302 000 €</a:t>
                      </a:r>
                      <a:endParaRPr/>
                    </a:p>
                  </a:txBody>
                  <a:tcPr/>
                </a:tc>
              </a:tr>
              <a:tr h="318240">
                <a:tc>
                  <a:txBody>
                    <a:bodyPr/>
                    <a:p>
                      <a:pPr>
                        <a:lnSpc>
                          <a:spcPct val="100000"/>
                        </a:lnSpc>
                      </a:pPr>
                      <a:r>
                        <a:rPr b="1" lang="fr-FR" sz="1100" strike="noStrike">
                          <a:solidFill>
                            <a:srgbClr val="ffffff"/>
                          </a:solidFill>
                          <a:latin typeface="Verdana"/>
                        </a:rPr>
                        <a:t>Primes de résidence</a:t>
                      </a:r>
                      <a:endParaRPr/>
                    </a:p>
                  </a:txBody>
                  <a:tcPr/>
                </a:tc>
                <a:tc>
                  <a:txBody>
                    <a:bodyPr/>
                    <a:p>
                      <a:pPr algn="r">
                        <a:lnSpc>
                          <a:spcPct val="100000"/>
                        </a:lnSpc>
                      </a:pPr>
                      <a:r>
                        <a:rPr lang="fr-FR" sz="1100" strike="noStrike">
                          <a:solidFill>
                            <a:srgbClr val="000000"/>
                          </a:solidFill>
                          <a:latin typeface="Verdana"/>
                        </a:rPr>
                        <a:t>165 000 €</a:t>
                      </a:r>
                      <a:endParaRPr/>
                    </a:p>
                  </a:txBody>
                  <a:tcPr/>
                </a:tc>
                <a:tc>
                  <a:txBody>
                    <a:bodyPr/>
                    <a:p>
                      <a:pPr algn="r">
                        <a:lnSpc>
                          <a:spcPct val="100000"/>
                        </a:lnSpc>
                      </a:pPr>
                      <a:r>
                        <a:rPr lang="fr-FR" sz="1100" strike="noStrike">
                          <a:solidFill>
                            <a:srgbClr val="000000"/>
                          </a:solidFill>
                          <a:latin typeface="Verdana"/>
                        </a:rPr>
                        <a:t>165 000 €</a:t>
                      </a:r>
                      <a:endParaRPr/>
                    </a:p>
                  </a:txBody>
                  <a:tcPr/>
                </a:tc>
                <a:tc>
                  <a:txBody>
                    <a:bodyPr/>
                    <a:p>
                      <a:pPr algn="r">
                        <a:lnSpc>
                          <a:spcPct val="100000"/>
                        </a:lnSpc>
                      </a:pPr>
                      <a:r>
                        <a:rPr lang="fr-FR" sz="1100" strike="noStrike">
                          <a:solidFill>
                            <a:srgbClr val="000000"/>
                          </a:solidFill>
                          <a:latin typeface="Verdana"/>
                        </a:rPr>
                        <a:t>165 000 €</a:t>
                      </a:r>
                      <a:endParaRPr/>
                    </a:p>
                  </a:txBody>
                  <a:tcPr/>
                </a:tc>
              </a:tr>
              <a:tr h="318240">
                <a:tc>
                  <a:txBody>
                    <a:bodyPr/>
                    <a:p>
                      <a:pPr>
                        <a:lnSpc>
                          <a:spcPct val="100000"/>
                        </a:lnSpc>
                      </a:pPr>
                      <a:r>
                        <a:rPr b="1" lang="fr-FR" sz="1100" strike="noStrike">
                          <a:solidFill>
                            <a:srgbClr val="ffffff"/>
                          </a:solidFill>
                          <a:latin typeface="Verdana"/>
                        </a:rPr>
                        <a:t>Coûts CO2 </a:t>
                      </a:r>
                      <a:endParaRPr/>
                    </a:p>
                  </a:txBody>
                  <a:tcPr/>
                </a:tc>
                <a:tc>
                  <a:txBody>
                    <a:bodyPr/>
                    <a:p>
                      <a:pPr algn="r">
                        <a:lnSpc>
                          <a:spcPct val="100000"/>
                        </a:lnSpc>
                      </a:pPr>
                      <a:r>
                        <a:rPr lang="fr-FR" sz="1100" strike="noStrike">
                          <a:solidFill>
                            <a:srgbClr val="000000"/>
                          </a:solidFill>
                          <a:latin typeface="Verdana"/>
                        </a:rPr>
                        <a:t>0 €</a:t>
                      </a:r>
                      <a:endParaRPr/>
                    </a:p>
                  </a:txBody>
                  <a:tcPr/>
                </a:tc>
                <a:tc>
                  <a:txBody>
                    <a:bodyPr/>
                    <a:p>
                      <a:pPr algn="r">
                        <a:lnSpc>
                          <a:spcPct val="100000"/>
                        </a:lnSpc>
                      </a:pPr>
                      <a:r>
                        <a:rPr lang="fr-FR" sz="1100" strike="noStrike">
                          <a:solidFill>
                            <a:srgbClr val="000000"/>
                          </a:solidFill>
                          <a:latin typeface="Verdana"/>
                        </a:rPr>
                        <a:t>784 000 €</a:t>
                      </a:r>
                      <a:endParaRPr/>
                    </a:p>
                  </a:txBody>
                  <a:tcPr/>
                </a:tc>
                <a:tc>
                  <a:txBody>
                    <a:bodyPr/>
                    <a:p>
                      <a:pPr algn="r">
                        <a:lnSpc>
                          <a:spcPct val="100000"/>
                        </a:lnSpc>
                      </a:pPr>
                      <a:r>
                        <a:rPr lang="fr-FR" sz="1100" strike="noStrike">
                          <a:solidFill>
                            <a:srgbClr val="000000"/>
                          </a:solidFill>
                          <a:latin typeface="Verdana"/>
                        </a:rPr>
                        <a:t>996 000 €</a:t>
                      </a:r>
                      <a:endParaRPr/>
                    </a:p>
                  </a:txBody>
                  <a:tcPr/>
                </a:tc>
              </a:tr>
              <a:tr h="317160">
                <a:tc>
                  <a:txBody>
                    <a:bodyPr/>
                    <a:p>
                      <a:pPr algn="ctr">
                        <a:lnSpc>
                          <a:spcPct val="100000"/>
                        </a:lnSpc>
                      </a:pPr>
                      <a:r>
                        <a:rPr b="1" lang="fr-FR" sz="1200" strike="noStrike">
                          <a:solidFill>
                            <a:srgbClr val="ffffff"/>
                          </a:solidFill>
                          <a:latin typeface="Verdana"/>
                        </a:rPr>
                        <a:t>TOTAL effets micros en € 2017</a:t>
                      </a:r>
                      <a:endParaRPr/>
                    </a:p>
                  </a:txBody>
                  <a:tcPr/>
                </a:tc>
                <a:tc>
                  <a:txBody>
                    <a:bodyPr/>
                    <a:p>
                      <a:pPr algn="ctr">
                        <a:lnSpc>
                          <a:spcPct val="100000"/>
                        </a:lnSpc>
                      </a:pPr>
                      <a:r>
                        <a:rPr b="1" lang="fr-FR" sz="1200" strike="noStrike">
                          <a:solidFill>
                            <a:srgbClr val="ffffff"/>
                          </a:solidFill>
                          <a:latin typeface="Verdana"/>
                        </a:rPr>
                        <a:t>205 000 €</a:t>
                      </a:r>
                      <a:endParaRPr/>
                    </a:p>
                  </a:txBody>
                  <a:tcPr/>
                </a:tc>
                <a:tc>
                  <a:txBody>
                    <a:bodyPr/>
                    <a:p>
                      <a:pPr algn="ctr">
                        <a:lnSpc>
                          <a:spcPct val="100000"/>
                        </a:lnSpc>
                      </a:pPr>
                      <a:r>
                        <a:rPr b="1" lang="fr-FR" sz="1200" strike="noStrike">
                          <a:solidFill>
                            <a:srgbClr val="ffffff"/>
                          </a:solidFill>
                          <a:latin typeface="Verdana"/>
                        </a:rPr>
                        <a:t>39 919 000 €</a:t>
                      </a:r>
                      <a:endParaRPr/>
                    </a:p>
                  </a:txBody>
                  <a:tcPr/>
                </a:tc>
                <a:tc>
                  <a:txBody>
                    <a:bodyPr/>
                    <a:p>
                      <a:pPr algn="ctr">
                        <a:lnSpc>
                          <a:spcPct val="100000"/>
                        </a:lnSpc>
                      </a:pPr>
                      <a:r>
                        <a:rPr b="1" lang="fr-FR" sz="1200" strike="noStrike">
                          <a:solidFill>
                            <a:srgbClr val="ffffff"/>
                          </a:solidFill>
                          <a:latin typeface="Verdana"/>
                        </a:rPr>
                        <a:t>46 246 000 €</a:t>
                      </a:r>
                      <a:endParaRPr/>
                    </a:p>
                  </a:txBody>
                  <a:tcPr/>
                </a:tc>
              </a:tr>
            </a:tbl>
          </a:graphicData>
        </a:graphic>
      </p:graphicFrame>
      <p:sp>
        <p:nvSpPr>
          <p:cNvPr id="149" name="CustomShape 4"/>
          <p:cNvSpPr/>
          <p:nvPr/>
        </p:nvSpPr>
        <p:spPr>
          <a:xfrm>
            <a:off x="676080" y="980640"/>
            <a:ext cx="7729200" cy="303120"/>
          </a:xfrm>
          <a:prstGeom prst="rect">
            <a:avLst/>
          </a:prstGeom>
          <a:noFill/>
          <a:ln>
            <a:noFill/>
          </a:ln>
        </p:spPr>
        <p:style>
          <a:lnRef idx="0"/>
          <a:fillRef idx="0"/>
          <a:effectRef idx="0"/>
          <a:fontRef idx="minor"/>
        </p:style>
        <p:txBody>
          <a:bodyPr wrap="none" lIns="90000" rIns="90000" tIns="45000" bIns="45000"/>
          <a:p>
            <a:pPr lvl="1" algn="just">
              <a:lnSpc>
                <a:spcPct val="100000"/>
              </a:lnSpc>
              <a:buSzPct val="70000"/>
              <a:buFont typeface="Wingdings" charset="2"/>
              <a:buChar char=""/>
            </a:pPr>
            <a:r>
              <a:rPr b="1" lang="fr-FR" sz="1400" strike="noStrike">
                <a:solidFill>
                  <a:srgbClr val="204162"/>
                </a:solidFill>
                <a:latin typeface="Verdana"/>
                <a:ea typeface="ＭＳ Ｐゴシック"/>
              </a:rPr>
              <a:t>Evaluation « macro » en VAN et écart par rapport à la situation actuelle</a:t>
            </a:r>
            <a:endParaRPr/>
          </a:p>
        </p:txBody>
      </p:sp>
      <p:sp>
        <p:nvSpPr>
          <p:cNvPr id="150" name="CustomShape 5"/>
          <p:cNvSpPr/>
          <p:nvPr/>
        </p:nvSpPr>
        <p:spPr>
          <a:xfrm>
            <a:off x="738360" y="2421000"/>
            <a:ext cx="7671240" cy="303120"/>
          </a:xfrm>
          <a:prstGeom prst="rect">
            <a:avLst/>
          </a:prstGeom>
          <a:noFill/>
          <a:ln>
            <a:noFill/>
          </a:ln>
        </p:spPr>
        <p:style>
          <a:lnRef idx="0"/>
          <a:fillRef idx="0"/>
          <a:effectRef idx="0"/>
          <a:fontRef idx="minor"/>
        </p:style>
        <p:txBody>
          <a:bodyPr wrap="none" lIns="90000" rIns="90000" tIns="45000" bIns="45000"/>
          <a:p>
            <a:pPr lvl="1" algn="just">
              <a:lnSpc>
                <a:spcPct val="100000"/>
              </a:lnSpc>
              <a:buSzPct val="70000"/>
              <a:buFont typeface="Wingdings" charset="2"/>
              <a:buChar char=""/>
            </a:pPr>
            <a:r>
              <a:rPr b="1" lang="fr-FR" sz="1400" strike="noStrike">
                <a:solidFill>
                  <a:srgbClr val="204162"/>
                </a:solidFill>
                <a:latin typeface="Verdana"/>
                <a:ea typeface="ＭＳ Ｐゴシック"/>
              </a:rPr>
              <a:t>Evaluation « micro » en VAN et écart par rapport à la situation actuelle</a:t>
            </a:r>
            <a:endParaRPr/>
          </a:p>
        </p:txBody>
      </p:sp>
    </p:spTree>
  </p:cSld>
  <p:transition>
    <p:random/>
  </p:transition>
  <p:timing>
    <p:tnLst>
      <p:par>
        <p:cTn id="33" dur="indefinite" restart="never" nodeType="tmRoot">
          <p:childTnLst>
            <p:seq>
              <p:cTn id="34" nodeType="mainSeq"/>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1" name="CustomShape 1"/>
          <p:cNvSpPr/>
          <p:nvPr/>
        </p:nvSpPr>
        <p:spPr>
          <a:xfrm>
            <a:off x="0" y="188640"/>
            <a:ext cx="8914680" cy="685080"/>
          </a:xfrm>
          <a:prstGeom prst="rect">
            <a:avLst/>
          </a:prstGeom>
          <a:noFill/>
          <a:ln>
            <a:noFill/>
          </a:ln>
        </p:spPr>
        <p:style>
          <a:lnRef idx="0"/>
          <a:fillRef idx="0"/>
          <a:effectRef idx="0"/>
          <a:fontRef idx="minor"/>
        </p:style>
        <p:txBody>
          <a:bodyPr lIns="36000" rIns="36000" tIns="36000" bIns="36000" anchor="ctr"/>
          <a:p>
            <a:pPr>
              <a:lnSpc>
                <a:spcPct val="100000"/>
              </a:lnSpc>
            </a:pPr>
            <a:r>
              <a:rPr b="1" lang="fr-FR" sz="2000" strike="noStrike">
                <a:solidFill>
                  <a:srgbClr val="ffffff"/>
                </a:solidFill>
                <a:latin typeface="Verdana"/>
                <a:ea typeface="ＭＳ Ｐゴシック"/>
              </a:rPr>
              <a:t>Comparaison globales S1 et S3 : conclusions</a:t>
            </a:r>
            <a:endParaRPr/>
          </a:p>
        </p:txBody>
      </p:sp>
      <p:sp>
        <p:nvSpPr>
          <p:cNvPr id="152" name="CustomShape 2"/>
          <p:cNvSpPr/>
          <p:nvPr/>
        </p:nvSpPr>
        <p:spPr>
          <a:xfrm>
            <a:off x="827640" y="1052640"/>
            <a:ext cx="7543080" cy="5472000"/>
          </a:xfrm>
          <a:prstGeom prst="rect">
            <a:avLst/>
          </a:prstGeom>
          <a:noFill/>
          <a:ln>
            <a:noFill/>
          </a:ln>
        </p:spPr>
        <p:style>
          <a:lnRef idx="0"/>
          <a:fillRef idx="0"/>
          <a:effectRef idx="0"/>
          <a:fontRef idx="minor"/>
        </p:style>
        <p:txBody>
          <a:bodyPr lIns="90000" rIns="90000" tIns="45000" bIns="45000"/>
          <a:p>
            <a:pPr lvl="1" algn="just">
              <a:lnSpc>
                <a:spcPct val="100000"/>
              </a:lnSpc>
              <a:buSzPct val="70000"/>
              <a:buFont typeface="Wingdings" charset="2"/>
              <a:buChar char=""/>
            </a:pPr>
            <a:r>
              <a:rPr b="1" lang="fr-FR" sz="1600" strike="noStrike">
                <a:solidFill>
                  <a:srgbClr val="204162"/>
                </a:solidFill>
                <a:latin typeface="Verdana"/>
                <a:ea typeface="ＭＳ Ｐゴシック"/>
              </a:rPr>
              <a:t>Conclusions</a:t>
            </a:r>
            <a:endParaRPr/>
          </a:p>
          <a:p>
            <a:pPr lvl="1" algn="just">
              <a:lnSpc>
                <a:spcPct val="100000"/>
              </a:lnSpc>
              <a:buFont typeface="Arial"/>
              <a:buChar char="•"/>
            </a:pPr>
            <a:r>
              <a:rPr lang="fr-FR" sz="1200" strike="noStrike">
                <a:solidFill>
                  <a:srgbClr val="000000"/>
                </a:solidFill>
                <a:latin typeface="Verdana"/>
                <a:ea typeface="ＭＳ Ｐゴシック"/>
              </a:rPr>
              <a:t>Le coût socio-économique supplémentaire  de S1 est négligeable, voire négatif;</a:t>
            </a:r>
            <a:endParaRPr/>
          </a:p>
          <a:p>
            <a:pPr lvl="1" algn="just">
              <a:lnSpc>
                <a:spcPct val="100000"/>
              </a:lnSpc>
              <a:buFont typeface="Arial"/>
              <a:buChar char="•"/>
            </a:pPr>
            <a:r>
              <a:rPr lang="fr-FR" sz="1200" strike="noStrike">
                <a:solidFill>
                  <a:srgbClr val="000000"/>
                </a:solidFill>
                <a:latin typeface="Verdana"/>
                <a:ea typeface="ＭＳ Ｐゴシック"/>
              </a:rPr>
              <a:t>Le coût socio-économique supplémentaire de S3 est en coût actualisé de l’ordre de 30 à 40 M€;</a:t>
            </a:r>
            <a:endParaRPr/>
          </a:p>
          <a:p>
            <a:pPr lvl="1" algn="just">
              <a:lnSpc>
                <a:spcPct val="100000"/>
              </a:lnSpc>
              <a:buFont typeface="Arial"/>
              <a:buChar char="•"/>
            </a:pPr>
            <a:r>
              <a:rPr lang="fr-FR" sz="1200" strike="noStrike">
                <a:solidFill>
                  <a:srgbClr val="000000"/>
                </a:solidFill>
                <a:latin typeface="Verdana"/>
                <a:ea typeface="ＭＳ Ｐゴシック"/>
              </a:rPr>
              <a:t>Le coût du Millénaire est plus élevé que celui d’ORA, notamment en raison du temps de marche à pied;</a:t>
            </a:r>
            <a:endParaRPr/>
          </a:p>
          <a:p>
            <a:pPr lvl="1" algn="just">
              <a:lnSpc>
                <a:spcPct val="100000"/>
              </a:lnSpc>
              <a:buFont typeface="Arial"/>
              <a:buChar char="•"/>
            </a:pPr>
            <a:r>
              <a:rPr lang="fr-FR" sz="1200" strike="noStrike">
                <a:solidFill>
                  <a:srgbClr val="000000"/>
                </a:solidFill>
                <a:latin typeface="Verdana"/>
                <a:ea typeface="ＭＳ Ｐゴシック"/>
              </a:rPr>
              <a:t>C’est l’augmentation du temps de déplacement pour réunions à Valois qui est le facteur prédominant en raison de leur fréquence élevée et de la valeur du temps des agents qui y participent : cela pose également la question de la justification d’un nombre aussi élevé de réunions physiques;</a:t>
            </a:r>
            <a:endParaRPr/>
          </a:p>
          <a:p>
            <a:pPr lvl="1" algn="just">
              <a:lnSpc>
                <a:spcPct val="100000"/>
              </a:lnSpc>
              <a:buFont typeface="Arial"/>
              <a:buChar char="•"/>
            </a:pPr>
            <a:r>
              <a:rPr lang="fr-FR" sz="1200" strike="noStrike">
                <a:solidFill>
                  <a:srgbClr val="000000"/>
                </a:solidFill>
                <a:latin typeface="Verdana"/>
                <a:ea typeface="ＭＳ Ｐゴシック"/>
              </a:rPr>
              <a:t>Les coûts des primes de restructuration et de la valorisation des effets de serre sont négligeables;</a:t>
            </a:r>
            <a:endParaRPr/>
          </a:p>
          <a:p>
            <a:pPr lvl="1" algn="just">
              <a:lnSpc>
                <a:spcPct val="100000"/>
              </a:lnSpc>
              <a:buFont typeface="Arial"/>
              <a:buChar char="•"/>
            </a:pPr>
            <a:r>
              <a:rPr lang="fr-FR" sz="1200" strike="noStrike">
                <a:solidFill>
                  <a:srgbClr val="000000"/>
                </a:solidFill>
                <a:latin typeface="Verdana"/>
                <a:ea typeface="ＭＳ Ｐゴシック"/>
              </a:rPr>
              <a:t>L’approche « micro » peut comprendre certains doubles comptes (exemple un agent catégorie C éloigné du centre de Paris et senior peut avoir été compté deux fois);</a:t>
            </a:r>
            <a:endParaRPr/>
          </a:p>
          <a:p>
            <a:pPr lvl="1" algn="just">
              <a:lnSpc>
                <a:spcPct val="100000"/>
              </a:lnSpc>
              <a:buFont typeface="Arial"/>
              <a:buChar char="•"/>
            </a:pPr>
            <a:r>
              <a:rPr lang="fr-FR" sz="1200" strike="noStrike">
                <a:solidFill>
                  <a:srgbClr val="000000"/>
                </a:solidFill>
                <a:latin typeface="Verdana"/>
                <a:ea typeface="ＭＳ Ｐゴシック"/>
              </a:rPr>
              <a:t>L’approche « macro » sous-estime le coût social du fait de charges salariales plus élevées pour les agents de l’administration centrale que pour la moyenne de la population active de l’Ile de France;</a:t>
            </a:r>
            <a:endParaRPr/>
          </a:p>
          <a:p>
            <a:pPr lvl="1" algn="just">
              <a:lnSpc>
                <a:spcPct val="100000"/>
              </a:lnSpc>
              <a:buFont typeface="Arial"/>
              <a:buChar char="•"/>
            </a:pPr>
            <a:r>
              <a:rPr lang="fr-FR" sz="1200" strike="noStrike">
                <a:solidFill>
                  <a:srgbClr val="000000"/>
                </a:solidFill>
                <a:latin typeface="Verdana"/>
                <a:ea typeface="ＭＳ Ｐゴシック"/>
              </a:rPr>
              <a:t>Le « réalité » du coût social de ce regroupement serait donc de l’ordre de 35 M€ et le différentiel entre ORA et le Millénaire de l’ordre de 8 M€.</a:t>
            </a:r>
            <a:endParaRPr/>
          </a:p>
          <a:p>
            <a:pPr algn="just">
              <a:lnSpc>
                <a:spcPct val="100000"/>
              </a:lnSpc>
            </a:pPr>
            <a:endParaRPr/>
          </a:p>
        </p:txBody>
      </p:sp>
    </p:spTree>
  </p:cSld>
  <p:transition>
    <p:random/>
  </p:transition>
  <p:timing>
    <p:tnLst>
      <p:par>
        <p:cTn id="35" dur="indefinite" restart="never" nodeType="tmRoot">
          <p:childTnLst>
            <p:seq>
              <p:cTn id="36"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7" name="CustomShape 1"/>
          <p:cNvSpPr/>
          <p:nvPr/>
        </p:nvSpPr>
        <p:spPr>
          <a:xfrm>
            <a:off x="0" y="188640"/>
            <a:ext cx="8914680" cy="685080"/>
          </a:xfrm>
          <a:prstGeom prst="rect">
            <a:avLst/>
          </a:prstGeom>
          <a:noFill/>
          <a:ln>
            <a:noFill/>
          </a:ln>
        </p:spPr>
        <p:style>
          <a:lnRef idx="0"/>
          <a:fillRef idx="0"/>
          <a:effectRef idx="0"/>
          <a:fontRef idx="minor"/>
        </p:style>
        <p:txBody>
          <a:bodyPr lIns="36000" rIns="36000" tIns="36000" bIns="36000" anchor="ctr"/>
          <a:p>
            <a:pPr>
              <a:lnSpc>
                <a:spcPct val="100000"/>
              </a:lnSpc>
            </a:pPr>
            <a:r>
              <a:rPr b="1" lang="fr-FR" sz="2400" strike="noStrike">
                <a:solidFill>
                  <a:srgbClr val="ffffff"/>
                </a:solidFill>
                <a:latin typeface="Verdana"/>
                <a:ea typeface="ＭＳ Ｐゴシック"/>
              </a:rPr>
              <a:t>Plan de la présentation</a:t>
            </a:r>
            <a:endParaRPr/>
          </a:p>
        </p:txBody>
      </p:sp>
      <p:sp>
        <p:nvSpPr>
          <p:cNvPr id="98" name="CustomShape 2"/>
          <p:cNvSpPr/>
          <p:nvPr/>
        </p:nvSpPr>
        <p:spPr>
          <a:xfrm>
            <a:off x="107640" y="1295280"/>
            <a:ext cx="8807040" cy="4952160"/>
          </a:xfrm>
          <a:prstGeom prst="rect">
            <a:avLst/>
          </a:prstGeom>
          <a:noFill/>
          <a:ln>
            <a:noFill/>
          </a:ln>
        </p:spPr>
        <p:style>
          <a:lnRef idx="0"/>
          <a:fillRef idx="0"/>
          <a:effectRef idx="0"/>
          <a:fontRef idx="minor"/>
        </p:style>
        <p:txBody>
          <a:bodyPr lIns="90000" rIns="90000" tIns="45000" bIns="45000"/>
          <a:p>
            <a:pPr algn="just">
              <a:lnSpc>
                <a:spcPct val="100000"/>
              </a:lnSpc>
              <a:buSzPct val="70000"/>
              <a:buFont typeface="Wingdings" charset="2"/>
              <a:buChar char=""/>
            </a:pPr>
            <a:r>
              <a:rPr b="1" lang="fr-FR" sz="1400" strike="noStrike">
                <a:solidFill>
                  <a:srgbClr val="204162"/>
                </a:solidFill>
                <a:latin typeface="Verdana"/>
                <a:ea typeface="ＭＳ Ｐゴシック"/>
              </a:rPr>
              <a:t>Rappel de l’approche et principes  des calculs</a:t>
            </a:r>
            <a:endParaRPr/>
          </a:p>
          <a:p>
            <a:pPr algn="just">
              <a:lnSpc>
                <a:spcPct val="100000"/>
              </a:lnSpc>
              <a:buSzPct val="70000"/>
              <a:buFont typeface="Wingdings" charset="2"/>
              <a:buChar char=""/>
            </a:pPr>
            <a:r>
              <a:rPr b="1" lang="fr-FR" sz="1400" strike="noStrike">
                <a:solidFill>
                  <a:srgbClr val="204162"/>
                </a:solidFill>
                <a:latin typeface="Verdana"/>
                <a:ea typeface="ＭＳ Ｐゴシック"/>
              </a:rPr>
              <a:t>Fiche N°1 : Les évolutions de temps de transport  scénarios S1, S3-ORA et S3-Millénaire</a:t>
            </a:r>
            <a:endParaRPr/>
          </a:p>
          <a:p>
            <a:pPr algn="just">
              <a:lnSpc>
                <a:spcPct val="100000"/>
              </a:lnSpc>
              <a:buSzPct val="70000"/>
              <a:buFont typeface="Wingdings" charset="2"/>
              <a:buChar char=""/>
            </a:pPr>
            <a:r>
              <a:rPr b="1" lang="fr-FR" sz="1400" strike="noStrike">
                <a:solidFill>
                  <a:srgbClr val="204162"/>
                </a:solidFill>
                <a:latin typeface="Verdana"/>
                <a:ea typeface="ＭＳ Ｐゴシック"/>
              </a:rPr>
              <a:t>Fiche  N° 2 : Les impacts  économiques de l’évolution des temps de transport, approche « macroéconomique »</a:t>
            </a:r>
            <a:endParaRPr/>
          </a:p>
          <a:p>
            <a:pPr algn="just">
              <a:lnSpc>
                <a:spcPct val="100000"/>
              </a:lnSpc>
              <a:buSzPct val="70000"/>
              <a:buFont typeface="Wingdings" charset="2"/>
              <a:buChar char=""/>
            </a:pPr>
            <a:r>
              <a:rPr b="1" lang="fr-FR" sz="1400" strike="noStrike">
                <a:solidFill>
                  <a:srgbClr val="204162"/>
                </a:solidFill>
                <a:latin typeface="Verdana"/>
                <a:ea typeface="ＭＳ Ｐゴシック"/>
              </a:rPr>
              <a:t>Fiche N°3 : Approche  « micro-économique » de l’évolution du temps de travail réel pour les agents concernés par des temps de transport longs</a:t>
            </a:r>
            <a:endParaRPr/>
          </a:p>
          <a:p>
            <a:pPr algn="just">
              <a:lnSpc>
                <a:spcPct val="100000"/>
              </a:lnSpc>
              <a:buSzPct val="70000"/>
              <a:buFont typeface="Wingdings" charset="2"/>
              <a:buChar char=""/>
            </a:pPr>
            <a:r>
              <a:rPr b="1" lang="fr-FR" sz="1400" strike="noStrike">
                <a:solidFill>
                  <a:srgbClr val="204162"/>
                </a:solidFill>
                <a:latin typeface="Verdana"/>
                <a:ea typeface="ＭＳ Ｐゴシック"/>
              </a:rPr>
              <a:t>Fiche N°4 : Les impacts sur des populations particulières d’agents : parents d’enfants, seniors, temps de transport liés aux réunions à Valois</a:t>
            </a:r>
            <a:endParaRPr/>
          </a:p>
          <a:p>
            <a:pPr algn="just">
              <a:lnSpc>
                <a:spcPct val="100000"/>
              </a:lnSpc>
              <a:buSzPct val="70000"/>
              <a:buFont typeface="Wingdings" charset="2"/>
              <a:buChar char=""/>
            </a:pPr>
            <a:r>
              <a:rPr b="1" lang="fr-FR" sz="1400" strike="noStrike">
                <a:solidFill>
                  <a:srgbClr val="204162"/>
                </a:solidFill>
                <a:latin typeface="Verdana"/>
                <a:ea typeface="ＭＳ Ｐゴシック"/>
              </a:rPr>
              <a:t>Fiche N°5  : Estimation des primes de restructuration</a:t>
            </a:r>
            <a:endParaRPr/>
          </a:p>
          <a:p>
            <a:pPr algn="just">
              <a:lnSpc>
                <a:spcPct val="100000"/>
              </a:lnSpc>
              <a:buSzPct val="70000"/>
              <a:buFont typeface="Wingdings" charset="2"/>
              <a:buChar char=""/>
            </a:pPr>
            <a:r>
              <a:rPr b="1" lang="fr-FR" sz="1400" strike="noStrike">
                <a:solidFill>
                  <a:srgbClr val="204162"/>
                </a:solidFill>
                <a:latin typeface="Verdana"/>
                <a:ea typeface="ＭＳ Ｐゴシック"/>
              </a:rPr>
              <a:t>Fiche N°6 : Les impacts sur les modes de transport et sur les émissions de CO2</a:t>
            </a:r>
            <a:endParaRPr/>
          </a:p>
          <a:p>
            <a:pPr algn="just">
              <a:lnSpc>
                <a:spcPct val="100000"/>
              </a:lnSpc>
              <a:buSzPct val="70000"/>
              <a:buFont typeface="Wingdings" charset="2"/>
              <a:buChar char=""/>
            </a:pPr>
            <a:r>
              <a:rPr b="1" lang="fr-FR" sz="1400" strike="noStrike">
                <a:solidFill>
                  <a:srgbClr val="204162"/>
                </a:solidFill>
                <a:latin typeface="Verdana"/>
                <a:ea typeface="ＭＳ Ｐゴシック"/>
              </a:rPr>
              <a:t>Fiche N°7 : Effets possibles sur la mobilité et les vacances de postes</a:t>
            </a:r>
            <a:endParaRPr/>
          </a:p>
          <a:p>
            <a:pPr algn="just">
              <a:lnSpc>
                <a:spcPct val="100000"/>
              </a:lnSpc>
              <a:buSzPct val="70000"/>
              <a:buFont typeface="Wingdings" charset="2"/>
              <a:buChar char=""/>
            </a:pPr>
            <a:r>
              <a:rPr b="1" lang="fr-FR" sz="1400" strike="noStrike">
                <a:solidFill>
                  <a:srgbClr val="204162"/>
                </a:solidFill>
                <a:latin typeface="Verdana"/>
                <a:ea typeface="ＭＳ Ｐゴシック"/>
              </a:rPr>
              <a:t>Synthèse  : Comparaison situation actuelle, S1 et S3</a:t>
            </a:r>
            <a:endParaRPr/>
          </a:p>
          <a:p>
            <a:pPr algn="just">
              <a:lnSpc>
                <a:spcPct val="100000"/>
              </a:lnSpc>
            </a:pPr>
            <a:endParaRPr/>
          </a:p>
        </p:txBody>
      </p:sp>
    </p:spTree>
  </p:cSld>
  <p:transition>
    <p:random/>
  </p:transition>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9" name="CustomShape 1"/>
          <p:cNvSpPr/>
          <p:nvPr/>
        </p:nvSpPr>
        <p:spPr>
          <a:xfrm>
            <a:off x="0" y="188640"/>
            <a:ext cx="8914680" cy="685080"/>
          </a:xfrm>
          <a:prstGeom prst="rect">
            <a:avLst/>
          </a:prstGeom>
          <a:noFill/>
          <a:ln>
            <a:noFill/>
          </a:ln>
        </p:spPr>
        <p:style>
          <a:lnRef idx="0"/>
          <a:fillRef idx="0"/>
          <a:effectRef idx="0"/>
          <a:fontRef idx="minor"/>
        </p:style>
        <p:txBody>
          <a:bodyPr lIns="36000" rIns="36000" tIns="36000" bIns="36000" anchor="ctr"/>
          <a:p>
            <a:pPr>
              <a:lnSpc>
                <a:spcPct val="100000"/>
              </a:lnSpc>
            </a:pPr>
            <a:r>
              <a:rPr b="1" lang="fr-FR" sz="2400" strike="noStrike">
                <a:solidFill>
                  <a:srgbClr val="ffffff"/>
                </a:solidFill>
                <a:latin typeface="Verdana"/>
                <a:ea typeface="ＭＳ Ｐゴシック"/>
              </a:rPr>
              <a:t>Rappel de l’approche et principe  des calculs</a:t>
            </a:r>
            <a:endParaRPr/>
          </a:p>
        </p:txBody>
      </p:sp>
      <p:sp>
        <p:nvSpPr>
          <p:cNvPr id="100" name="CustomShape 2"/>
          <p:cNvSpPr/>
          <p:nvPr/>
        </p:nvSpPr>
        <p:spPr>
          <a:xfrm>
            <a:off x="0" y="908640"/>
            <a:ext cx="9035640" cy="5400000"/>
          </a:xfrm>
          <a:prstGeom prst="rect">
            <a:avLst/>
          </a:prstGeom>
          <a:noFill/>
          <a:ln>
            <a:noFill/>
          </a:ln>
        </p:spPr>
        <p:style>
          <a:lnRef idx="0"/>
          <a:fillRef idx="0"/>
          <a:effectRef idx="0"/>
          <a:fontRef idx="minor"/>
        </p:style>
        <p:txBody>
          <a:bodyPr lIns="90000" rIns="90000" tIns="45000" bIns="45000"/>
          <a:p>
            <a:pPr algn="just">
              <a:lnSpc>
                <a:spcPct val="100000"/>
              </a:lnSpc>
              <a:buSzPct val="70000"/>
              <a:buFont typeface="Wingdings" charset="2"/>
              <a:buChar char=""/>
            </a:pPr>
            <a:r>
              <a:rPr lang="fr-FR" sz="1200" strike="noStrike">
                <a:solidFill>
                  <a:srgbClr val="204162"/>
                </a:solidFill>
                <a:latin typeface="Verdana"/>
                <a:ea typeface="ＭＳ Ｐゴシック"/>
              </a:rPr>
              <a:t>Il s’agissait de comparer le scénario 1 (Valois + Bons Enfants densifié+ Quadrilatère Archives) et le scénario 3 (deux sites seulement ont été approfondis : ORA et Millénaire) suivant une approche socio-économique qui complète les calculs économiques et financiers directement liés aux résultats des opérations immobilières;</a:t>
            </a:r>
            <a:endParaRPr/>
          </a:p>
          <a:p>
            <a:pPr algn="just">
              <a:lnSpc>
                <a:spcPct val="100000"/>
              </a:lnSpc>
              <a:buSzPct val="70000"/>
              <a:buFont typeface="Wingdings" charset="2"/>
              <a:buChar char=""/>
            </a:pPr>
            <a:r>
              <a:rPr lang="fr-FR" sz="1200" strike="noStrike">
                <a:solidFill>
                  <a:srgbClr val="204162"/>
                </a:solidFill>
                <a:latin typeface="Verdana"/>
                <a:ea typeface="ＭＳ Ｐゴシック"/>
              </a:rPr>
              <a:t>Pour chacun des scénarios, il a été procédé au calcul des temps de déplacement transport en commun avec recherche de temps minimum à l’heure de pointe du matin pour l’ensemble des agents concernés (les agents ayant un code postal hors IdF n’ont pas été pris en compte);</a:t>
            </a:r>
            <a:endParaRPr/>
          </a:p>
          <a:p>
            <a:pPr algn="just">
              <a:lnSpc>
                <a:spcPct val="100000"/>
              </a:lnSpc>
              <a:buSzPct val="70000"/>
              <a:buFont typeface="Wingdings" charset="2"/>
              <a:buChar char=""/>
            </a:pPr>
            <a:r>
              <a:rPr lang="fr-FR" sz="1200" strike="noStrike">
                <a:solidFill>
                  <a:srgbClr val="204162"/>
                </a:solidFill>
                <a:latin typeface="Verdana"/>
                <a:ea typeface="ＭＳ Ｐゴシック"/>
              </a:rPr>
              <a:t>Pour chaque agent ont été calculés : le temps total, le nombre de correspondances, le temps de marche à pied de diffusion (vers le site), le temps VP et les distances VP et marche à pied;</a:t>
            </a:r>
            <a:endParaRPr/>
          </a:p>
          <a:p>
            <a:pPr algn="just">
              <a:lnSpc>
                <a:spcPct val="100000"/>
              </a:lnSpc>
              <a:buSzPct val="70000"/>
              <a:buFont typeface="Wingdings" charset="2"/>
              <a:buChar char=""/>
            </a:pPr>
            <a:r>
              <a:rPr lang="fr-FR" sz="1200" strike="noStrike">
                <a:solidFill>
                  <a:srgbClr val="204162"/>
                </a:solidFill>
                <a:latin typeface="Verdana"/>
                <a:ea typeface="ＭＳ Ｐゴシック"/>
              </a:rPr>
              <a:t>La répartition des agents entre les site Bons Enfants et le quadrilatère des Archives a été faite de manière aléatoire ; aucun changement pour les agents du site de Valois</a:t>
            </a:r>
            <a:endParaRPr/>
          </a:p>
          <a:p>
            <a:pPr algn="just">
              <a:lnSpc>
                <a:spcPct val="100000"/>
              </a:lnSpc>
              <a:buSzPct val="70000"/>
              <a:buFont typeface="Wingdings" charset="2"/>
              <a:buChar char=""/>
            </a:pPr>
            <a:r>
              <a:rPr lang="fr-FR" sz="1200" strike="noStrike">
                <a:solidFill>
                  <a:srgbClr val="204162"/>
                </a:solidFill>
                <a:latin typeface="Verdana"/>
                <a:ea typeface="ＭＳ Ｐゴシック"/>
              </a:rPr>
              <a:t>Pour le site ORA, la construction d’une nouvelle station de RER a conduit à séparer les 3 premières années (ORA2017) et d’une nouvelle station de la ligne 14 d(ORA 2019);</a:t>
            </a:r>
            <a:endParaRPr/>
          </a:p>
          <a:p>
            <a:pPr algn="just">
              <a:lnSpc>
                <a:spcPct val="100000"/>
              </a:lnSpc>
              <a:buSzPct val="70000"/>
              <a:buFont typeface="Wingdings" charset="2"/>
              <a:buChar char=""/>
            </a:pPr>
            <a:r>
              <a:rPr lang="fr-FR" sz="1200" strike="noStrike">
                <a:solidFill>
                  <a:srgbClr val="204162"/>
                </a:solidFill>
                <a:latin typeface="Verdana"/>
                <a:ea typeface="ＭＳ Ｐゴシック"/>
              </a:rPr>
              <a:t>Les temps ont ensuite été valorisés par deux approches :</a:t>
            </a:r>
            <a:endParaRPr/>
          </a:p>
          <a:p>
            <a:pPr lvl="1" algn="just">
              <a:lnSpc>
                <a:spcPct val="100000"/>
              </a:lnSpc>
              <a:buFont typeface="StarSymbol"/>
              <a:buChar char="l"/>
            </a:pPr>
            <a:r>
              <a:rPr lang="fr-FR" sz="1200" strike="noStrike">
                <a:solidFill>
                  <a:srgbClr val="000000"/>
                </a:solidFill>
                <a:latin typeface="Verdana"/>
                <a:ea typeface="ＭＳ Ｐゴシック"/>
              </a:rPr>
              <a:t>Une approche dite macro-économique en prenant la valeur du temps retenue pour les études de transport en IdF</a:t>
            </a:r>
            <a:endParaRPr/>
          </a:p>
          <a:p>
            <a:pPr lvl="1" algn="just">
              <a:lnSpc>
                <a:spcPct val="100000"/>
              </a:lnSpc>
              <a:buFont typeface="StarSymbol"/>
              <a:buChar char="l"/>
            </a:pPr>
            <a:r>
              <a:rPr lang="fr-FR" sz="1200" strike="noStrike">
                <a:solidFill>
                  <a:srgbClr val="000000"/>
                </a:solidFill>
                <a:latin typeface="Verdana"/>
                <a:ea typeface="ＭＳ Ｐゴシック"/>
              </a:rPr>
              <a:t>Une approche micro-économique qui calcule les impacts du temps supplémentaire de transport sur le temps de travail des agents avec des hypothèses de comportement de populations particulières</a:t>
            </a:r>
            <a:endParaRPr/>
          </a:p>
          <a:p>
            <a:pPr lvl="1" algn="just">
              <a:lnSpc>
                <a:spcPct val="100000"/>
              </a:lnSpc>
              <a:buFont typeface="StarSymbol"/>
              <a:buChar char="l"/>
            </a:pPr>
            <a:r>
              <a:rPr lang="fr-FR" sz="1200" strike="noStrike">
                <a:solidFill>
                  <a:srgbClr val="000000"/>
                </a:solidFill>
                <a:latin typeface="Verdana"/>
                <a:ea typeface="ＭＳ Ｐゴシック"/>
              </a:rPr>
              <a:t>Les calculs ont été faits pour une valeur actualisée sur 20 ans à partir de 2017.</a:t>
            </a:r>
            <a:endParaRPr/>
          </a:p>
          <a:p>
            <a:pPr algn="just">
              <a:lnSpc>
                <a:spcPct val="100000"/>
              </a:lnSpc>
              <a:buSzPct val="70000"/>
              <a:buFont typeface="Wingdings" charset="2"/>
              <a:buChar char=""/>
            </a:pPr>
            <a:r>
              <a:rPr lang="fr-FR" sz="1200" strike="noStrike">
                <a:solidFill>
                  <a:srgbClr val="204162"/>
                </a:solidFill>
                <a:latin typeface="Verdana"/>
                <a:ea typeface="ＭＳ Ｐゴシック"/>
              </a:rPr>
              <a:t>En fonction du nombre de places de parking des sites du scénario 3, une estimation du coût de CO2 (émissions) a été effectuée;</a:t>
            </a:r>
            <a:endParaRPr/>
          </a:p>
          <a:p>
            <a:pPr algn="just">
              <a:lnSpc>
                <a:spcPct val="100000"/>
              </a:lnSpc>
              <a:buSzPct val="70000"/>
              <a:buFont typeface="Wingdings" charset="2"/>
              <a:buChar char=""/>
            </a:pPr>
            <a:r>
              <a:rPr lang="fr-FR" sz="1200" strike="noStrike">
                <a:solidFill>
                  <a:srgbClr val="204162"/>
                </a:solidFill>
                <a:latin typeface="Verdana"/>
                <a:ea typeface="ＭＳ Ｐゴシック"/>
              </a:rPr>
              <a:t>Le  coût des primes de restructuration a également été estimé;</a:t>
            </a:r>
            <a:endParaRPr/>
          </a:p>
          <a:p>
            <a:pPr algn="just">
              <a:lnSpc>
                <a:spcPct val="100000"/>
              </a:lnSpc>
              <a:buSzPct val="70000"/>
              <a:buFont typeface="Wingdings" charset="2"/>
              <a:buChar char=""/>
            </a:pPr>
            <a:r>
              <a:rPr lang="fr-FR" sz="1200" strike="noStrike">
                <a:solidFill>
                  <a:srgbClr val="204162"/>
                </a:solidFill>
                <a:latin typeface="Verdana"/>
                <a:ea typeface="ＭＳ Ｐゴシック"/>
              </a:rPr>
              <a:t>La question des effets éventuels sur la mobilité et les vacances de postes n’a pas donné lieu à une évaluation chiffrée en l’absence de données comparatives et de la difficulté d’établir des liens de cause à effet.</a:t>
            </a:r>
            <a:endParaRPr/>
          </a:p>
          <a:p>
            <a:pPr algn="just">
              <a:lnSpc>
                <a:spcPct val="100000"/>
              </a:lnSpc>
            </a:pPr>
            <a:endParaRPr/>
          </a:p>
        </p:txBody>
      </p:sp>
    </p:spTree>
  </p:cSld>
  <p:transition>
    <p:random/>
  </p:transition>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1" name="CustomShape 1"/>
          <p:cNvSpPr/>
          <p:nvPr/>
        </p:nvSpPr>
        <p:spPr>
          <a:xfrm>
            <a:off x="0" y="188640"/>
            <a:ext cx="8914680" cy="685080"/>
          </a:xfrm>
          <a:prstGeom prst="rect">
            <a:avLst/>
          </a:prstGeom>
          <a:noFill/>
          <a:ln>
            <a:noFill/>
          </a:ln>
        </p:spPr>
        <p:style>
          <a:lnRef idx="0"/>
          <a:fillRef idx="0"/>
          <a:effectRef idx="0"/>
          <a:fontRef idx="minor"/>
        </p:style>
        <p:txBody>
          <a:bodyPr lIns="36000" rIns="36000" tIns="36000" bIns="36000" anchor="ctr"/>
          <a:p>
            <a:pPr>
              <a:lnSpc>
                <a:spcPct val="100000"/>
              </a:lnSpc>
            </a:pPr>
            <a:r>
              <a:rPr b="1" lang="fr-FR" sz="2000" strike="noStrike">
                <a:solidFill>
                  <a:srgbClr val="ffffff"/>
                </a:solidFill>
                <a:latin typeface="Verdana"/>
                <a:ea typeface="ＭＳ Ｐゴシック"/>
              </a:rPr>
              <a:t>Fiche N°1 : les évolutions de temps de transport  scénarios S1, S3-ORA et S3-Millénaire (en minutes , valeur moyenne)</a:t>
            </a:r>
            <a:endParaRPr/>
          </a:p>
        </p:txBody>
      </p:sp>
      <p:sp>
        <p:nvSpPr>
          <p:cNvPr id="102" name="CustomShape 2"/>
          <p:cNvSpPr/>
          <p:nvPr/>
        </p:nvSpPr>
        <p:spPr>
          <a:xfrm>
            <a:off x="179640" y="1628640"/>
            <a:ext cx="7543080" cy="5112000"/>
          </a:xfrm>
          <a:prstGeom prst="rect">
            <a:avLst/>
          </a:prstGeom>
          <a:noFill/>
          <a:ln>
            <a:noFill/>
          </a:ln>
        </p:spPr>
        <p:style>
          <a:lnRef idx="0"/>
          <a:fillRef idx="0"/>
          <a:effectRef idx="0"/>
          <a:fontRef idx="minor"/>
        </p:style>
        <p:txBody>
          <a:bodyPr lIns="90000" rIns="90000" tIns="45000" bIns="45000"/>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r>
              <a:rPr b="1" lang="fr-FR" sz="1400" strike="noStrike">
                <a:solidFill>
                  <a:srgbClr val="000000"/>
                </a:solidFill>
                <a:latin typeface="Verdana"/>
                <a:ea typeface="ＭＳ Ｐゴシック"/>
              </a:rPr>
              <a:t>	</a:t>
            </a:r>
            <a:endParaRPr/>
          </a:p>
          <a:p>
            <a:pPr algn="just">
              <a:lnSpc>
                <a:spcPct val="100000"/>
              </a:lnSpc>
            </a:pPr>
            <a:r>
              <a:rPr b="1" lang="fr-FR" sz="1400" strike="noStrike">
                <a:solidFill>
                  <a:srgbClr val="9e004f"/>
                </a:solidFill>
                <a:latin typeface="Verdana"/>
                <a:ea typeface="ＭＳ Ｐゴシック"/>
              </a:rPr>
              <a:t>*</a:t>
            </a:r>
            <a:r>
              <a:rPr b="1" lang="fr-FR" sz="1400" strike="noStrike">
                <a:solidFill>
                  <a:srgbClr val="000000"/>
                </a:solidFill>
                <a:latin typeface="Verdana"/>
                <a:ea typeface="ＭＳ Ｐゴシック"/>
              </a:rPr>
              <a:t> </a:t>
            </a:r>
            <a:r>
              <a:rPr lang="fr-FR" sz="1400" strike="noStrike">
                <a:solidFill>
                  <a:srgbClr val="000000"/>
                </a:solidFill>
                <a:latin typeface="Verdana"/>
                <a:ea typeface="ＭＳ Ｐゴシック"/>
              </a:rPr>
              <a:t>	</a:t>
            </a:r>
            <a:r>
              <a:rPr lang="fr-FR" sz="1400" strike="noStrike">
                <a:solidFill>
                  <a:srgbClr val="000000"/>
                </a:solidFill>
                <a:latin typeface="Verdana"/>
                <a:ea typeface="ＭＳ Ｐゴシック"/>
              </a:rPr>
              <a:t>	</a:t>
            </a:r>
            <a:r>
              <a:rPr lang="fr-FR" sz="1400" strike="noStrike">
                <a:solidFill>
                  <a:srgbClr val="000000"/>
                </a:solidFill>
                <a:latin typeface="Verdana"/>
                <a:ea typeface="ＭＳ Ｐゴシック"/>
              </a:rPr>
              <a:t>Nouvelle station ligne 14 en 2019</a:t>
            </a:r>
            <a:endParaRPr/>
          </a:p>
          <a:p>
            <a:pPr algn="just">
              <a:lnSpc>
                <a:spcPct val="100000"/>
              </a:lnSpc>
            </a:pPr>
            <a:r>
              <a:rPr b="1" lang="fr-FR" sz="1400" strike="noStrike">
                <a:solidFill>
                  <a:srgbClr val="9e004f"/>
                </a:solidFill>
                <a:latin typeface="Verdana"/>
                <a:ea typeface="ＭＳ Ｐゴシック"/>
              </a:rPr>
              <a:t>** </a:t>
            </a:r>
            <a:r>
              <a:rPr lang="fr-FR" sz="1400" strike="noStrike">
                <a:solidFill>
                  <a:srgbClr val="000000"/>
                </a:solidFill>
                <a:latin typeface="Verdana"/>
                <a:ea typeface="ＭＳ Ｐゴシック"/>
              </a:rPr>
              <a:t>	</a:t>
            </a:r>
            <a:r>
              <a:rPr lang="fr-FR" sz="1400" strike="noStrike">
                <a:solidFill>
                  <a:srgbClr val="000000"/>
                </a:solidFill>
                <a:latin typeface="Verdana"/>
                <a:ea typeface="ＭＳ Ｐゴシック"/>
              </a:rPr>
              <a:t>	</a:t>
            </a:r>
            <a:r>
              <a:rPr lang="fr-FR" sz="1400" strike="noStrike">
                <a:solidFill>
                  <a:srgbClr val="000000"/>
                </a:solidFill>
                <a:latin typeface="Verdana"/>
                <a:ea typeface="ＭＳ Ｐゴシック"/>
              </a:rPr>
              <a:t>Temps de correspondance et temps de marche à pied comptent double</a:t>
            </a:r>
            <a:endParaRPr/>
          </a:p>
          <a:p>
            <a:pPr algn="just">
              <a:lnSpc>
                <a:spcPct val="100000"/>
              </a:lnSpc>
            </a:pPr>
            <a:r>
              <a:rPr lang="fr-FR" sz="1400" strike="noStrike">
                <a:solidFill>
                  <a:srgbClr val="000000"/>
                </a:solidFill>
                <a:latin typeface="Verdana"/>
                <a:ea typeface="ＭＳ Ｐゴシック"/>
              </a:rPr>
              <a:t>***</a:t>
            </a:r>
            <a:r>
              <a:rPr lang="fr-FR" sz="1400" strike="noStrike">
                <a:solidFill>
                  <a:srgbClr val="000000"/>
                </a:solidFill>
                <a:latin typeface="Verdana"/>
                <a:ea typeface="ＭＳ Ｐゴシック"/>
              </a:rPr>
              <a:t>	</a:t>
            </a:r>
            <a:r>
              <a:rPr lang="fr-FR" sz="1400" strike="noStrike">
                <a:solidFill>
                  <a:srgbClr val="000000"/>
                </a:solidFill>
                <a:latin typeface="Verdana"/>
                <a:ea typeface="ＭＳ Ｐゴシック"/>
              </a:rPr>
              <a:t>	</a:t>
            </a:r>
            <a:r>
              <a:rPr lang="fr-FR" sz="1400" strike="noStrike">
                <a:solidFill>
                  <a:srgbClr val="000000"/>
                </a:solidFill>
                <a:latin typeface="Verdana"/>
                <a:ea typeface="ＭＳ Ｐゴシック"/>
              </a:rPr>
              <a:t>Sans bus 35</a:t>
            </a: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p:txBody>
      </p:sp>
      <p:graphicFrame>
        <p:nvGraphicFramePr>
          <p:cNvPr id="103" name="Table 3"/>
          <p:cNvGraphicFramePr/>
          <p:nvPr/>
        </p:nvGraphicFramePr>
        <p:xfrm>
          <a:off x="827640" y="1052640"/>
          <a:ext cx="7488000" cy="3239640"/>
        </p:xfrm>
        <a:graphic>
          <a:graphicData uri="http://schemas.openxmlformats.org/drawingml/2006/table">
            <a:tbl>
              <a:tblPr/>
              <a:tblGrid>
                <a:gridCol w="1468080"/>
                <a:gridCol w="1027800"/>
                <a:gridCol w="1248120"/>
                <a:gridCol w="1248120"/>
                <a:gridCol w="1248120"/>
                <a:gridCol w="1248120"/>
              </a:tblGrid>
              <a:tr h="740880">
                <a:tc>
                  <a:txBody>
                    <a:bodyPr/>
                    <a:p>
                      <a:pPr algn="ctr">
                        <a:lnSpc>
                          <a:spcPct val="100000"/>
                        </a:lnSpc>
                      </a:pPr>
                      <a:r>
                        <a:rPr b="1" lang="fr-FR" sz="1400" strike="noStrike">
                          <a:solidFill>
                            <a:srgbClr val="ffffff"/>
                          </a:solidFill>
                          <a:latin typeface="Verdana"/>
                        </a:rPr>
                        <a:t>Temps de transport </a:t>
                      </a:r>
                      <a:endParaRPr/>
                    </a:p>
                  </a:txBody>
                  <a:tcPr/>
                </a:tc>
                <a:tc>
                  <a:txBody>
                    <a:bodyPr/>
                    <a:p>
                      <a:pPr algn="ctr">
                        <a:lnSpc>
                          <a:spcPct val="100000"/>
                        </a:lnSpc>
                      </a:pPr>
                      <a:r>
                        <a:rPr b="1" lang="fr-FR" sz="1400" strike="noStrike">
                          <a:solidFill>
                            <a:srgbClr val="ffffff"/>
                          </a:solidFill>
                          <a:latin typeface="Verdana"/>
                        </a:rPr>
                        <a:t>Actuel </a:t>
                      </a:r>
                      <a:endParaRPr/>
                    </a:p>
                  </a:txBody>
                  <a:tcPr/>
                </a:tc>
                <a:tc>
                  <a:txBody>
                    <a:bodyPr/>
                    <a:p>
                      <a:pPr algn="ctr">
                        <a:lnSpc>
                          <a:spcPct val="100000"/>
                        </a:lnSpc>
                      </a:pPr>
                      <a:r>
                        <a:rPr b="1" lang="fr-FR" sz="1400" strike="noStrike">
                          <a:solidFill>
                            <a:srgbClr val="ffffff"/>
                          </a:solidFill>
                          <a:latin typeface="Verdana"/>
                        </a:rPr>
                        <a:t>S1 </a:t>
                      </a:r>
                      <a:endParaRPr/>
                    </a:p>
                  </a:txBody>
                  <a:tcPr/>
                </a:tc>
                <a:tc>
                  <a:txBody>
                    <a:bodyPr/>
                    <a:p>
                      <a:pPr algn="ctr">
                        <a:lnSpc>
                          <a:spcPct val="100000"/>
                        </a:lnSpc>
                      </a:pPr>
                      <a:r>
                        <a:rPr b="1" lang="fr-FR" sz="1400" strike="noStrike">
                          <a:solidFill>
                            <a:srgbClr val="ffffff"/>
                          </a:solidFill>
                          <a:latin typeface="Verdana"/>
                        </a:rPr>
                        <a:t>S3 ORA2017 </a:t>
                      </a:r>
                      <a:endParaRPr/>
                    </a:p>
                  </a:txBody>
                  <a:tcPr/>
                </a:tc>
                <a:tc>
                  <a:txBody>
                    <a:bodyPr/>
                    <a:p>
                      <a:pPr algn="ctr">
                        <a:lnSpc>
                          <a:spcPct val="100000"/>
                        </a:lnSpc>
                      </a:pPr>
                      <a:r>
                        <a:rPr b="1" lang="fr-FR" sz="1400" strike="noStrike">
                          <a:solidFill>
                            <a:srgbClr val="ffffff"/>
                          </a:solidFill>
                          <a:latin typeface="Verdana"/>
                        </a:rPr>
                        <a:t>S3 ORA2019 </a:t>
                      </a:r>
                      <a:r>
                        <a:rPr b="1" lang="fr-FR" sz="1400" strike="noStrike">
                          <a:solidFill>
                            <a:srgbClr val="9e004f"/>
                          </a:solidFill>
                          <a:latin typeface="Verdana"/>
                        </a:rPr>
                        <a:t>*</a:t>
                      </a:r>
                      <a:endParaRPr/>
                    </a:p>
                  </a:txBody>
                  <a:tcPr/>
                </a:tc>
                <a:tc>
                  <a:txBody>
                    <a:bodyPr/>
                    <a:p>
                      <a:pPr algn="ctr">
                        <a:lnSpc>
                          <a:spcPct val="100000"/>
                        </a:lnSpc>
                      </a:pPr>
                      <a:r>
                        <a:rPr b="1" lang="fr-FR" sz="1400" strike="noStrike">
                          <a:solidFill>
                            <a:srgbClr val="ffffff"/>
                          </a:solidFill>
                          <a:latin typeface="Verdana"/>
                        </a:rPr>
                        <a:t>S3 Millénaire</a:t>
                      </a:r>
                      <a:endParaRPr/>
                    </a:p>
                    <a:p>
                      <a:pPr algn="ctr">
                        <a:lnSpc>
                          <a:spcPct val="100000"/>
                        </a:lnSpc>
                      </a:pPr>
                      <a:r>
                        <a:rPr b="1" lang="fr-FR" sz="1400" strike="noStrike">
                          <a:solidFill>
                            <a:srgbClr val="ffffff"/>
                          </a:solidFill>
                          <a:latin typeface="Verdana"/>
                        </a:rPr>
                        <a:t>*** </a:t>
                      </a:r>
                      <a:endParaRPr/>
                    </a:p>
                  </a:txBody>
                  <a:tcPr/>
                </a:tc>
              </a:tr>
              <a:tr h="740880">
                <a:tc>
                  <a:txBody>
                    <a:bodyPr/>
                    <a:p>
                      <a:pPr>
                        <a:lnSpc>
                          <a:spcPct val="100000"/>
                        </a:lnSpc>
                      </a:pPr>
                      <a:r>
                        <a:rPr b="1" lang="fr-FR" sz="1400" strike="noStrike">
                          <a:solidFill>
                            <a:srgbClr val="000000"/>
                          </a:solidFill>
                          <a:latin typeface="Calibri"/>
                        </a:rPr>
                        <a:t>Temps de transport (Rail et/ou bus)</a:t>
                      </a:r>
                      <a:r>
                        <a:rPr b="1" lang="fr-FR" sz="800" strike="noStrike">
                          <a:solidFill>
                            <a:srgbClr val="000000"/>
                          </a:solidFill>
                          <a:latin typeface="Calibri"/>
                        </a:rPr>
                        <a:t> </a:t>
                      </a:r>
                      <a:endParaRPr/>
                    </a:p>
                  </a:txBody>
                  <a:tcPr/>
                </a:tc>
                <a:tc>
                  <a:txBody>
                    <a:bodyPr/>
                    <a:p>
                      <a:pPr algn="ctr">
                        <a:lnSpc>
                          <a:spcPct val="100000"/>
                        </a:lnSpc>
                      </a:pPr>
                      <a:r>
                        <a:rPr lang="fr-FR" sz="1400" strike="noStrike">
                          <a:solidFill>
                            <a:srgbClr val="000000"/>
                          </a:solidFill>
                          <a:latin typeface="Calibri"/>
                        </a:rPr>
                        <a:t>29,1 mn</a:t>
                      </a:r>
                      <a:endParaRPr/>
                    </a:p>
                  </a:txBody>
                  <a:tcPr/>
                </a:tc>
                <a:tc>
                  <a:txBody>
                    <a:bodyPr/>
                    <a:p>
                      <a:pPr algn="ctr">
                        <a:lnSpc>
                          <a:spcPct val="100000"/>
                        </a:lnSpc>
                      </a:pPr>
                      <a:r>
                        <a:rPr lang="fr-FR" sz="1400" strike="noStrike">
                          <a:solidFill>
                            <a:srgbClr val="000000"/>
                          </a:solidFill>
                          <a:latin typeface="Calibri"/>
                        </a:rPr>
                        <a:t>29,7 mn</a:t>
                      </a:r>
                      <a:endParaRPr/>
                    </a:p>
                  </a:txBody>
                  <a:tcPr/>
                </a:tc>
                <a:tc>
                  <a:txBody>
                    <a:bodyPr/>
                    <a:p>
                      <a:pPr algn="ctr">
                        <a:lnSpc>
                          <a:spcPct val="100000"/>
                        </a:lnSpc>
                      </a:pPr>
                      <a:r>
                        <a:rPr lang="fr-FR" sz="1400" strike="noStrike">
                          <a:solidFill>
                            <a:srgbClr val="000000"/>
                          </a:solidFill>
                          <a:latin typeface="Calibri"/>
                        </a:rPr>
                        <a:t>34,3 mn</a:t>
                      </a:r>
                      <a:endParaRPr/>
                    </a:p>
                  </a:txBody>
                  <a:tcPr/>
                </a:tc>
                <a:tc>
                  <a:txBody>
                    <a:bodyPr/>
                    <a:p>
                      <a:pPr algn="ctr">
                        <a:lnSpc>
                          <a:spcPct val="100000"/>
                        </a:lnSpc>
                      </a:pPr>
                      <a:r>
                        <a:rPr lang="fr-FR" sz="1400" strike="noStrike">
                          <a:solidFill>
                            <a:srgbClr val="000000"/>
                          </a:solidFill>
                          <a:latin typeface="Calibri"/>
                        </a:rPr>
                        <a:t>33,2 mn</a:t>
                      </a:r>
                      <a:endParaRPr/>
                    </a:p>
                  </a:txBody>
                  <a:tcPr/>
                </a:tc>
                <a:tc>
                  <a:txBody>
                    <a:bodyPr/>
                    <a:p>
                      <a:pPr algn="ctr">
                        <a:lnSpc>
                          <a:spcPct val="100000"/>
                        </a:lnSpc>
                      </a:pPr>
                      <a:r>
                        <a:rPr lang="fr-FR" sz="1400" strike="noStrike">
                          <a:solidFill>
                            <a:srgbClr val="000000"/>
                          </a:solidFill>
                          <a:latin typeface="Calibri"/>
                        </a:rPr>
                        <a:t>30,9 mn</a:t>
                      </a:r>
                      <a:endParaRPr/>
                    </a:p>
                  </a:txBody>
                  <a:tcPr/>
                </a:tc>
              </a:tr>
              <a:tr h="308160">
                <a:tc>
                  <a:txBody>
                    <a:bodyPr/>
                    <a:p>
                      <a:pPr>
                        <a:lnSpc>
                          <a:spcPct val="100000"/>
                        </a:lnSpc>
                      </a:pPr>
                      <a:r>
                        <a:rPr b="1" lang="fr-FR" sz="1400" strike="noStrike">
                          <a:solidFill>
                            <a:srgbClr val="000000"/>
                          </a:solidFill>
                          <a:latin typeface="Calibri"/>
                        </a:rPr>
                        <a:t>Marche à pied </a:t>
                      </a:r>
                      <a:endParaRPr/>
                    </a:p>
                  </a:txBody>
                  <a:tcPr/>
                </a:tc>
                <a:tc>
                  <a:txBody>
                    <a:bodyPr/>
                    <a:p>
                      <a:pPr algn="ctr">
                        <a:lnSpc>
                          <a:spcPct val="100000"/>
                        </a:lnSpc>
                      </a:pPr>
                      <a:r>
                        <a:rPr lang="fr-FR" sz="1400" strike="noStrike">
                          <a:solidFill>
                            <a:srgbClr val="000000"/>
                          </a:solidFill>
                          <a:latin typeface="Calibri"/>
                        </a:rPr>
                        <a:t>4,2 mn </a:t>
                      </a:r>
                      <a:endParaRPr/>
                    </a:p>
                  </a:txBody>
                  <a:tcPr/>
                </a:tc>
                <a:tc>
                  <a:txBody>
                    <a:bodyPr/>
                    <a:p>
                      <a:pPr algn="ctr">
                        <a:lnSpc>
                          <a:spcPct val="100000"/>
                        </a:lnSpc>
                      </a:pPr>
                      <a:r>
                        <a:rPr lang="fr-FR" sz="1400" strike="noStrike">
                          <a:solidFill>
                            <a:srgbClr val="000000"/>
                          </a:solidFill>
                          <a:latin typeface="Calibri"/>
                        </a:rPr>
                        <a:t>3,8 mn </a:t>
                      </a:r>
                      <a:endParaRPr/>
                    </a:p>
                  </a:txBody>
                  <a:tcPr/>
                </a:tc>
                <a:tc>
                  <a:txBody>
                    <a:bodyPr/>
                    <a:p>
                      <a:pPr algn="ctr">
                        <a:lnSpc>
                          <a:spcPct val="100000"/>
                        </a:lnSpc>
                      </a:pPr>
                      <a:r>
                        <a:rPr lang="fr-FR" sz="1400" strike="noStrike">
                          <a:solidFill>
                            <a:srgbClr val="000000"/>
                          </a:solidFill>
                          <a:latin typeface="Calibri"/>
                        </a:rPr>
                        <a:t>7,5 mn </a:t>
                      </a:r>
                      <a:endParaRPr/>
                    </a:p>
                  </a:txBody>
                  <a:tcPr/>
                </a:tc>
                <a:tc>
                  <a:txBody>
                    <a:bodyPr/>
                    <a:p>
                      <a:pPr algn="ctr">
                        <a:lnSpc>
                          <a:spcPct val="100000"/>
                        </a:lnSpc>
                      </a:pPr>
                      <a:r>
                        <a:rPr lang="fr-FR" sz="1400" strike="noStrike">
                          <a:solidFill>
                            <a:srgbClr val="000000"/>
                          </a:solidFill>
                          <a:latin typeface="Calibri"/>
                        </a:rPr>
                        <a:t>4,9 mn </a:t>
                      </a:r>
                      <a:endParaRPr/>
                    </a:p>
                  </a:txBody>
                  <a:tcPr/>
                </a:tc>
                <a:tc>
                  <a:txBody>
                    <a:bodyPr/>
                    <a:p>
                      <a:pPr algn="ctr">
                        <a:lnSpc>
                          <a:spcPct val="100000"/>
                        </a:lnSpc>
                      </a:pPr>
                      <a:r>
                        <a:rPr lang="fr-FR" sz="1400" strike="noStrike">
                          <a:solidFill>
                            <a:srgbClr val="000000"/>
                          </a:solidFill>
                          <a:latin typeface="Calibri"/>
                        </a:rPr>
                        <a:t>9,5 mn </a:t>
                      </a:r>
                      <a:endParaRPr/>
                    </a:p>
                  </a:txBody>
                  <a:tcPr/>
                </a:tc>
              </a:tr>
              <a:tr h="524520">
                <a:tc>
                  <a:txBody>
                    <a:bodyPr/>
                    <a:p>
                      <a:pPr>
                        <a:lnSpc>
                          <a:spcPct val="100000"/>
                        </a:lnSpc>
                      </a:pPr>
                      <a:r>
                        <a:rPr b="1" lang="fr-FR" sz="1400" strike="noStrike">
                          <a:solidFill>
                            <a:srgbClr val="000000"/>
                          </a:solidFill>
                          <a:latin typeface="Calibri"/>
                        </a:rPr>
                        <a:t>Attente  et correspondance </a:t>
                      </a:r>
                      <a:endParaRPr/>
                    </a:p>
                  </a:txBody>
                  <a:tcPr/>
                </a:tc>
                <a:tc>
                  <a:txBody>
                    <a:bodyPr/>
                    <a:p>
                      <a:pPr algn="ctr">
                        <a:lnSpc>
                          <a:spcPct val="100000"/>
                        </a:lnSpc>
                      </a:pPr>
                      <a:r>
                        <a:rPr lang="fr-FR" sz="1400" strike="noStrike">
                          <a:solidFill>
                            <a:srgbClr val="000000"/>
                          </a:solidFill>
                          <a:latin typeface="Calibri"/>
                        </a:rPr>
                        <a:t>8,5 mn </a:t>
                      </a:r>
                      <a:endParaRPr/>
                    </a:p>
                  </a:txBody>
                  <a:tcPr/>
                </a:tc>
                <a:tc>
                  <a:txBody>
                    <a:bodyPr/>
                    <a:p>
                      <a:pPr algn="ctr">
                        <a:lnSpc>
                          <a:spcPct val="100000"/>
                        </a:lnSpc>
                      </a:pPr>
                      <a:r>
                        <a:rPr lang="fr-FR" sz="1400" strike="noStrike">
                          <a:solidFill>
                            <a:srgbClr val="000000"/>
                          </a:solidFill>
                          <a:latin typeface="Calibri"/>
                        </a:rPr>
                        <a:t>8,3 mn </a:t>
                      </a:r>
                      <a:endParaRPr/>
                    </a:p>
                  </a:txBody>
                  <a:tcPr/>
                </a:tc>
                <a:tc>
                  <a:txBody>
                    <a:bodyPr/>
                    <a:p>
                      <a:pPr algn="ctr">
                        <a:lnSpc>
                          <a:spcPct val="100000"/>
                        </a:lnSpc>
                      </a:pPr>
                      <a:r>
                        <a:rPr lang="fr-FR" sz="1400" strike="noStrike">
                          <a:solidFill>
                            <a:srgbClr val="000000"/>
                          </a:solidFill>
                          <a:latin typeface="Calibri"/>
                        </a:rPr>
                        <a:t>10,4 mn </a:t>
                      </a:r>
                      <a:endParaRPr/>
                    </a:p>
                  </a:txBody>
                  <a:tcPr/>
                </a:tc>
                <a:tc>
                  <a:txBody>
                    <a:bodyPr/>
                    <a:p>
                      <a:pPr algn="ctr">
                        <a:lnSpc>
                          <a:spcPct val="100000"/>
                        </a:lnSpc>
                      </a:pPr>
                      <a:r>
                        <a:rPr lang="fr-FR" sz="1400" strike="noStrike">
                          <a:solidFill>
                            <a:srgbClr val="000000"/>
                          </a:solidFill>
                          <a:latin typeface="Calibri"/>
                        </a:rPr>
                        <a:t>10,6 mn </a:t>
                      </a:r>
                      <a:endParaRPr/>
                    </a:p>
                  </a:txBody>
                  <a:tcPr/>
                </a:tc>
                <a:tc>
                  <a:txBody>
                    <a:bodyPr/>
                    <a:p>
                      <a:pPr algn="ctr">
                        <a:lnSpc>
                          <a:spcPct val="100000"/>
                        </a:lnSpc>
                      </a:pPr>
                      <a:r>
                        <a:rPr lang="fr-FR" sz="1400" strike="noStrike">
                          <a:solidFill>
                            <a:srgbClr val="000000"/>
                          </a:solidFill>
                          <a:latin typeface="Calibri"/>
                        </a:rPr>
                        <a:t>10,3 mn </a:t>
                      </a:r>
                      <a:endParaRPr/>
                    </a:p>
                  </a:txBody>
                  <a:tcPr/>
                </a:tc>
              </a:tr>
              <a:tr h="558000">
                <a:tc>
                  <a:txBody>
                    <a:bodyPr/>
                    <a:p>
                      <a:pPr>
                        <a:lnSpc>
                          <a:spcPct val="100000"/>
                        </a:lnSpc>
                      </a:pPr>
                      <a:r>
                        <a:rPr b="1" lang="fr-FR" sz="1400" strike="noStrike">
                          <a:solidFill>
                            <a:srgbClr val="000000"/>
                          </a:solidFill>
                          <a:latin typeface="Calibri"/>
                        </a:rPr>
                        <a:t>Total trajet </a:t>
                      </a:r>
                      <a:r>
                        <a:rPr b="1" lang="fr-FR" sz="800" strike="noStrike">
                          <a:solidFill>
                            <a:srgbClr val="000000"/>
                          </a:solidFill>
                          <a:latin typeface="Calibri"/>
                        </a:rPr>
                        <a:t>(transport en commun, marche à pied, attente et correspondance) </a:t>
                      </a:r>
                      <a:endParaRPr/>
                    </a:p>
                  </a:txBody>
                  <a:tcPr/>
                </a:tc>
                <a:tc>
                  <a:txBody>
                    <a:bodyPr/>
                    <a:p>
                      <a:pPr algn="ctr">
                        <a:lnSpc>
                          <a:spcPct val="100000"/>
                        </a:lnSpc>
                      </a:pPr>
                      <a:r>
                        <a:rPr b="1" lang="fr-FR" sz="1400" strike="noStrike">
                          <a:solidFill>
                            <a:srgbClr val="000000"/>
                          </a:solidFill>
                          <a:latin typeface="Calibri"/>
                        </a:rPr>
                        <a:t>41,8 mn </a:t>
                      </a:r>
                      <a:endParaRPr/>
                    </a:p>
                  </a:txBody>
                  <a:tcPr/>
                </a:tc>
                <a:tc>
                  <a:txBody>
                    <a:bodyPr/>
                    <a:p>
                      <a:pPr algn="ctr">
                        <a:lnSpc>
                          <a:spcPct val="100000"/>
                        </a:lnSpc>
                      </a:pPr>
                      <a:r>
                        <a:rPr b="1" lang="fr-FR" sz="1400" strike="noStrike">
                          <a:solidFill>
                            <a:srgbClr val="000000"/>
                          </a:solidFill>
                          <a:latin typeface="Calibri"/>
                        </a:rPr>
                        <a:t>41,8 mn </a:t>
                      </a:r>
                      <a:endParaRPr/>
                    </a:p>
                  </a:txBody>
                  <a:tcPr/>
                </a:tc>
                <a:tc>
                  <a:txBody>
                    <a:bodyPr/>
                    <a:p>
                      <a:pPr algn="ctr">
                        <a:lnSpc>
                          <a:spcPct val="100000"/>
                        </a:lnSpc>
                      </a:pPr>
                      <a:r>
                        <a:rPr b="1" lang="fr-FR" sz="1400" strike="noStrike">
                          <a:solidFill>
                            <a:srgbClr val="000000"/>
                          </a:solidFill>
                          <a:latin typeface="Calibri"/>
                        </a:rPr>
                        <a:t>52,2 mn </a:t>
                      </a:r>
                      <a:endParaRPr/>
                    </a:p>
                  </a:txBody>
                  <a:tcPr/>
                </a:tc>
                <a:tc>
                  <a:txBody>
                    <a:bodyPr/>
                    <a:p>
                      <a:pPr algn="ctr">
                        <a:lnSpc>
                          <a:spcPct val="100000"/>
                        </a:lnSpc>
                      </a:pPr>
                      <a:r>
                        <a:rPr b="1" lang="fr-FR" sz="1400" strike="noStrike">
                          <a:solidFill>
                            <a:srgbClr val="000000"/>
                          </a:solidFill>
                          <a:latin typeface="Calibri"/>
                        </a:rPr>
                        <a:t>48,7 mn </a:t>
                      </a:r>
                      <a:r>
                        <a:rPr b="1" lang="fr-FR" sz="1400" strike="noStrike">
                          <a:solidFill>
                            <a:srgbClr val="9e004f"/>
                          </a:solidFill>
                          <a:latin typeface="Verdana"/>
                        </a:rPr>
                        <a:t>*</a:t>
                      </a:r>
                      <a:endParaRPr/>
                    </a:p>
                  </a:txBody>
                  <a:tcPr/>
                </a:tc>
                <a:tc>
                  <a:txBody>
                    <a:bodyPr/>
                    <a:p>
                      <a:pPr algn="ctr">
                        <a:lnSpc>
                          <a:spcPct val="100000"/>
                        </a:lnSpc>
                      </a:pPr>
                      <a:r>
                        <a:rPr b="1" lang="fr-FR" sz="1400" strike="noStrike">
                          <a:solidFill>
                            <a:srgbClr val="000000"/>
                          </a:solidFill>
                          <a:latin typeface="Calibri"/>
                        </a:rPr>
                        <a:t>50,7 mn </a:t>
                      </a:r>
                      <a:endParaRPr/>
                    </a:p>
                  </a:txBody>
                  <a:tcPr/>
                </a:tc>
              </a:tr>
              <a:tr h="524520">
                <a:tc>
                  <a:txBody>
                    <a:bodyPr/>
                    <a:p>
                      <a:pPr>
                        <a:lnSpc>
                          <a:spcPct val="100000"/>
                        </a:lnSpc>
                      </a:pPr>
                      <a:r>
                        <a:rPr b="1" lang="fr-FR" sz="1400" strike="noStrike">
                          <a:solidFill>
                            <a:srgbClr val="000000"/>
                          </a:solidFill>
                          <a:latin typeface="Calibri"/>
                        </a:rPr>
                        <a:t>Temps « ressenti »</a:t>
                      </a:r>
                      <a:r>
                        <a:rPr b="1" lang="fr-FR" sz="1400" strike="noStrike">
                          <a:solidFill>
                            <a:srgbClr val="9e004f"/>
                          </a:solidFill>
                          <a:latin typeface="Calibri"/>
                        </a:rPr>
                        <a:t>**</a:t>
                      </a:r>
                      <a:endParaRPr/>
                    </a:p>
                  </a:txBody>
                  <a:tcPr/>
                </a:tc>
                <a:tc>
                  <a:txBody>
                    <a:bodyPr/>
                    <a:p>
                      <a:pPr algn="ctr">
                        <a:lnSpc>
                          <a:spcPct val="100000"/>
                        </a:lnSpc>
                      </a:pPr>
                      <a:r>
                        <a:rPr lang="fr-FR" sz="1400" strike="noStrike">
                          <a:solidFill>
                            <a:srgbClr val="000000"/>
                          </a:solidFill>
                          <a:latin typeface="Calibri"/>
                        </a:rPr>
                        <a:t>54,5 mn </a:t>
                      </a:r>
                      <a:r>
                        <a:rPr b="1" lang="fr-FR" sz="1400" strike="noStrike">
                          <a:solidFill>
                            <a:srgbClr val="9e004f"/>
                          </a:solidFill>
                          <a:latin typeface="Calibri"/>
                        </a:rPr>
                        <a:t>**</a:t>
                      </a:r>
                      <a:endParaRPr/>
                    </a:p>
                  </a:txBody>
                  <a:tcPr/>
                </a:tc>
                <a:tc>
                  <a:txBody>
                    <a:bodyPr/>
                    <a:p>
                      <a:pPr algn="ctr">
                        <a:lnSpc>
                          <a:spcPct val="100000"/>
                        </a:lnSpc>
                      </a:pPr>
                      <a:r>
                        <a:rPr lang="fr-FR" sz="1400" strike="noStrike">
                          <a:solidFill>
                            <a:srgbClr val="000000"/>
                          </a:solidFill>
                          <a:latin typeface="Calibri"/>
                        </a:rPr>
                        <a:t>53,9 mn </a:t>
                      </a:r>
                      <a:r>
                        <a:rPr b="1" lang="fr-FR" sz="1400" strike="noStrike">
                          <a:solidFill>
                            <a:srgbClr val="9e004f"/>
                          </a:solidFill>
                          <a:latin typeface="Calibri"/>
                        </a:rPr>
                        <a:t>**</a:t>
                      </a:r>
                      <a:endParaRPr/>
                    </a:p>
                  </a:txBody>
                  <a:tcPr/>
                </a:tc>
                <a:tc>
                  <a:txBody>
                    <a:bodyPr/>
                    <a:p>
                      <a:pPr algn="ctr">
                        <a:lnSpc>
                          <a:spcPct val="100000"/>
                        </a:lnSpc>
                      </a:pPr>
                      <a:r>
                        <a:rPr lang="fr-FR" sz="1400" strike="noStrike">
                          <a:solidFill>
                            <a:srgbClr val="000000"/>
                          </a:solidFill>
                          <a:latin typeface="Calibri"/>
                        </a:rPr>
                        <a:t>70,1 mn </a:t>
                      </a:r>
                      <a:r>
                        <a:rPr b="1" lang="fr-FR" sz="1400" strike="noStrike">
                          <a:solidFill>
                            <a:srgbClr val="9e004f"/>
                          </a:solidFill>
                          <a:latin typeface="Calibri"/>
                        </a:rPr>
                        <a:t>**</a:t>
                      </a:r>
                      <a:endParaRPr/>
                    </a:p>
                  </a:txBody>
                  <a:tcPr/>
                </a:tc>
                <a:tc>
                  <a:txBody>
                    <a:bodyPr/>
                    <a:p>
                      <a:pPr algn="ctr">
                        <a:lnSpc>
                          <a:spcPct val="100000"/>
                        </a:lnSpc>
                      </a:pPr>
                      <a:r>
                        <a:rPr lang="fr-FR" sz="1400" strike="noStrike">
                          <a:solidFill>
                            <a:srgbClr val="000000"/>
                          </a:solidFill>
                          <a:latin typeface="Calibri"/>
                        </a:rPr>
                        <a:t>64,2 mn </a:t>
                      </a:r>
                      <a:r>
                        <a:rPr b="1" lang="fr-FR" sz="1400" strike="noStrike">
                          <a:solidFill>
                            <a:srgbClr val="9e004f"/>
                          </a:solidFill>
                          <a:latin typeface="Calibri"/>
                        </a:rPr>
                        <a:t>**</a:t>
                      </a:r>
                      <a:endParaRPr/>
                    </a:p>
                  </a:txBody>
                  <a:tcPr/>
                </a:tc>
                <a:tc>
                  <a:txBody>
                    <a:bodyPr/>
                    <a:p>
                      <a:pPr algn="ctr">
                        <a:lnSpc>
                          <a:spcPct val="100000"/>
                        </a:lnSpc>
                      </a:pPr>
                      <a:r>
                        <a:rPr lang="fr-FR" sz="1400" strike="noStrike">
                          <a:solidFill>
                            <a:srgbClr val="000000"/>
                          </a:solidFill>
                          <a:latin typeface="Calibri"/>
                        </a:rPr>
                        <a:t>70,5 mn </a:t>
                      </a:r>
                      <a:r>
                        <a:rPr b="1" lang="fr-FR" sz="1400" strike="noStrike">
                          <a:solidFill>
                            <a:srgbClr val="9e004f"/>
                          </a:solidFill>
                          <a:latin typeface="Calibri"/>
                        </a:rPr>
                        <a:t>**</a:t>
                      </a:r>
                      <a:endParaRPr/>
                    </a:p>
                  </a:txBody>
                  <a:tcPr/>
                </a:tc>
              </a:tr>
            </a:tbl>
          </a:graphicData>
        </a:graphic>
      </p:graphicFrame>
    </p:spTree>
  </p:cSld>
  <p:transition>
    <p:random/>
  </p:transition>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4" name="CustomShape 1"/>
          <p:cNvSpPr/>
          <p:nvPr/>
        </p:nvSpPr>
        <p:spPr>
          <a:xfrm>
            <a:off x="0" y="188640"/>
            <a:ext cx="8914680" cy="685080"/>
          </a:xfrm>
          <a:prstGeom prst="rect">
            <a:avLst/>
          </a:prstGeom>
          <a:noFill/>
          <a:ln>
            <a:noFill/>
          </a:ln>
        </p:spPr>
        <p:style>
          <a:lnRef idx="0"/>
          <a:fillRef idx="0"/>
          <a:effectRef idx="0"/>
          <a:fontRef idx="minor"/>
        </p:style>
        <p:txBody>
          <a:bodyPr lIns="36000" rIns="36000" tIns="36000" bIns="36000" anchor="ctr"/>
          <a:p>
            <a:pPr>
              <a:lnSpc>
                <a:spcPct val="100000"/>
              </a:lnSpc>
            </a:pPr>
            <a:r>
              <a:rPr b="1" lang="fr-FR" sz="2400" strike="noStrike">
                <a:solidFill>
                  <a:srgbClr val="ffffff"/>
                </a:solidFill>
                <a:latin typeface="Verdana"/>
                <a:ea typeface="ＭＳ Ｐゴシック"/>
              </a:rPr>
              <a:t>Résultats pour l’ensemble des sites S3 et temps intersites</a:t>
            </a:r>
            <a:endParaRPr/>
          </a:p>
        </p:txBody>
      </p:sp>
      <p:sp>
        <p:nvSpPr>
          <p:cNvPr id="105" name="CustomShape 2"/>
          <p:cNvSpPr/>
          <p:nvPr/>
        </p:nvSpPr>
        <p:spPr>
          <a:xfrm>
            <a:off x="395640" y="1153440"/>
            <a:ext cx="8568360" cy="4247640"/>
          </a:xfrm>
          <a:prstGeom prst="rect">
            <a:avLst/>
          </a:prstGeom>
          <a:noFill/>
          <a:ln>
            <a:noFill/>
          </a:ln>
        </p:spPr>
        <p:style>
          <a:lnRef idx="0"/>
          <a:fillRef idx="0"/>
          <a:effectRef idx="0"/>
          <a:fontRef idx="minor"/>
        </p:style>
        <p:txBody>
          <a:bodyPr lIns="90000" rIns="90000" tIns="45000" bIns="45000"/>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r>
              <a:rPr b="1" lang="fr-FR" sz="1200" strike="noStrike">
                <a:solidFill>
                  <a:srgbClr val="204162"/>
                </a:solidFill>
                <a:latin typeface="Verdana"/>
                <a:ea typeface="ＭＳ Ｐゴシック"/>
              </a:rPr>
              <a:t>	</a:t>
            </a:r>
            <a:r>
              <a:rPr b="1" lang="fr-FR" sz="1200" strike="noStrike">
                <a:solidFill>
                  <a:srgbClr val="204162"/>
                </a:solidFill>
                <a:latin typeface="Verdana"/>
                <a:ea typeface="ＭＳ Ｐゴシック"/>
              </a:rPr>
              <a:t>Commentaires : </a:t>
            </a:r>
            <a:r>
              <a:rPr lang="fr-FR" sz="1200" strike="noStrike">
                <a:solidFill>
                  <a:srgbClr val="204162"/>
                </a:solidFill>
                <a:latin typeface="Verdana"/>
                <a:ea typeface="ＭＳ Ｐゴシック"/>
              </a:rPr>
              <a:t>c’est le site Vivacity qui est très largement en tête pour les temps de transport en commun comme en voiture et pour  les temps de correspondance</a:t>
            </a:r>
            <a:endParaRPr/>
          </a:p>
          <a:p>
            <a:pPr algn="just">
              <a:lnSpc>
                <a:spcPct val="100000"/>
              </a:lnSpc>
              <a:buSzPct val="70000"/>
              <a:buFont typeface="Wingdings" charset="2"/>
              <a:buChar char=""/>
            </a:pPr>
            <a:r>
              <a:rPr b="1" lang="fr-FR" sz="1200" strike="noStrike">
                <a:solidFill>
                  <a:srgbClr val="204162"/>
                </a:solidFill>
                <a:latin typeface="Verdana"/>
                <a:ea typeface="ＭＳ Ｐゴシック"/>
              </a:rPr>
              <a:t>Temps intersites en minutes </a:t>
            </a:r>
            <a:endParaRPr/>
          </a:p>
          <a:p>
            <a:pPr algn="just">
              <a:lnSpc>
                <a:spcPct val="100000"/>
              </a:lnSpc>
            </a:pPr>
            <a:endParaRPr/>
          </a:p>
        </p:txBody>
      </p:sp>
      <p:graphicFrame>
        <p:nvGraphicFramePr>
          <p:cNvPr id="106" name="Table 3"/>
          <p:cNvGraphicFramePr/>
          <p:nvPr/>
        </p:nvGraphicFramePr>
        <p:xfrm>
          <a:off x="179640" y="980640"/>
          <a:ext cx="8784360" cy="1743480"/>
        </p:xfrm>
        <a:graphic>
          <a:graphicData uri="http://schemas.openxmlformats.org/drawingml/2006/table">
            <a:tbl>
              <a:tblPr/>
              <a:tblGrid>
                <a:gridCol w="1435680"/>
                <a:gridCol w="929160"/>
                <a:gridCol w="929160"/>
                <a:gridCol w="1098000"/>
                <a:gridCol w="1098000"/>
                <a:gridCol w="1098000"/>
                <a:gridCol w="1098000"/>
                <a:gridCol w="1098720"/>
              </a:tblGrid>
              <a:tr h="548640">
                <a:tc>
                  <a:txBody>
                    <a:bodyPr/>
                    <a:p>
                      <a:pPr algn="ctr">
                        <a:lnSpc>
                          <a:spcPct val="100000"/>
                        </a:lnSpc>
                      </a:pPr>
                      <a:r>
                        <a:rPr b="1" lang="fr-FR" sz="1000" strike="noStrike">
                          <a:solidFill>
                            <a:srgbClr val="ffffff"/>
                          </a:solidFill>
                          <a:latin typeface="Verdana"/>
                        </a:rPr>
                        <a:t>Temps de transport  en commun</a:t>
                      </a:r>
                      <a:endParaRPr/>
                    </a:p>
                  </a:txBody>
                  <a:tcPr/>
                </a:tc>
                <a:tc>
                  <a:txBody>
                    <a:bodyPr/>
                    <a:p>
                      <a:pPr algn="ctr">
                        <a:lnSpc>
                          <a:spcPct val="100000"/>
                        </a:lnSpc>
                      </a:pPr>
                      <a:r>
                        <a:rPr b="1" lang="fr-FR" sz="1000" strike="noStrike">
                          <a:solidFill>
                            <a:srgbClr val="ffffff"/>
                          </a:solidFill>
                          <a:latin typeface="Verdana"/>
                        </a:rPr>
                        <a:t>Actuel </a:t>
                      </a:r>
                      <a:endParaRPr/>
                    </a:p>
                  </a:txBody>
                  <a:tcPr/>
                </a:tc>
                <a:tc>
                  <a:txBody>
                    <a:bodyPr/>
                    <a:p>
                      <a:pPr algn="ctr">
                        <a:lnSpc>
                          <a:spcPct val="100000"/>
                        </a:lnSpc>
                      </a:pPr>
                      <a:r>
                        <a:rPr b="1" lang="fr-FR" sz="1000" strike="noStrike">
                          <a:solidFill>
                            <a:srgbClr val="ffffff"/>
                          </a:solidFill>
                          <a:latin typeface="Verdana"/>
                        </a:rPr>
                        <a:t>S1 </a:t>
                      </a:r>
                      <a:endParaRPr/>
                    </a:p>
                  </a:txBody>
                  <a:tcPr/>
                </a:tc>
                <a:tc>
                  <a:txBody>
                    <a:bodyPr/>
                    <a:p>
                      <a:pPr algn="ctr">
                        <a:lnSpc>
                          <a:spcPct val="100000"/>
                        </a:lnSpc>
                      </a:pPr>
                      <a:r>
                        <a:rPr b="1" lang="fr-FR" sz="1000" strike="noStrike">
                          <a:solidFill>
                            <a:srgbClr val="ffffff"/>
                          </a:solidFill>
                          <a:latin typeface="Verdana"/>
                        </a:rPr>
                        <a:t>S3 ORA17 </a:t>
                      </a:r>
                      <a:endParaRPr/>
                    </a:p>
                  </a:txBody>
                  <a:tcPr/>
                </a:tc>
                <a:tc>
                  <a:txBody>
                    <a:bodyPr/>
                    <a:p>
                      <a:pPr algn="ctr">
                        <a:lnSpc>
                          <a:spcPct val="100000"/>
                        </a:lnSpc>
                      </a:pPr>
                      <a:r>
                        <a:rPr b="1" lang="fr-FR" sz="1000" strike="noStrike">
                          <a:solidFill>
                            <a:srgbClr val="ffffff"/>
                          </a:solidFill>
                          <a:latin typeface="Verdana"/>
                        </a:rPr>
                        <a:t>S3 ORA19</a:t>
                      </a:r>
                      <a:endParaRPr/>
                    </a:p>
                  </a:txBody>
                  <a:tcPr/>
                </a:tc>
                <a:tc>
                  <a:txBody>
                    <a:bodyPr/>
                    <a:p>
                      <a:pPr algn="ctr">
                        <a:lnSpc>
                          <a:spcPct val="100000"/>
                        </a:lnSpc>
                      </a:pPr>
                      <a:r>
                        <a:rPr b="1" lang="fr-FR" sz="1000" strike="noStrike">
                          <a:solidFill>
                            <a:srgbClr val="ffffff"/>
                          </a:solidFill>
                          <a:latin typeface="Verdana"/>
                        </a:rPr>
                        <a:t>S3 Millénaire </a:t>
                      </a:r>
                      <a:endParaRPr/>
                    </a:p>
                  </a:txBody>
                  <a:tcPr/>
                </a:tc>
                <a:tc>
                  <a:txBody>
                    <a:bodyPr/>
                    <a:p>
                      <a:pPr algn="ctr">
                        <a:lnSpc>
                          <a:spcPct val="100000"/>
                        </a:lnSpc>
                      </a:pPr>
                      <a:r>
                        <a:rPr b="1" lang="fr-FR" sz="1000" strike="noStrike">
                          <a:solidFill>
                            <a:srgbClr val="ffffff"/>
                          </a:solidFill>
                          <a:latin typeface="Verdana"/>
                        </a:rPr>
                        <a:t>S3 Vivacity</a:t>
                      </a:r>
                      <a:endParaRPr/>
                    </a:p>
                  </a:txBody>
                  <a:tcPr/>
                </a:tc>
                <a:tc>
                  <a:txBody>
                    <a:bodyPr/>
                    <a:p>
                      <a:pPr algn="ctr">
                        <a:lnSpc>
                          <a:spcPct val="100000"/>
                        </a:lnSpc>
                      </a:pPr>
                      <a:r>
                        <a:rPr b="1" lang="fr-FR" sz="1000" strike="noStrike">
                          <a:solidFill>
                            <a:srgbClr val="ffffff"/>
                          </a:solidFill>
                          <a:latin typeface="Verdana"/>
                        </a:rPr>
                        <a:t>S3 Losserand</a:t>
                      </a:r>
                      <a:endParaRPr/>
                    </a:p>
                  </a:txBody>
                  <a:tcPr/>
                </a:tc>
              </a:tr>
              <a:tr h="399960">
                <a:tc>
                  <a:txBody>
                    <a:bodyPr/>
                    <a:p>
                      <a:pPr>
                        <a:lnSpc>
                          <a:spcPct val="100000"/>
                        </a:lnSpc>
                      </a:pPr>
                      <a:r>
                        <a:rPr b="1" lang="fr-FR" sz="1000" strike="noStrike">
                          <a:solidFill>
                            <a:srgbClr val="000000"/>
                          </a:solidFill>
                          <a:latin typeface="Calibri"/>
                        </a:rPr>
                        <a:t>Temps de transport (Rail et/ou bus) </a:t>
                      </a:r>
                      <a:endParaRPr/>
                    </a:p>
                  </a:txBody>
                  <a:tcPr/>
                </a:tc>
                <a:tc>
                  <a:txBody>
                    <a:bodyPr/>
                    <a:p>
                      <a:pPr algn="ctr">
                        <a:lnSpc>
                          <a:spcPct val="100000"/>
                        </a:lnSpc>
                      </a:pPr>
                      <a:r>
                        <a:rPr lang="fr-FR" sz="1200" strike="noStrike">
                          <a:solidFill>
                            <a:srgbClr val="000000"/>
                          </a:solidFill>
                          <a:latin typeface="Calibri"/>
                        </a:rPr>
                        <a:t>29,1 mn</a:t>
                      </a:r>
                      <a:endParaRPr/>
                    </a:p>
                  </a:txBody>
                  <a:tcPr/>
                </a:tc>
                <a:tc>
                  <a:txBody>
                    <a:bodyPr/>
                    <a:p>
                      <a:pPr algn="ctr">
                        <a:lnSpc>
                          <a:spcPct val="100000"/>
                        </a:lnSpc>
                      </a:pPr>
                      <a:r>
                        <a:rPr lang="fr-FR" sz="1200" strike="noStrike">
                          <a:solidFill>
                            <a:srgbClr val="000000"/>
                          </a:solidFill>
                          <a:latin typeface="Calibri"/>
                        </a:rPr>
                        <a:t>29,7 mn</a:t>
                      </a:r>
                      <a:endParaRPr/>
                    </a:p>
                  </a:txBody>
                  <a:tcPr/>
                </a:tc>
                <a:tc>
                  <a:txBody>
                    <a:bodyPr/>
                    <a:p>
                      <a:pPr algn="ctr">
                        <a:lnSpc>
                          <a:spcPct val="100000"/>
                        </a:lnSpc>
                      </a:pPr>
                      <a:r>
                        <a:rPr lang="fr-FR" sz="1200" strike="noStrike">
                          <a:solidFill>
                            <a:srgbClr val="000000"/>
                          </a:solidFill>
                          <a:latin typeface="Calibri"/>
                        </a:rPr>
                        <a:t>34,3 mn</a:t>
                      </a:r>
                      <a:endParaRPr/>
                    </a:p>
                  </a:txBody>
                  <a:tcPr/>
                </a:tc>
                <a:tc>
                  <a:txBody>
                    <a:bodyPr/>
                    <a:p>
                      <a:pPr algn="ctr">
                        <a:lnSpc>
                          <a:spcPct val="100000"/>
                        </a:lnSpc>
                      </a:pPr>
                      <a:r>
                        <a:rPr lang="fr-FR" sz="1200" strike="noStrike">
                          <a:solidFill>
                            <a:srgbClr val="000000"/>
                          </a:solidFill>
                          <a:latin typeface="Calibri"/>
                        </a:rPr>
                        <a:t>33,2 mn</a:t>
                      </a:r>
                      <a:endParaRPr/>
                    </a:p>
                  </a:txBody>
                  <a:tcPr/>
                </a:tc>
                <a:tc>
                  <a:txBody>
                    <a:bodyPr/>
                    <a:p>
                      <a:pPr algn="ctr">
                        <a:lnSpc>
                          <a:spcPct val="100000"/>
                        </a:lnSpc>
                      </a:pPr>
                      <a:r>
                        <a:rPr lang="fr-FR" sz="1200" strike="noStrike">
                          <a:solidFill>
                            <a:srgbClr val="000000"/>
                          </a:solidFill>
                          <a:latin typeface="Calibri"/>
                        </a:rPr>
                        <a:t>30,9 mn</a:t>
                      </a:r>
                      <a:endParaRPr/>
                    </a:p>
                  </a:txBody>
                  <a:tcPr/>
                </a:tc>
                <a:tc>
                  <a:txBody>
                    <a:bodyPr/>
                    <a:p>
                      <a:pPr algn="ctr">
                        <a:lnSpc>
                          <a:spcPct val="100000"/>
                        </a:lnSpc>
                      </a:pPr>
                      <a:r>
                        <a:rPr lang="fr-FR" sz="1200" strike="noStrike">
                          <a:solidFill>
                            <a:srgbClr val="000000"/>
                          </a:solidFill>
                          <a:latin typeface="Calibri"/>
                        </a:rPr>
                        <a:t>27,3 mn</a:t>
                      </a:r>
                      <a:endParaRPr/>
                    </a:p>
                  </a:txBody>
                  <a:tcPr/>
                </a:tc>
                <a:tc>
                  <a:txBody>
                    <a:bodyPr/>
                    <a:p>
                      <a:pPr algn="ctr">
                        <a:lnSpc>
                          <a:spcPct val="100000"/>
                        </a:lnSpc>
                      </a:pPr>
                      <a:r>
                        <a:rPr lang="fr-FR" sz="1200" strike="noStrike">
                          <a:solidFill>
                            <a:srgbClr val="000000"/>
                          </a:solidFill>
                          <a:latin typeface="Calibri"/>
                        </a:rPr>
                        <a:t>34,0 mn</a:t>
                      </a:r>
                      <a:endParaRPr/>
                    </a:p>
                  </a:txBody>
                  <a:tcPr/>
                </a:tc>
              </a:tr>
              <a:tr h="277560">
                <a:tc>
                  <a:txBody>
                    <a:bodyPr/>
                    <a:p>
                      <a:pPr>
                        <a:lnSpc>
                          <a:spcPct val="100000"/>
                        </a:lnSpc>
                      </a:pPr>
                      <a:r>
                        <a:rPr b="1" lang="fr-FR" sz="1000" strike="noStrike">
                          <a:solidFill>
                            <a:srgbClr val="000000"/>
                          </a:solidFill>
                          <a:latin typeface="Calibri"/>
                        </a:rPr>
                        <a:t>Marche à pied </a:t>
                      </a:r>
                      <a:endParaRPr/>
                    </a:p>
                  </a:txBody>
                  <a:tcPr/>
                </a:tc>
                <a:tc>
                  <a:txBody>
                    <a:bodyPr/>
                    <a:p>
                      <a:pPr algn="ctr">
                        <a:lnSpc>
                          <a:spcPct val="100000"/>
                        </a:lnSpc>
                      </a:pPr>
                      <a:r>
                        <a:rPr lang="fr-FR" sz="1200" strike="noStrike">
                          <a:solidFill>
                            <a:srgbClr val="000000"/>
                          </a:solidFill>
                          <a:latin typeface="Calibri"/>
                        </a:rPr>
                        <a:t>4,2 mn</a:t>
                      </a:r>
                      <a:endParaRPr/>
                    </a:p>
                  </a:txBody>
                  <a:tcPr/>
                </a:tc>
                <a:tc>
                  <a:txBody>
                    <a:bodyPr/>
                    <a:p>
                      <a:pPr algn="ctr">
                        <a:lnSpc>
                          <a:spcPct val="100000"/>
                        </a:lnSpc>
                      </a:pPr>
                      <a:r>
                        <a:rPr lang="fr-FR" sz="1200" strike="noStrike">
                          <a:solidFill>
                            <a:srgbClr val="000000"/>
                          </a:solidFill>
                          <a:latin typeface="Calibri"/>
                        </a:rPr>
                        <a:t>3,8 mn</a:t>
                      </a:r>
                      <a:endParaRPr/>
                    </a:p>
                  </a:txBody>
                  <a:tcPr/>
                </a:tc>
                <a:tc>
                  <a:txBody>
                    <a:bodyPr/>
                    <a:p>
                      <a:pPr algn="ctr">
                        <a:lnSpc>
                          <a:spcPct val="100000"/>
                        </a:lnSpc>
                      </a:pPr>
                      <a:r>
                        <a:rPr lang="fr-FR" sz="1200" strike="noStrike">
                          <a:solidFill>
                            <a:srgbClr val="000000"/>
                          </a:solidFill>
                          <a:latin typeface="Calibri"/>
                        </a:rPr>
                        <a:t>7,5 mn</a:t>
                      </a:r>
                      <a:endParaRPr/>
                    </a:p>
                  </a:txBody>
                  <a:tcPr/>
                </a:tc>
                <a:tc>
                  <a:txBody>
                    <a:bodyPr/>
                    <a:p>
                      <a:pPr algn="ctr">
                        <a:lnSpc>
                          <a:spcPct val="100000"/>
                        </a:lnSpc>
                      </a:pPr>
                      <a:r>
                        <a:rPr lang="fr-FR" sz="1200" strike="noStrike">
                          <a:solidFill>
                            <a:srgbClr val="000000"/>
                          </a:solidFill>
                          <a:latin typeface="Calibri"/>
                        </a:rPr>
                        <a:t>4,9 mn</a:t>
                      </a:r>
                      <a:endParaRPr/>
                    </a:p>
                  </a:txBody>
                  <a:tcPr/>
                </a:tc>
                <a:tc>
                  <a:txBody>
                    <a:bodyPr/>
                    <a:p>
                      <a:pPr algn="ctr">
                        <a:lnSpc>
                          <a:spcPct val="100000"/>
                        </a:lnSpc>
                      </a:pPr>
                      <a:r>
                        <a:rPr lang="fr-FR" sz="1200" strike="noStrike">
                          <a:solidFill>
                            <a:srgbClr val="000000"/>
                          </a:solidFill>
                          <a:latin typeface="Calibri"/>
                        </a:rPr>
                        <a:t>9,5 mn</a:t>
                      </a:r>
                      <a:endParaRPr/>
                    </a:p>
                  </a:txBody>
                  <a:tcPr/>
                </a:tc>
                <a:tc>
                  <a:txBody>
                    <a:bodyPr/>
                    <a:p>
                      <a:pPr algn="ctr">
                        <a:lnSpc>
                          <a:spcPct val="100000"/>
                        </a:lnSpc>
                      </a:pPr>
                      <a:r>
                        <a:rPr lang="fr-FR" sz="1200" strike="noStrike">
                          <a:solidFill>
                            <a:srgbClr val="000000"/>
                          </a:solidFill>
                          <a:latin typeface="Calibri"/>
                        </a:rPr>
                        <a:t>4,8 mn</a:t>
                      </a:r>
                      <a:endParaRPr/>
                    </a:p>
                  </a:txBody>
                  <a:tcPr/>
                </a:tc>
                <a:tc>
                  <a:txBody>
                    <a:bodyPr/>
                    <a:p>
                      <a:pPr algn="ctr">
                        <a:lnSpc>
                          <a:spcPct val="100000"/>
                        </a:lnSpc>
                      </a:pPr>
                      <a:r>
                        <a:rPr lang="fr-FR" sz="1200" strike="noStrike">
                          <a:solidFill>
                            <a:srgbClr val="000000"/>
                          </a:solidFill>
                          <a:latin typeface="Calibri"/>
                        </a:rPr>
                        <a:t>3,9 mn</a:t>
                      </a:r>
                      <a:endParaRPr/>
                    </a:p>
                  </a:txBody>
                  <a:tcPr/>
                </a:tc>
              </a:tr>
              <a:tr h="399960">
                <a:tc>
                  <a:txBody>
                    <a:bodyPr/>
                    <a:p>
                      <a:pPr>
                        <a:lnSpc>
                          <a:spcPct val="100000"/>
                        </a:lnSpc>
                      </a:pPr>
                      <a:r>
                        <a:rPr b="1" lang="fr-FR" sz="1000" strike="noStrike">
                          <a:solidFill>
                            <a:srgbClr val="000000"/>
                          </a:solidFill>
                          <a:latin typeface="Calibri"/>
                        </a:rPr>
                        <a:t>Attente et correspondance </a:t>
                      </a:r>
                      <a:endParaRPr/>
                    </a:p>
                  </a:txBody>
                  <a:tcPr/>
                </a:tc>
                <a:tc>
                  <a:txBody>
                    <a:bodyPr/>
                    <a:p>
                      <a:pPr algn="ctr">
                        <a:lnSpc>
                          <a:spcPct val="100000"/>
                        </a:lnSpc>
                      </a:pPr>
                      <a:r>
                        <a:rPr lang="fr-FR" sz="1200" strike="noStrike">
                          <a:solidFill>
                            <a:srgbClr val="000000"/>
                          </a:solidFill>
                          <a:latin typeface="Calibri"/>
                        </a:rPr>
                        <a:t>8,5 mn</a:t>
                      </a:r>
                      <a:endParaRPr/>
                    </a:p>
                  </a:txBody>
                  <a:tcPr/>
                </a:tc>
                <a:tc>
                  <a:txBody>
                    <a:bodyPr/>
                    <a:p>
                      <a:pPr algn="ctr">
                        <a:lnSpc>
                          <a:spcPct val="100000"/>
                        </a:lnSpc>
                      </a:pPr>
                      <a:r>
                        <a:rPr lang="fr-FR" sz="1200" strike="noStrike">
                          <a:solidFill>
                            <a:srgbClr val="000000"/>
                          </a:solidFill>
                          <a:latin typeface="Calibri"/>
                        </a:rPr>
                        <a:t>8,3 mn</a:t>
                      </a:r>
                      <a:endParaRPr/>
                    </a:p>
                  </a:txBody>
                  <a:tcPr/>
                </a:tc>
                <a:tc>
                  <a:txBody>
                    <a:bodyPr/>
                    <a:p>
                      <a:pPr algn="ctr">
                        <a:lnSpc>
                          <a:spcPct val="100000"/>
                        </a:lnSpc>
                      </a:pPr>
                      <a:r>
                        <a:rPr lang="fr-FR" sz="1200" strike="noStrike">
                          <a:solidFill>
                            <a:srgbClr val="000000"/>
                          </a:solidFill>
                          <a:latin typeface="Calibri"/>
                        </a:rPr>
                        <a:t>10,4 mn</a:t>
                      </a:r>
                      <a:endParaRPr/>
                    </a:p>
                  </a:txBody>
                  <a:tcPr/>
                </a:tc>
                <a:tc>
                  <a:txBody>
                    <a:bodyPr/>
                    <a:p>
                      <a:pPr algn="ctr">
                        <a:lnSpc>
                          <a:spcPct val="100000"/>
                        </a:lnSpc>
                      </a:pPr>
                      <a:r>
                        <a:rPr lang="fr-FR" sz="1200" strike="noStrike">
                          <a:solidFill>
                            <a:srgbClr val="000000"/>
                          </a:solidFill>
                          <a:latin typeface="Calibri"/>
                        </a:rPr>
                        <a:t>10,6 mn </a:t>
                      </a:r>
                      <a:endParaRPr/>
                    </a:p>
                  </a:txBody>
                  <a:tcPr/>
                </a:tc>
                <a:tc>
                  <a:txBody>
                    <a:bodyPr/>
                    <a:p>
                      <a:pPr algn="ctr">
                        <a:lnSpc>
                          <a:spcPct val="100000"/>
                        </a:lnSpc>
                      </a:pPr>
                      <a:r>
                        <a:rPr lang="fr-FR" sz="1200" strike="noStrike">
                          <a:solidFill>
                            <a:srgbClr val="000000"/>
                          </a:solidFill>
                          <a:latin typeface="Calibri"/>
                        </a:rPr>
                        <a:t>10,3 mn</a:t>
                      </a:r>
                      <a:endParaRPr/>
                    </a:p>
                  </a:txBody>
                  <a:tcPr/>
                </a:tc>
                <a:tc>
                  <a:txBody>
                    <a:bodyPr/>
                    <a:p>
                      <a:pPr algn="ctr">
                        <a:lnSpc>
                          <a:spcPct val="100000"/>
                        </a:lnSpc>
                      </a:pPr>
                      <a:r>
                        <a:rPr lang="fr-FR" sz="1200" strike="noStrike">
                          <a:solidFill>
                            <a:srgbClr val="000000"/>
                          </a:solidFill>
                          <a:latin typeface="Calibri"/>
                        </a:rPr>
                        <a:t>env. 8 mn</a:t>
                      </a:r>
                      <a:endParaRPr/>
                    </a:p>
                  </a:txBody>
                  <a:tcPr/>
                </a:tc>
                <a:tc>
                  <a:txBody>
                    <a:bodyPr/>
                    <a:p>
                      <a:pPr algn="ctr">
                        <a:lnSpc>
                          <a:spcPct val="100000"/>
                        </a:lnSpc>
                      </a:pPr>
                      <a:r>
                        <a:rPr lang="fr-FR" sz="1200" strike="noStrike">
                          <a:solidFill>
                            <a:srgbClr val="000000"/>
                          </a:solidFill>
                          <a:latin typeface="Calibri"/>
                        </a:rPr>
                        <a:t>env. 10 mn</a:t>
                      </a:r>
                      <a:endParaRPr/>
                    </a:p>
                  </a:txBody>
                  <a:tcPr/>
                </a:tc>
              </a:tr>
              <a:tr h="514080">
                <a:tc>
                  <a:txBody>
                    <a:bodyPr/>
                    <a:p>
                      <a:pPr>
                        <a:lnSpc>
                          <a:spcPct val="100000"/>
                        </a:lnSpc>
                      </a:pPr>
                      <a:r>
                        <a:rPr b="1" lang="fr-FR" sz="1100" strike="noStrike">
                          <a:solidFill>
                            <a:srgbClr val="000000"/>
                          </a:solidFill>
                          <a:latin typeface="Calibri"/>
                        </a:rPr>
                        <a:t>Total  trajet </a:t>
                      </a:r>
                      <a:r>
                        <a:rPr b="1" lang="fr-FR" sz="800" strike="noStrike">
                          <a:solidFill>
                            <a:srgbClr val="000000"/>
                          </a:solidFill>
                          <a:latin typeface="Calibri"/>
                        </a:rPr>
                        <a:t>(transport en commun, marche à pied, attente et correspondance)</a:t>
                      </a:r>
                      <a:endParaRPr/>
                    </a:p>
                  </a:txBody>
                  <a:tcPr/>
                </a:tc>
                <a:tc>
                  <a:txBody>
                    <a:bodyPr/>
                    <a:p>
                      <a:pPr algn="ctr">
                        <a:lnSpc>
                          <a:spcPct val="100000"/>
                        </a:lnSpc>
                      </a:pPr>
                      <a:r>
                        <a:rPr b="1" lang="fr-FR" sz="1200" strike="noStrike">
                          <a:solidFill>
                            <a:srgbClr val="000000"/>
                          </a:solidFill>
                          <a:latin typeface="Calibri"/>
                        </a:rPr>
                        <a:t>41,8 mn</a:t>
                      </a:r>
                      <a:endParaRPr/>
                    </a:p>
                  </a:txBody>
                  <a:tcPr/>
                </a:tc>
                <a:tc>
                  <a:txBody>
                    <a:bodyPr/>
                    <a:p>
                      <a:pPr algn="ctr">
                        <a:lnSpc>
                          <a:spcPct val="100000"/>
                        </a:lnSpc>
                      </a:pPr>
                      <a:r>
                        <a:rPr b="1" lang="fr-FR" sz="1200" strike="noStrike">
                          <a:solidFill>
                            <a:srgbClr val="000000"/>
                          </a:solidFill>
                          <a:latin typeface="Calibri"/>
                        </a:rPr>
                        <a:t>41,8 mn</a:t>
                      </a:r>
                      <a:endParaRPr/>
                    </a:p>
                  </a:txBody>
                  <a:tcPr/>
                </a:tc>
                <a:tc>
                  <a:txBody>
                    <a:bodyPr/>
                    <a:p>
                      <a:pPr algn="ctr">
                        <a:lnSpc>
                          <a:spcPct val="100000"/>
                        </a:lnSpc>
                      </a:pPr>
                      <a:r>
                        <a:rPr b="1" lang="fr-FR" sz="1200" strike="noStrike">
                          <a:solidFill>
                            <a:srgbClr val="000000"/>
                          </a:solidFill>
                          <a:latin typeface="Calibri"/>
                        </a:rPr>
                        <a:t>52,2 mn</a:t>
                      </a:r>
                      <a:endParaRPr/>
                    </a:p>
                  </a:txBody>
                  <a:tcPr/>
                </a:tc>
                <a:tc>
                  <a:txBody>
                    <a:bodyPr/>
                    <a:p>
                      <a:pPr algn="ctr">
                        <a:lnSpc>
                          <a:spcPct val="100000"/>
                        </a:lnSpc>
                      </a:pPr>
                      <a:r>
                        <a:rPr b="1" lang="fr-FR" sz="1200" strike="noStrike">
                          <a:solidFill>
                            <a:srgbClr val="000000"/>
                          </a:solidFill>
                          <a:latin typeface="Calibri"/>
                        </a:rPr>
                        <a:t>48,7 mn</a:t>
                      </a:r>
                      <a:endParaRPr/>
                    </a:p>
                  </a:txBody>
                  <a:tcPr/>
                </a:tc>
                <a:tc>
                  <a:txBody>
                    <a:bodyPr/>
                    <a:p>
                      <a:pPr algn="ctr">
                        <a:lnSpc>
                          <a:spcPct val="100000"/>
                        </a:lnSpc>
                      </a:pPr>
                      <a:r>
                        <a:rPr b="1" lang="fr-FR" sz="1200" strike="noStrike">
                          <a:solidFill>
                            <a:srgbClr val="000000"/>
                          </a:solidFill>
                          <a:latin typeface="Calibri"/>
                        </a:rPr>
                        <a:t>50,7 mn</a:t>
                      </a:r>
                      <a:endParaRPr/>
                    </a:p>
                  </a:txBody>
                  <a:tcPr/>
                </a:tc>
                <a:tc>
                  <a:txBody>
                    <a:bodyPr/>
                    <a:p>
                      <a:pPr algn="ctr">
                        <a:lnSpc>
                          <a:spcPct val="100000"/>
                        </a:lnSpc>
                      </a:pPr>
                      <a:r>
                        <a:rPr b="1" lang="fr-FR" sz="1200" strike="noStrike">
                          <a:solidFill>
                            <a:srgbClr val="000000"/>
                          </a:solidFill>
                          <a:latin typeface="Calibri"/>
                        </a:rPr>
                        <a:t>40,1 mn</a:t>
                      </a:r>
                      <a:endParaRPr/>
                    </a:p>
                  </a:txBody>
                  <a:tcPr/>
                </a:tc>
                <a:tc>
                  <a:txBody>
                    <a:bodyPr/>
                    <a:p>
                      <a:pPr algn="ctr">
                        <a:lnSpc>
                          <a:spcPct val="100000"/>
                        </a:lnSpc>
                      </a:pPr>
                      <a:r>
                        <a:rPr b="1" lang="fr-FR" sz="1200" strike="noStrike">
                          <a:solidFill>
                            <a:srgbClr val="000000"/>
                          </a:solidFill>
                          <a:latin typeface="Calibri"/>
                        </a:rPr>
                        <a:t>47,9 mn</a:t>
                      </a:r>
                      <a:endParaRPr/>
                    </a:p>
                  </a:txBody>
                  <a:tcPr/>
                </a:tc>
              </a:tr>
            </a:tbl>
          </a:graphicData>
        </a:graphic>
      </p:graphicFrame>
      <p:graphicFrame>
        <p:nvGraphicFramePr>
          <p:cNvPr id="107" name="Table 4"/>
          <p:cNvGraphicFramePr/>
          <p:nvPr/>
        </p:nvGraphicFramePr>
        <p:xfrm>
          <a:off x="179640" y="2853000"/>
          <a:ext cx="8784360" cy="575280"/>
        </p:xfrm>
        <a:graphic>
          <a:graphicData uri="http://schemas.openxmlformats.org/drawingml/2006/table">
            <a:tbl>
              <a:tblPr/>
              <a:tblGrid>
                <a:gridCol w="1424520"/>
                <a:gridCol w="949680"/>
                <a:gridCol w="919800"/>
                <a:gridCol w="1098000"/>
                <a:gridCol w="1098000"/>
                <a:gridCol w="1098000"/>
                <a:gridCol w="1098000"/>
                <a:gridCol w="1098720"/>
              </a:tblGrid>
              <a:tr h="436680">
                <a:tc>
                  <a:tcPr/>
                </a:tc>
                <a:tc>
                  <a:txBody>
                    <a:bodyPr/>
                    <a:p>
                      <a:pPr algn="ctr">
                        <a:lnSpc>
                          <a:spcPct val="100000"/>
                        </a:lnSpc>
                      </a:pPr>
                      <a:r>
                        <a:rPr b="1" lang="fr-FR" sz="1100" strike="noStrike">
                          <a:solidFill>
                            <a:srgbClr val="ffffff"/>
                          </a:solidFill>
                          <a:latin typeface="Verdana"/>
                        </a:rPr>
                        <a:t>Actuel </a:t>
                      </a:r>
                      <a:endParaRPr/>
                    </a:p>
                  </a:txBody>
                  <a:tcPr/>
                </a:tc>
                <a:tc>
                  <a:txBody>
                    <a:bodyPr/>
                    <a:p>
                      <a:pPr algn="ctr">
                        <a:lnSpc>
                          <a:spcPct val="100000"/>
                        </a:lnSpc>
                      </a:pPr>
                      <a:r>
                        <a:rPr b="1" lang="fr-FR" sz="1100" strike="noStrike">
                          <a:solidFill>
                            <a:srgbClr val="ffffff"/>
                          </a:solidFill>
                          <a:latin typeface="Verdana"/>
                        </a:rPr>
                        <a:t>S1 </a:t>
                      </a:r>
                      <a:endParaRPr/>
                    </a:p>
                  </a:txBody>
                  <a:tcPr/>
                </a:tc>
                <a:tc>
                  <a:txBody>
                    <a:bodyPr/>
                    <a:p>
                      <a:pPr algn="ctr">
                        <a:lnSpc>
                          <a:spcPct val="100000"/>
                        </a:lnSpc>
                      </a:pPr>
                      <a:r>
                        <a:rPr b="1" lang="fr-FR" sz="1100" strike="noStrike">
                          <a:solidFill>
                            <a:srgbClr val="ffffff"/>
                          </a:solidFill>
                          <a:latin typeface="Verdana"/>
                        </a:rPr>
                        <a:t>S3 ORA17 </a:t>
                      </a:r>
                      <a:endParaRPr/>
                    </a:p>
                  </a:txBody>
                  <a:tcPr/>
                </a:tc>
                <a:tc>
                  <a:txBody>
                    <a:bodyPr/>
                    <a:p>
                      <a:pPr algn="ctr">
                        <a:lnSpc>
                          <a:spcPct val="100000"/>
                        </a:lnSpc>
                      </a:pPr>
                      <a:r>
                        <a:rPr b="1" lang="fr-FR" sz="1100" strike="noStrike">
                          <a:solidFill>
                            <a:srgbClr val="ffffff"/>
                          </a:solidFill>
                          <a:latin typeface="Verdana"/>
                        </a:rPr>
                        <a:t>S3 ORA19</a:t>
                      </a:r>
                      <a:endParaRPr/>
                    </a:p>
                  </a:txBody>
                  <a:tcPr/>
                </a:tc>
                <a:tc>
                  <a:txBody>
                    <a:bodyPr/>
                    <a:p>
                      <a:pPr algn="ctr">
                        <a:lnSpc>
                          <a:spcPct val="100000"/>
                        </a:lnSpc>
                      </a:pPr>
                      <a:r>
                        <a:rPr b="1" lang="fr-FR" sz="1100" strike="noStrike">
                          <a:solidFill>
                            <a:srgbClr val="ffffff"/>
                          </a:solidFill>
                          <a:latin typeface="Verdana"/>
                        </a:rPr>
                        <a:t>S3 Millénaire </a:t>
                      </a:r>
                      <a:endParaRPr/>
                    </a:p>
                  </a:txBody>
                  <a:tcPr/>
                </a:tc>
                <a:tc>
                  <a:txBody>
                    <a:bodyPr/>
                    <a:p>
                      <a:pPr algn="ctr">
                        <a:lnSpc>
                          <a:spcPct val="100000"/>
                        </a:lnSpc>
                      </a:pPr>
                      <a:r>
                        <a:rPr b="1" lang="fr-FR" sz="1100" strike="noStrike">
                          <a:solidFill>
                            <a:srgbClr val="ffffff"/>
                          </a:solidFill>
                          <a:latin typeface="Verdana"/>
                        </a:rPr>
                        <a:t>S3 Vivacity</a:t>
                      </a:r>
                      <a:endParaRPr/>
                    </a:p>
                  </a:txBody>
                  <a:tcPr/>
                </a:tc>
                <a:tc>
                  <a:txBody>
                    <a:bodyPr/>
                    <a:p>
                      <a:pPr algn="ctr">
                        <a:lnSpc>
                          <a:spcPct val="100000"/>
                        </a:lnSpc>
                      </a:pPr>
                      <a:r>
                        <a:rPr b="1" lang="fr-FR" sz="1100" strike="noStrike">
                          <a:solidFill>
                            <a:srgbClr val="ffffff"/>
                          </a:solidFill>
                          <a:latin typeface="Verdana"/>
                        </a:rPr>
                        <a:t>S3 Losserand</a:t>
                      </a:r>
                      <a:endParaRPr/>
                    </a:p>
                  </a:txBody>
                  <a:tcPr/>
                </a:tc>
              </a:tr>
              <a:tr h="277560">
                <a:tc>
                  <a:txBody>
                    <a:bodyPr/>
                    <a:p>
                      <a:pPr>
                        <a:lnSpc>
                          <a:spcPct val="100000"/>
                        </a:lnSpc>
                      </a:pPr>
                      <a:r>
                        <a:rPr b="1" lang="fr-FR" sz="1100" strike="noStrike">
                          <a:solidFill>
                            <a:srgbClr val="ffffff"/>
                          </a:solidFill>
                          <a:latin typeface="Verdana"/>
                        </a:rPr>
                        <a:t>Temps voiture</a:t>
                      </a:r>
                      <a:endParaRPr/>
                    </a:p>
                  </a:txBody>
                  <a:tcPr/>
                </a:tc>
                <a:tc>
                  <a:txBody>
                    <a:bodyPr/>
                    <a:p>
                      <a:pPr algn="ctr">
                        <a:lnSpc>
                          <a:spcPct val="100000"/>
                        </a:lnSpc>
                      </a:pPr>
                      <a:r>
                        <a:rPr b="1" lang="fr-FR" sz="1200" strike="noStrike">
                          <a:solidFill>
                            <a:srgbClr val="000000"/>
                          </a:solidFill>
                          <a:latin typeface="Calibri"/>
                        </a:rPr>
                        <a:t>54,5 mn</a:t>
                      </a:r>
                      <a:endParaRPr/>
                    </a:p>
                  </a:txBody>
                  <a:tcPr/>
                </a:tc>
                <a:tc>
                  <a:txBody>
                    <a:bodyPr/>
                    <a:p>
                      <a:pPr algn="ctr">
                        <a:lnSpc>
                          <a:spcPct val="100000"/>
                        </a:lnSpc>
                      </a:pPr>
                      <a:r>
                        <a:rPr b="1" lang="fr-FR" sz="1200" strike="noStrike">
                          <a:solidFill>
                            <a:srgbClr val="000000"/>
                          </a:solidFill>
                          <a:latin typeface="Calibri"/>
                        </a:rPr>
                        <a:t>53,9 mn</a:t>
                      </a:r>
                      <a:endParaRPr/>
                    </a:p>
                  </a:txBody>
                  <a:tcPr/>
                </a:tc>
                <a:tc>
                  <a:txBody>
                    <a:bodyPr/>
                    <a:p>
                      <a:pPr algn="ctr">
                        <a:lnSpc>
                          <a:spcPct val="100000"/>
                        </a:lnSpc>
                      </a:pPr>
                      <a:r>
                        <a:rPr b="1" lang="fr-FR" sz="1200" strike="noStrike">
                          <a:solidFill>
                            <a:srgbClr val="000000"/>
                          </a:solidFill>
                          <a:latin typeface="Calibri"/>
                        </a:rPr>
                        <a:t>70,1 mn</a:t>
                      </a:r>
                      <a:endParaRPr/>
                    </a:p>
                  </a:txBody>
                  <a:tcPr/>
                </a:tc>
                <a:tc>
                  <a:txBody>
                    <a:bodyPr/>
                    <a:p>
                      <a:pPr algn="ctr">
                        <a:lnSpc>
                          <a:spcPct val="100000"/>
                        </a:lnSpc>
                      </a:pPr>
                      <a:r>
                        <a:rPr b="1" lang="fr-FR" sz="1200" strike="noStrike">
                          <a:solidFill>
                            <a:srgbClr val="000000"/>
                          </a:solidFill>
                          <a:latin typeface="Calibri"/>
                        </a:rPr>
                        <a:t>64,2 mn</a:t>
                      </a:r>
                      <a:endParaRPr/>
                    </a:p>
                  </a:txBody>
                  <a:tcPr/>
                </a:tc>
                <a:tc>
                  <a:txBody>
                    <a:bodyPr/>
                    <a:p>
                      <a:pPr algn="ctr">
                        <a:lnSpc>
                          <a:spcPct val="100000"/>
                        </a:lnSpc>
                      </a:pPr>
                      <a:r>
                        <a:rPr b="1" lang="fr-FR" sz="1200" strike="noStrike">
                          <a:solidFill>
                            <a:srgbClr val="000000"/>
                          </a:solidFill>
                          <a:latin typeface="Calibri"/>
                        </a:rPr>
                        <a:t>61 mn</a:t>
                      </a:r>
                      <a:endParaRPr/>
                    </a:p>
                  </a:txBody>
                  <a:tcPr/>
                </a:tc>
                <a:tc>
                  <a:txBody>
                    <a:bodyPr/>
                    <a:p>
                      <a:pPr algn="ctr">
                        <a:lnSpc>
                          <a:spcPct val="100000"/>
                        </a:lnSpc>
                      </a:pPr>
                      <a:r>
                        <a:rPr b="1" lang="fr-FR" sz="1200" strike="noStrike">
                          <a:solidFill>
                            <a:srgbClr val="000000"/>
                          </a:solidFill>
                          <a:latin typeface="Calibri"/>
                        </a:rPr>
                        <a:t>42,7 mn</a:t>
                      </a:r>
                      <a:endParaRPr/>
                    </a:p>
                  </a:txBody>
                  <a:tcPr/>
                </a:tc>
                <a:tc>
                  <a:txBody>
                    <a:bodyPr/>
                    <a:p>
                      <a:pPr algn="ctr">
                        <a:lnSpc>
                          <a:spcPct val="100000"/>
                        </a:lnSpc>
                      </a:pPr>
                      <a:r>
                        <a:rPr b="1" lang="fr-FR" sz="1200" strike="noStrike">
                          <a:solidFill>
                            <a:srgbClr val="000000"/>
                          </a:solidFill>
                          <a:latin typeface="Calibri"/>
                        </a:rPr>
                        <a:t>47,7 mn</a:t>
                      </a:r>
                      <a:endParaRPr/>
                    </a:p>
                  </a:txBody>
                  <a:tcPr/>
                </a:tc>
              </a:tr>
            </a:tbl>
          </a:graphicData>
        </a:graphic>
      </p:graphicFrame>
      <p:graphicFrame>
        <p:nvGraphicFramePr>
          <p:cNvPr id="108" name="Table 5"/>
          <p:cNvGraphicFramePr/>
          <p:nvPr/>
        </p:nvGraphicFramePr>
        <p:xfrm>
          <a:off x="113400" y="4149000"/>
          <a:ext cx="8963640" cy="1138320"/>
        </p:xfrm>
        <a:graphic>
          <a:graphicData uri="http://schemas.openxmlformats.org/drawingml/2006/table">
            <a:tbl>
              <a:tblPr/>
              <a:tblGrid>
                <a:gridCol w="1368000"/>
                <a:gridCol w="2304000"/>
                <a:gridCol w="2880000"/>
                <a:gridCol w="2412000"/>
              </a:tblGrid>
              <a:tr h="337320">
                <a:tc>
                  <a:txBody>
                    <a:bodyPr/>
                    <a:p>
                      <a:pPr algn="ctr">
                        <a:lnSpc>
                          <a:spcPct val="100000"/>
                        </a:lnSpc>
                      </a:pPr>
                      <a:r>
                        <a:rPr b="1" lang="fr-FR" sz="1100" strike="noStrike">
                          <a:solidFill>
                            <a:srgbClr val="ffffff"/>
                          </a:solidFill>
                          <a:latin typeface="Verdana"/>
                        </a:rPr>
                        <a:t>S1 2017</a:t>
                      </a:r>
                      <a:endParaRPr/>
                    </a:p>
                  </a:txBody>
                  <a:tcPr/>
                </a:tc>
                <a:tc>
                  <a:tcPr/>
                </a:tc>
                <a:tc>
                  <a:tcPr/>
                </a:tc>
                <a:tc>
                  <a:tcPr/>
                </a:tc>
              </a:tr>
              <a:tr h="403200">
                <a:tc>
                  <a:txBody>
                    <a:bodyPr/>
                    <a:p>
                      <a:pPr algn="ctr">
                        <a:lnSpc>
                          <a:spcPct val="100000"/>
                        </a:lnSpc>
                      </a:pPr>
                      <a:r>
                        <a:rPr b="1" lang="fr-FR" sz="900" strike="noStrike">
                          <a:solidFill>
                            <a:srgbClr val="ffffff"/>
                          </a:solidFill>
                          <a:latin typeface="Verdana"/>
                        </a:rPr>
                        <a:t>Sites futurs </a:t>
                      </a:r>
                      <a:endParaRPr/>
                    </a:p>
                  </a:txBody>
                  <a:tcPr/>
                </a:tc>
                <a:tc>
                  <a:txBody>
                    <a:bodyPr/>
                    <a:p>
                      <a:pPr algn="ctr">
                        <a:lnSpc>
                          <a:spcPct val="100000"/>
                        </a:lnSpc>
                      </a:pPr>
                      <a:r>
                        <a:rPr b="1" lang="fr-FR" sz="1100" strike="noStrike">
                          <a:solidFill>
                            <a:srgbClr val="ffffff"/>
                          </a:solidFill>
                          <a:latin typeface="Verdana"/>
                        </a:rPr>
                        <a:t>Valois </a:t>
                      </a:r>
                      <a:r>
                        <a:rPr b="1" lang="fr-FR" sz="900" strike="noStrike">
                          <a:solidFill>
                            <a:srgbClr val="ffffff"/>
                          </a:solidFill>
                          <a:latin typeface="Verdana"/>
                        </a:rPr>
                        <a:t>(transports en commun)</a:t>
                      </a:r>
                      <a:endParaRPr/>
                    </a:p>
                  </a:txBody>
                  <a:tcPr/>
                </a:tc>
                <a:tc>
                  <a:txBody>
                    <a:bodyPr/>
                    <a:p>
                      <a:pPr algn="ctr">
                        <a:lnSpc>
                          <a:spcPct val="100000"/>
                        </a:lnSpc>
                      </a:pPr>
                      <a:r>
                        <a:rPr b="1" lang="fr-FR" sz="1100" strike="noStrike">
                          <a:solidFill>
                            <a:srgbClr val="ffffff"/>
                          </a:solidFill>
                          <a:latin typeface="Verdana"/>
                        </a:rPr>
                        <a:t>Bons-Enfants </a:t>
                      </a:r>
                      <a:r>
                        <a:rPr b="1" lang="fr-FR" sz="900" strike="noStrike">
                          <a:solidFill>
                            <a:srgbClr val="ffffff"/>
                          </a:solidFill>
                          <a:latin typeface="Verdana"/>
                        </a:rPr>
                        <a:t>(transports en commun)</a:t>
                      </a:r>
                      <a:endParaRPr/>
                    </a:p>
                  </a:txBody>
                  <a:tcPr/>
                </a:tc>
                <a:tc>
                  <a:txBody>
                    <a:bodyPr/>
                    <a:p>
                      <a:pPr algn="ctr">
                        <a:lnSpc>
                          <a:spcPct val="100000"/>
                        </a:lnSpc>
                      </a:pPr>
                      <a:r>
                        <a:rPr b="1" lang="fr-FR" sz="1100" strike="noStrike">
                          <a:solidFill>
                            <a:srgbClr val="ffffff"/>
                          </a:solidFill>
                          <a:latin typeface="Verdana"/>
                        </a:rPr>
                        <a:t>Archives </a:t>
                      </a:r>
                      <a:r>
                        <a:rPr b="1" lang="fr-FR" sz="900" strike="noStrike">
                          <a:solidFill>
                            <a:srgbClr val="ffffff"/>
                          </a:solidFill>
                          <a:latin typeface="Verdana"/>
                        </a:rPr>
                        <a:t>(transports en commun)</a:t>
                      </a:r>
                      <a:endParaRPr/>
                    </a:p>
                  </a:txBody>
                  <a:tcPr/>
                </a:tc>
              </a:tr>
              <a:tr h="264240">
                <a:tc>
                  <a:txBody>
                    <a:bodyPr/>
                    <a:p>
                      <a:pPr algn="ctr">
                        <a:lnSpc>
                          <a:spcPct val="100000"/>
                        </a:lnSpc>
                      </a:pPr>
                      <a:r>
                        <a:rPr b="1" lang="fr-FR" sz="900" strike="noStrike">
                          <a:solidFill>
                            <a:srgbClr val="ffffff"/>
                          </a:solidFill>
                          <a:latin typeface="Verdana"/>
                        </a:rPr>
                        <a:t>Valois</a:t>
                      </a:r>
                      <a:endParaRPr/>
                    </a:p>
                  </a:txBody>
                  <a:tcPr/>
                </a:tc>
                <a:tc>
                  <a:txBody>
                    <a:bodyPr/>
                    <a:p>
                      <a:pPr algn="ctr">
                        <a:lnSpc>
                          <a:spcPct val="100000"/>
                        </a:lnSpc>
                      </a:pPr>
                      <a:r>
                        <a:rPr lang="fr-FR" sz="1100" strike="noStrike">
                          <a:solidFill>
                            <a:srgbClr val="000000"/>
                          </a:solidFill>
                          <a:latin typeface="Calibri"/>
                        </a:rPr>
                        <a:t>0</a:t>
                      </a:r>
                      <a:endParaRPr/>
                    </a:p>
                  </a:txBody>
                  <a:tcPr/>
                </a:tc>
                <a:tc>
                  <a:txBody>
                    <a:bodyPr/>
                    <a:p>
                      <a:pPr algn="ctr">
                        <a:lnSpc>
                          <a:spcPct val="100000"/>
                        </a:lnSpc>
                      </a:pPr>
                      <a:r>
                        <a:rPr lang="fr-FR" sz="1100" strike="noStrike">
                          <a:solidFill>
                            <a:srgbClr val="000000"/>
                          </a:solidFill>
                          <a:latin typeface="Calibri"/>
                        </a:rPr>
                        <a:t>3</a:t>
                      </a:r>
                      <a:endParaRPr/>
                    </a:p>
                  </a:txBody>
                  <a:tcPr/>
                </a:tc>
                <a:tc>
                  <a:txBody>
                    <a:bodyPr/>
                    <a:p>
                      <a:pPr algn="ctr">
                        <a:lnSpc>
                          <a:spcPct val="100000"/>
                        </a:lnSpc>
                      </a:pPr>
                      <a:r>
                        <a:rPr lang="fr-FR" sz="1100" strike="noStrike">
                          <a:solidFill>
                            <a:srgbClr val="000000"/>
                          </a:solidFill>
                          <a:latin typeface="Calibri"/>
                        </a:rPr>
                        <a:t>19</a:t>
                      </a:r>
                      <a:endParaRPr/>
                    </a:p>
                  </a:txBody>
                  <a:tcPr/>
                </a:tc>
              </a:tr>
              <a:tr h="264240">
                <a:tc>
                  <a:txBody>
                    <a:bodyPr/>
                    <a:p>
                      <a:pPr algn="ctr">
                        <a:lnSpc>
                          <a:spcPct val="100000"/>
                        </a:lnSpc>
                      </a:pPr>
                      <a:r>
                        <a:rPr b="1" lang="fr-FR" sz="900" strike="noStrike">
                          <a:solidFill>
                            <a:srgbClr val="ffffff"/>
                          </a:solidFill>
                          <a:latin typeface="Verdana"/>
                        </a:rPr>
                        <a:t>Bons-Enfants</a:t>
                      </a:r>
                      <a:endParaRPr/>
                    </a:p>
                  </a:txBody>
                  <a:tcPr/>
                </a:tc>
                <a:tc>
                  <a:txBody>
                    <a:bodyPr/>
                    <a:p>
                      <a:pPr algn="ctr">
                        <a:lnSpc>
                          <a:spcPct val="100000"/>
                        </a:lnSpc>
                      </a:pPr>
                      <a:r>
                        <a:rPr lang="fr-FR" sz="1100" strike="noStrike">
                          <a:solidFill>
                            <a:srgbClr val="000000"/>
                          </a:solidFill>
                          <a:latin typeface="Calibri"/>
                        </a:rPr>
                        <a:t>3</a:t>
                      </a:r>
                      <a:endParaRPr/>
                    </a:p>
                  </a:txBody>
                  <a:tcPr/>
                </a:tc>
                <a:tc>
                  <a:txBody>
                    <a:bodyPr/>
                    <a:p>
                      <a:pPr algn="ctr">
                        <a:lnSpc>
                          <a:spcPct val="100000"/>
                        </a:lnSpc>
                      </a:pPr>
                      <a:r>
                        <a:rPr lang="fr-FR" sz="1100" strike="noStrike">
                          <a:solidFill>
                            <a:srgbClr val="000000"/>
                          </a:solidFill>
                          <a:latin typeface="Calibri"/>
                        </a:rPr>
                        <a:t>0</a:t>
                      </a:r>
                      <a:endParaRPr/>
                    </a:p>
                  </a:txBody>
                  <a:tcPr/>
                </a:tc>
                <a:tc>
                  <a:txBody>
                    <a:bodyPr/>
                    <a:p>
                      <a:pPr algn="ctr">
                        <a:lnSpc>
                          <a:spcPct val="100000"/>
                        </a:lnSpc>
                      </a:pPr>
                      <a:r>
                        <a:rPr lang="fr-FR" sz="1100" strike="noStrike">
                          <a:solidFill>
                            <a:srgbClr val="000000"/>
                          </a:solidFill>
                          <a:latin typeface="Calibri"/>
                        </a:rPr>
                        <a:t>19</a:t>
                      </a:r>
                      <a:endParaRPr/>
                    </a:p>
                  </a:txBody>
                  <a:tcPr/>
                </a:tc>
              </a:tr>
              <a:tr h="264240">
                <a:tc>
                  <a:txBody>
                    <a:bodyPr/>
                    <a:p>
                      <a:pPr algn="ctr">
                        <a:lnSpc>
                          <a:spcPct val="100000"/>
                        </a:lnSpc>
                      </a:pPr>
                      <a:r>
                        <a:rPr b="1" lang="fr-FR" sz="900" strike="noStrike">
                          <a:solidFill>
                            <a:srgbClr val="ffffff"/>
                          </a:solidFill>
                          <a:latin typeface="Verdana"/>
                        </a:rPr>
                        <a:t>Archives</a:t>
                      </a:r>
                      <a:endParaRPr/>
                    </a:p>
                  </a:txBody>
                  <a:tcPr/>
                </a:tc>
                <a:tc>
                  <a:txBody>
                    <a:bodyPr/>
                    <a:p>
                      <a:pPr algn="ctr">
                        <a:lnSpc>
                          <a:spcPct val="100000"/>
                        </a:lnSpc>
                      </a:pPr>
                      <a:r>
                        <a:rPr lang="fr-FR" sz="1100" strike="noStrike">
                          <a:solidFill>
                            <a:srgbClr val="000000"/>
                          </a:solidFill>
                          <a:latin typeface="Calibri"/>
                        </a:rPr>
                        <a:t>19</a:t>
                      </a:r>
                      <a:endParaRPr/>
                    </a:p>
                  </a:txBody>
                  <a:tcPr/>
                </a:tc>
                <a:tc>
                  <a:txBody>
                    <a:bodyPr/>
                    <a:p>
                      <a:pPr algn="ctr">
                        <a:lnSpc>
                          <a:spcPct val="100000"/>
                        </a:lnSpc>
                      </a:pPr>
                      <a:r>
                        <a:rPr lang="fr-FR" sz="1100" strike="noStrike">
                          <a:solidFill>
                            <a:srgbClr val="000000"/>
                          </a:solidFill>
                          <a:latin typeface="Calibri"/>
                        </a:rPr>
                        <a:t>20</a:t>
                      </a:r>
                      <a:endParaRPr/>
                    </a:p>
                  </a:txBody>
                  <a:tcPr/>
                </a:tc>
                <a:tc>
                  <a:txBody>
                    <a:bodyPr/>
                    <a:p>
                      <a:pPr algn="ctr">
                        <a:lnSpc>
                          <a:spcPct val="100000"/>
                        </a:lnSpc>
                      </a:pPr>
                      <a:r>
                        <a:rPr lang="fr-FR" sz="1100" strike="noStrike">
                          <a:solidFill>
                            <a:srgbClr val="000000"/>
                          </a:solidFill>
                          <a:latin typeface="Calibri"/>
                        </a:rPr>
                        <a:t>0</a:t>
                      </a:r>
                      <a:endParaRPr/>
                    </a:p>
                  </a:txBody>
                  <a:tcPr/>
                </a:tc>
              </a:tr>
            </a:tbl>
          </a:graphicData>
        </a:graphic>
      </p:graphicFrame>
      <p:graphicFrame>
        <p:nvGraphicFramePr>
          <p:cNvPr id="109" name="Table 6"/>
          <p:cNvGraphicFramePr/>
          <p:nvPr/>
        </p:nvGraphicFramePr>
        <p:xfrm>
          <a:off x="146520" y="5373360"/>
          <a:ext cx="8889480" cy="834480"/>
        </p:xfrm>
        <a:graphic>
          <a:graphicData uri="http://schemas.openxmlformats.org/drawingml/2006/table">
            <a:tbl>
              <a:tblPr/>
              <a:tblGrid>
                <a:gridCol w="1481400"/>
                <a:gridCol w="1481400"/>
                <a:gridCol w="1481400"/>
                <a:gridCol w="1481400"/>
                <a:gridCol w="1481400"/>
                <a:gridCol w="1482840"/>
              </a:tblGrid>
              <a:tr h="337320">
                <a:tc>
                  <a:txBody>
                    <a:bodyPr/>
                    <a:p>
                      <a:pPr algn="ctr">
                        <a:lnSpc>
                          <a:spcPct val="100000"/>
                        </a:lnSpc>
                      </a:pPr>
                      <a:r>
                        <a:rPr b="1" lang="fr-FR" sz="1000" strike="noStrike">
                          <a:solidFill>
                            <a:srgbClr val="ffffff"/>
                          </a:solidFill>
                          <a:latin typeface="Verdana"/>
                        </a:rPr>
                        <a:t>S3 - 2020</a:t>
                      </a:r>
                      <a:endParaRPr/>
                    </a:p>
                  </a:txBody>
                  <a:tcPr/>
                </a:tc>
                <a:tc>
                  <a:tcPr/>
                </a:tc>
                <a:tc>
                  <a:tcPr/>
                </a:tc>
                <a:tc>
                  <a:tcPr/>
                </a:tc>
                <a:tc>
                  <a:tcPr/>
                </a:tc>
                <a:tc>
                  <a:tcPr/>
                </a:tc>
              </a:tr>
              <a:tr h="360360">
                <a:tc>
                  <a:txBody>
                    <a:bodyPr/>
                    <a:p>
                      <a:pPr algn="ctr">
                        <a:lnSpc>
                          <a:spcPct val="100000"/>
                        </a:lnSpc>
                      </a:pPr>
                      <a:r>
                        <a:rPr b="1" lang="fr-FR" sz="900" strike="noStrike">
                          <a:solidFill>
                            <a:srgbClr val="ffffff"/>
                          </a:solidFill>
                          <a:latin typeface="Arial"/>
                        </a:rPr>
                        <a:t>Sites futurs</a:t>
                      </a:r>
                      <a:endParaRPr/>
                    </a:p>
                  </a:txBody>
                  <a:tcPr/>
                </a:tc>
                <a:tc>
                  <a:txBody>
                    <a:bodyPr/>
                    <a:p>
                      <a:pPr>
                        <a:lnSpc>
                          <a:spcPct val="100000"/>
                        </a:lnSpc>
                      </a:pPr>
                      <a:r>
                        <a:rPr b="1" lang="fr-FR" sz="900" strike="noStrike">
                          <a:solidFill>
                            <a:srgbClr val="ffffff"/>
                          </a:solidFill>
                          <a:latin typeface="Arial"/>
                        </a:rPr>
                        <a:t>Valois (transports en commun)</a:t>
                      </a:r>
                      <a:endParaRPr/>
                    </a:p>
                  </a:txBody>
                  <a:tcPr/>
                </a:tc>
                <a:tc>
                  <a:txBody>
                    <a:bodyPr/>
                    <a:p>
                      <a:pPr>
                        <a:lnSpc>
                          <a:spcPct val="100000"/>
                        </a:lnSpc>
                      </a:pPr>
                      <a:r>
                        <a:rPr b="1" lang="fr-FR" sz="900" strike="noStrike">
                          <a:solidFill>
                            <a:srgbClr val="ffffff"/>
                          </a:solidFill>
                          <a:latin typeface="Arial"/>
                        </a:rPr>
                        <a:t>Millénaire 4 (transports en commun)</a:t>
                      </a:r>
                      <a:endParaRPr/>
                    </a:p>
                  </a:txBody>
                  <a:tcPr/>
                </a:tc>
                <a:tc>
                  <a:txBody>
                    <a:bodyPr/>
                    <a:p>
                      <a:pPr>
                        <a:lnSpc>
                          <a:spcPct val="100000"/>
                        </a:lnSpc>
                      </a:pPr>
                      <a:r>
                        <a:rPr b="1" lang="fr-FR" sz="900" strike="noStrike">
                          <a:solidFill>
                            <a:srgbClr val="ffffff"/>
                          </a:solidFill>
                          <a:latin typeface="Arial"/>
                        </a:rPr>
                        <a:t>Vivacity (transports en commun)</a:t>
                      </a:r>
                      <a:endParaRPr/>
                    </a:p>
                  </a:txBody>
                  <a:tcPr/>
                </a:tc>
                <a:tc>
                  <a:txBody>
                    <a:bodyPr/>
                    <a:p>
                      <a:pPr>
                        <a:lnSpc>
                          <a:spcPct val="100000"/>
                        </a:lnSpc>
                      </a:pPr>
                      <a:r>
                        <a:rPr b="1" lang="fr-FR" sz="900" strike="noStrike">
                          <a:solidFill>
                            <a:srgbClr val="ffffff"/>
                          </a:solidFill>
                          <a:latin typeface="Arial"/>
                        </a:rPr>
                        <a:t>Losserand (transports en commun)</a:t>
                      </a:r>
                      <a:endParaRPr/>
                    </a:p>
                  </a:txBody>
                  <a:tcPr/>
                </a:tc>
                <a:tc>
                  <a:txBody>
                    <a:bodyPr/>
                    <a:p>
                      <a:pPr>
                        <a:lnSpc>
                          <a:spcPct val="100000"/>
                        </a:lnSpc>
                      </a:pPr>
                      <a:r>
                        <a:rPr b="1" lang="fr-FR" sz="900" strike="noStrike">
                          <a:solidFill>
                            <a:srgbClr val="ffffff"/>
                          </a:solidFill>
                          <a:latin typeface="Arial"/>
                        </a:rPr>
                        <a:t>ORA (transports en commun)</a:t>
                      </a:r>
                      <a:endParaRPr/>
                    </a:p>
                  </a:txBody>
                  <a:tcPr/>
                </a:tc>
              </a:tr>
              <a:tr h="264240">
                <a:tc>
                  <a:txBody>
                    <a:bodyPr/>
                    <a:p>
                      <a:pPr algn="ctr">
                        <a:lnSpc>
                          <a:spcPct val="100000"/>
                        </a:lnSpc>
                      </a:pPr>
                      <a:r>
                        <a:rPr b="1" lang="fr-FR" sz="900" strike="noStrike">
                          <a:solidFill>
                            <a:srgbClr val="ffffff"/>
                          </a:solidFill>
                          <a:latin typeface="Arial"/>
                        </a:rPr>
                        <a:t>Valois</a:t>
                      </a:r>
                      <a:endParaRPr/>
                    </a:p>
                  </a:txBody>
                  <a:tcPr/>
                </a:tc>
                <a:tc>
                  <a:txBody>
                    <a:bodyPr/>
                    <a:p>
                      <a:pPr algn="ctr">
                        <a:lnSpc>
                          <a:spcPct val="100000"/>
                        </a:lnSpc>
                      </a:pPr>
                      <a:r>
                        <a:rPr lang="fr-FR" sz="1100" strike="noStrike">
                          <a:solidFill>
                            <a:srgbClr val="000000"/>
                          </a:solidFill>
                          <a:latin typeface="Calibri"/>
                        </a:rPr>
                        <a:t>0</a:t>
                      </a:r>
                      <a:endParaRPr/>
                    </a:p>
                  </a:txBody>
                  <a:tcPr/>
                </a:tc>
                <a:tc>
                  <a:txBody>
                    <a:bodyPr/>
                    <a:p>
                      <a:pPr algn="ctr">
                        <a:lnSpc>
                          <a:spcPct val="100000"/>
                        </a:lnSpc>
                      </a:pPr>
                      <a:r>
                        <a:rPr lang="fr-FR" sz="1100" strike="noStrike">
                          <a:solidFill>
                            <a:srgbClr val="000000"/>
                          </a:solidFill>
                          <a:latin typeface="Calibri"/>
                        </a:rPr>
                        <a:t>36</a:t>
                      </a:r>
                      <a:endParaRPr/>
                    </a:p>
                  </a:txBody>
                  <a:tcPr/>
                </a:tc>
                <a:tc>
                  <a:txBody>
                    <a:bodyPr/>
                    <a:p>
                      <a:pPr algn="ctr">
                        <a:lnSpc>
                          <a:spcPct val="100000"/>
                        </a:lnSpc>
                      </a:pPr>
                      <a:r>
                        <a:rPr lang="fr-FR" sz="1100" strike="noStrike">
                          <a:solidFill>
                            <a:srgbClr val="000000"/>
                          </a:solidFill>
                          <a:latin typeface="Calibri"/>
                        </a:rPr>
                        <a:t>19</a:t>
                      </a:r>
                      <a:endParaRPr/>
                    </a:p>
                  </a:txBody>
                  <a:tcPr/>
                </a:tc>
                <a:tc>
                  <a:txBody>
                    <a:bodyPr/>
                    <a:p>
                      <a:pPr algn="ctr">
                        <a:lnSpc>
                          <a:spcPct val="100000"/>
                        </a:lnSpc>
                      </a:pPr>
                      <a:r>
                        <a:rPr lang="fr-FR" sz="1100" strike="noStrike">
                          <a:solidFill>
                            <a:srgbClr val="000000"/>
                          </a:solidFill>
                          <a:latin typeface="Calibri"/>
                        </a:rPr>
                        <a:t>28</a:t>
                      </a:r>
                      <a:endParaRPr/>
                    </a:p>
                  </a:txBody>
                  <a:tcPr/>
                </a:tc>
                <a:tc>
                  <a:txBody>
                    <a:bodyPr/>
                    <a:p>
                      <a:pPr algn="ctr">
                        <a:lnSpc>
                          <a:spcPct val="100000"/>
                        </a:lnSpc>
                      </a:pPr>
                      <a:r>
                        <a:rPr lang="fr-FR" sz="1100" strike="noStrike">
                          <a:solidFill>
                            <a:srgbClr val="000000"/>
                          </a:solidFill>
                          <a:latin typeface="Calibri"/>
                        </a:rPr>
                        <a:t>29</a:t>
                      </a:r>
                      <a:endParaRPr/>
                    </a:p>
                  </a:txBody>
                  <a:tcPr/>
                </a:tc>
              </a:tr>
            </a:tbl>
          </a:graphicData>
        </a:graphic>
      </p:graphicFrame>
    </p:spTree>
  </p:cSld>
  <p:transition>
    <p:random/>
  </p:transition>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0" name="CustomShape 1"/>
          <p:cNvSpPr/>
          <p:nvPr/>
        </p:nvSpPr>
        <p:spPr>
          <a:xfrm>
            <a:off x="0" y="222840"/>
            <a:ext cx="8914680" cy="685080"/>
          </a:xfrm>
          <a:prstGeom prst="rect">
            <a:avLst/>
          </a:prstGeom>
          <a:noFill/>
          <a:ln>
            <a:noFill/>
          </a:ln>
        </p:spPr>
        <p:style>
          <a:lnRef idx="0"/>
          <a:fillRef idx="0"/>
          <a:effectRef idx="0"/>
          <a:fontRef idx="minor"/>
        </p:style>
        <p:txBody>
          <a:bodyPr lIns="36000" rIns="36000" tIns="36000" bIns="36000" anchor="ctr"/>
          <a:p>
            <a:endParaRPr/>
          </a:p>
          <a:p>
            <a:endParaRPr/>
          </a:p>
          <a:p>
            <a:r>
              <a:rPr b="1" lang="fr-FR" sz="1600" strike="noStrike">
                <a:solidFill>
                  <a:srgbClr val="ffffff"/>
                </a:solidFill>
                <a:latin typeface="Verdana"/>
                <a:ea typeface="ＭＳ Ｐゴシック"/>
              </a:rPr>
              <a:t>Fiche  N° 2 : Les impacts  économiques de l’évolution des temps de transport domicile travail et des temps de déplacement professionnels, approche « macroéconomique »</a:t>
            </a:r>
            <a:endParaRPr/>
          </a:p>
          <a:p>
            <a:endParaRPr/>
          </a:p>
          <a:p>
            <a:pPr>
              <a:lnSpc>
                <a:spcPct val="100000"/>
              </a:lnSpc>
            </a:pPr>
            <a:endParaRPr/>
          </a:p>
        </p:txBody>
      </p:sp>
      <p:graphicFrame>
        <p:nvGraphicFramePr>
          <p:cNvPr id="111" name="Table 2"/>
          <p:cNvGraphicFramePr/>
          <p:nvPr/>
        </p:nvGraphicFramePr>
        <p:xfrm>
          <a:off x="467640" y="980640"/>
          <a:ext cx="7992000" cy="3534120"/>
        </p:xfrm>
        <a:graphic>
          <a:graphicData uri="http://schemas.openxmlformats.org/drawingml/2006/table">
            <a:tbl>
              <a:tblPr/>
              <a:tblGrid>
                <a:gridCol w="1895040"/>
                <a:gridCol w="1071000"/>
                <a:gridCol w="1071000"/>
                <a:gridCol w="1290600"/>
                <a:gridCol w="1296000"/>
                <a:gridCol w="1368720"/>
              </a:tblGrid>
              <a:tr h="428760">
                <a:tc>
                  <a:tcPr/>
                </a:tc>
                <a:tc>
                  <a:txBody>
                    <a:bodyPr/>
                    <a:p>
                      <a:pPr algn="ctr">
                        <a:lnSpc>
                          <a:spcPct val="100000"/>
                        </a:lnSpc>
                      </a:pPr>
                      <a:r>
                        <a:rPr b="1" lang="fr-FR" sz="800" strike="noStrike">
                          <a:solidFill>
                            <a:srgbClr val="ffffff"/>
                          </a:solidFill>
                          <a:latin typeface="Verdana"/>
                        </a:rPr>
                        <a:t>Actuel </a:t>
                      </a:r>
                      <a:endParaRPr/>
                    </a:p>
                  </a:txBody>
                  <a:tcPr/>
                </a:tc>
                <a:tc>
                  <a:txBody>
                    <a:bodyPr/>
                    <a:p>
                      <a:pPr algn="ctr">
                        <a:lnSpc>
                          <a:spcPct val="100000"/>
                        </a:lnSpc>
                      </a:pPr>
                      <a:r>
                        <a:rPr b="1" lang="fr-FR" sz="800" strike="noStrike">
                          <a:solidFill>
                            <a:srgbClr val="ffffff"/>
                          </a:solidFill>
                          <a:latin typeface="Verdana"/>
                        </a:rPr>
                        <a:t>S1 </a:t>
                      </a:r>
                      <a:endParaRPr/>
                    </a:p>
                  </a:txBody>
                  <a:tcPr/>
                </a:tc>
                <a:tc>
                  <a:txBody>
                    <a:bodyPr/>
                    <a:p>
                      <a:pPr algn="ctr">
                        <a:lnSpc>
                          <a:spcPct val="100000"/>
                        </a:lnSpc>
                      </a:pPr>
                      <a:r>
                        <a:rPr b="1" lang="fr-FR" sz="800" strike="noStrike">
                          <a:solidFill>
                            <a:srgbClr val="ffffff"/>
                          </a:solidFill>
                          <a:latin typeface="Verdana"/>
                        </a:rPr>
                        <a:t>S3 ORA17 </a:t>
                      </a:r>
                      <a:endParaRPr/>
                    </a:p>
                  </a:txBody>
                  <a:tcPr/>
                </a:tc>
                <a:tc>
                  <a:txBody>
                    <a:bodyPr/>
                    <a:p>
                      <a:pPr algn="ctr">
                        <a:lnSpc>
                          <a:spcPct val="100000"/>
                        </a:lnSpc>
                      </a:pPr>
                      <a:r>
                        <a:rPr b="1" lang="fr-FR" sz="800" strike="noStrike">
                          <a:solidFill>
                            <a:srgbClr val="ffffff"/>
                          </a:solidFill>
                          <a:latin typeface="Verdana"/>
                        </a:rPr>
                        <a:t>S3 ORA19 </a:t>
                      </a:r>
                      <a:endParaRPr/>
                    </a:p>
                  </a:txBody>
                  <a:tcPr/>
                </a:tc>
                <a:tc>
                  <a:txBody>
                    <a:bodyPr/>
                    <a:p>
                      <a:pPr algn="ctr">
                        <a:lnSpc>
                          <a:spcPct val="100000"/>
                        </a:lnSpc>
                      </a:pPr>
                      <a:r>
                        <a:rPr b="1" lang="fr-FR" sz="800" strike="noStrike">
                          <a:solidFill>
                            <a:srgbClr val="ffffff"/>
                          </a:solidFill>
                          <a:latin typeface="Verdana"/>
                        </a:rPr>
                        <a:t>S3 Millénaire </a:t>
                      </a:r>
                      <a:endParaRPr/>
                    </a:p>
                  </a:txBody>
                  <a:tcPr/>
                </a:tc>
              </a:tr>
              <a:tr h="554040">
                <a:tc>
                  <a:txBody>
                    <a:bodyPr/>
                    <a:p>
                      <a:pPr>
                        <a:lnSpc>
                          <a:spcPct val="100000"/>
                        </a:lnSpc>
                      </a:pPr>
                      <a:r>
                        <a:rPr b="1" lang="fr-FR" sz="1000" strike="noStrike">
                          <a:solidFill>
                            <a:srgbClr val="000000"/>
                          </a:solidFill>
                          <a:latin typeface="Calibri"/>
                        </a:rPr>
                        <a:t>Total  trajet (transport en commun, marche à pied, attente et correspondance</a:t>
                      </a:r>
                      <a:endParaRPr/>
                    </a:p>
                  </a:txBody>
                  <a:tcPr/>
                </a:tc>
                <a:tc>
                  <a:txBody>
                    <a:bodyPr/>
                    <a:p>
                      <a:pPr algn="ctr">
                        <a:lnSpc>
                          <a:spcPct val="100000"/>
                        </a:lnSpc>
                      </a:pPr>
                      <a:r>
                        <a:rPr b="1" lang="fr-FR" sz="1200" strike="noStrike">
                          <a:solidFill>
                            <a:srgbClr val="000000"/>
                          </a:solidFill>
                          <a:latin typeface="Calibri"/>
                        </a:rPr>
                        <a:t>41,8 mn</a:t>
                      </a:r>
                      <a:endParaRPr/>
                    </a:p>
                  </a:txBody>
                  <a:tcPr/>
                </a:tc>
                <a:tc>
                  <a:txBody>
                    <a:bodyPr/>
                    <a:p>
                      <a:pPr algn="ctr">
                        <a:lnSpc>
                          <a:spcPct val="100000"/>
                        </a:lnSpc>
                      </a:pPr>
                      <a:r>
                        <a:rPr b="1" lang="fr-FR" sz="1200" strike="noStrike">
                          <a:solidFill>
                            <a:srgbClr val="000000"/>
                          </a:solidFill>
                          <a:latin typeface="Calibri"/>
                        </a:rPr>
                        <a:t>41,8 mn</a:t>
                      </a:r>
                      <a:endParaRPr/>
                    </a:p>
                  </a:txBody>
                  <a:tcPr/>
                </a:tc>
                <a:tc>
                  <a:txBody>
                    <a:bodyPr/>
                    <a:p>
                      <a:pPr algn="ctr">
                        <a:lnSpc>
                          <a:spcPct val="100000"/>
                        </a:lnSpc>
                      </a:pPr>
                      <a:r>
                        <a:rPr b="1" lang="fr-FR" sz="1200" strike="noStrike">
                          <a:solidFill>
                            <a:srgbClr val="000000"/>
                          </a:solidFill>
                          <a:latin typeface="Calibri"/>
                        </a:rPr>
                        <a:t>52,2 mn</a:t>
                      </a:r>
                      <a:endParaRPr/>
                    </a:p>
                  </a:txBody>
                  <a:tcPr/>
                </a:tc>
                <a:tc>
                  <a:txBody>
                    <a:bodyPr/>
                    <a:p>
                      <a:pPr algn="ctr">
                        <a:lnSpc>
                          <a:spcPct val="100000"/>
                        </a:lnSpc>
                      </a:pPr>
                      <a:r>
                        <a:rPr b="1" lang="fr-FR" sz="1200" strike="noStrike">
                          <a:solidFill>
                            <a:srgbClr val="000000"/>
                          </a:solidFill>
                          <a:latin typeface="Calibri"/>
                        </a:rPr>
                        <a:t>48,7 mn</a:t>
                      </a:r>
                      <a:endParaRPr/>
                    </a:p>
                  </a:txBody>
                  <a:tcPr/>
                </a:tc>
                <a:tc>
                  <a:txBody>
                    <a:bodyPr/>
                    <a:p>
                      <a:pPr algn="ctr">
                        <a:lnSpc>
                          <a:spcPct val="100000"/>
                        </a:lnSpc>
                      </a:pPr>
                      <a:r>
                        <a:rPr b="1" lang="fr-FR" sz="1200" strike="noStrike">
                          <a:solidFill>
                            <a:srgbClr val="000000"/>
                          </a:solidFill>
                          <a:latin typeface="Calibri"/>
                        </a:rPr>
                        <a:t>50,7 mn</a:t>
                      </a:r>
                      <a:endParaRPr/>
                    </a:p>
                  </a:txBody>
                  <a:tcPr/>
                </a:tc>
              </a:tr>
              <a:tr h="245880">
                <a:tc>
                  <a:txBody>
                    <a:bodyPr/>
                    <a:p>
                      <a:pPr>
                        <a:lnSpc>
                          <a:spcPct val="100000"/>
                        </a:lnSpc>
                      </a:pPr>
                      <a:r>
                        <a:rPr b="1" lang="fr-FR" sz="1000" strike="noStrike">
                          <a:solidFill>
                            <a:srgbClr val="000000"/>
                          </a:solidFill>
                          <a:latin typeface="Calibri"/>
                        </a:rPr>
                        <a:t>Temps ressenti  </a:t>
                      </a:r>
                      <a:endParaRPr/>
                    </a:p>
                  </a:txBody>
                  <a:tcPr/>
                </a:tc>
                <a:tc>
                  <a:txBody>
                    <a:bodyPr/>
                    <a:p>
                      <a:pPr algn="ctr">
                        <a:lnSpc>
                          <a:spcPct val="100000"/>
                        </a:lnSpc>
                      </a:pPr>
                      <a:r>
                        <a:rPr lang="fr-FR" sz="1000" strike="noStrike">
                          <a:solidFill>
                            <a:srgbClr val="000000"/>
                          </a:solidFill>
                          <a:latin typeface="Calibri"/>
                        </a:rPr>
                        <a:t>54,5 mn</a:t>
                      </a:r>
                      <a:endParaRPr/>
                    </a:p>
                  </a:txBody>
                  <a:tcPr/>
                </a:tc>
                <a:tc>
                  <a:txBody>
                    <a:bodyPr/>
                    <a:p>
                      <a:pPr algn="ctr">
                        <a:lnSpc>
                          <a:spcPct val="100000"/>
                        </a:lnSpc>
                      </a:pPr>
                      <a:r>
                        <a:rPr lang="fr-FR" sz="1000" strike="noStrike">
                          <a:solidFill>
                            <a:srgbClr val="000000"/>
                          </a:solidFill>
                          <a:latin typeface="Calibri"/>
                        </a:rPr>
                        <a:t>53,9 mn</a:t>
                      </a:r>
                      <a:endParaRPr/>
                    </a:p>
                  </a:txBody>
                  <a:tcPr/>
                </a:tc>
                <a:tc>
                  <a:txBody>
                    <a:bodyPr/>
                    <a:p>
                      <a:pPr algn="ctr">
                        <a:lnSpc>
                          <a:spcPct val="100000"/>
                        </a:lnSpc>
                      </a:pPr>
                      <a:r>
                        <a:rPr lang="fr-FR" sz="1000" strike="noStrike">
                          <a:solidFill>
                            <a:srgbClr val="000000"/>
                          </a:solidFill>
                          <a:latin typeface="Calibri"/>
                        </a:rPr>
                        <a:t>70,1 mn</a:t>
                      </a:r>
                      <a:endParaRPr/>
                    </a:p>
                  </a:txBody>
                  <a:tcPr/>
                </a:tc>
                <a:tc>
                  <a:txBody>
                    <a:bodyPr/>
                    <a:p>
                      <a:pPr algn="ctr">
                        <a:lnSpc>
                          <a:spcPct val="100000"/>
                        </a:lnSpc>
                      </a:pPr>
                      <a:r>
                        <a:rPr lang="fr-FR" sz="1000" strike="noStrike">
                          <a:solidFill>
                            <a:srgbClr val="000000"/>
                          </a:solidFill>
                          <a:latin typeface="Calibri"/>
                        </a:rPr>
                        <a:t>64,2 mn</a:t>
                      </a:r>
                      <a:endParaRPr/>
                    </a:p>
                  </a:txBody>
                  <a:tcPr/>
                </a:tc>
                <a:tc>
                  <a:txBody>
                    <a:bodyPr/>
                    <a:p>
                      <a:pPr algn="ctr">
                        <a:lnSpc>
                          <a:spcPct val="100000"/>
                        </a:lnSpc>
                      </a:pPr>
                      <a:r>
                        <a:rPr lang="fr-FR" sz="1000" strike="noStrike">
                          <a:solidFill>
                            <a:srgbClr val="000000"/>
                          </a:solidFill>
                          <a:latin typeface="Calibri"/>
                        </a:rPr>
                        <a:t>70,5 mn</a:t>
                      </a:r>
                      <a:endParaRPr/>
                    </a:p>
                  </a:txBody>
                  <a:tcPr/>
                </a:tc>
              </a:tr>
              <a:tr h="428760">
                <a:tc>
                  <a:txBody>
                    <a:bodyPr/>
                    <a:p>
                      <a:pPr>
                        <a:lnSpc>
                          <a:spcPct val="100000"/>
                        </a:lnSpc>
                      </a:pPr>
                      <a:r>
                        <a:rPr b="1" lang="fr-FR" sz="1000" strike="noStrike">
                          <a:solidFill>
                            <a:srgbClr val="000000"/>
                          </a:solidFill>
                          <a:latin typeface="Calibri"/>
                        </a:rPr>
                        <a:t>Ecarts /actuel</a:t>
                      </a:r>
                      <a:endParaRPr/>
                    </a:p>
                  </a:txBody>
                  <a:tcPr/>
                </a:tc>
                <a:tc>
                  <a:tcPr/>
                </a:tc>
                <a:tc>
                  <a:txBody>
                    <a:bodyPr/>
                    <a:p>
                      <a:pPr algn="ctr">
                        <a:lnSpc>
                          <a:spcPct val="100000"/>
                        </a:lnSpc>
                      </a:pPr>
                      <a:r>
                        <a:rPr lang="fr-FR" sz="1000" strike="noStrike">
                          <a:solidFill>
                            <a:srgbClr val="000000"/>
                          </a:solidFill>
                          <a:latin typeface="Calibri"/>
                        </a:rPr>
                        <a:t>-0,6 mn</a:t>
                      </a:r>
                      <a:endParaRPr/>
                    </a:p>
                  </a:txBody>
                  <a:tcPr/>
                </a:tc>
                <a:tc>
                  <a:txBody>
                    <a:bodyPr/>
                    <a:p>
                      <a:pPr algn="ctr">
                        <a:lnSpc>
                          <a:spcPct val="100000"/>
                        </a:lnSpc>
                      </a:pPr>
                      <a:r>
                        <a:rPr lang="fr-FR" sz="1000" strike="noStrike">
                          <a:solidFill>
                            <a:srgbClr val="000000"/>
                          </a:solidFill>
                          <a:latin typeface="Calibri"/>
                        </a:rPr>
                        <a:t>15,6 mn</a:t>
                      </a:r>
                      <a:endParaRPr/>
                    </a:p>
                  </a:txBody>
                  <a:tcPr/>
                </a:tc>
                <a:tc>
                  <a:txBody>
                    <a:bodyPr/>
                    <a:p>
                      <a:pPr algn="ctr">
                        <a:lnSpc>
                          <a:spcPct val="100000"/>
                        </a:lnSpc>
                      </a:pPr>
                      <a:r>
                        <a:rPr lang="fr-FR" sz="1000" strike="noStrike">
                          <a:solidFill>
                            <a:srgbClr val="000000"/>
                          </a:solidFill>
                          <a:latin typeface="Calibri"/>
                        </a:rPr>
                        <a:t>9,7 mn</a:t>
                      </a:r>
                      <a:endParaRPr/>
                    </a:p>
                  </a:txBody>
                  <a:tcPr/>
                </a:tc>
                <a:tc>
                  <a:txBody>
                    <a:bodyPr/>
                    <a:p>
                      <a:pPr algn="ctr">
                        <a:lnSpc>
                          <a:spcPct val="100000"/>
                        </a:lnSpc>
                      </a:pPr>
                      <a:r>
                        <a:rPr lang="fr-FR" sz="1000" strike="noStrike">
                          <a:solidFill>
                            <a:srgbClr val="000000"/>
                          </a:solidFill>
                          <a:latin typeface="Calibri"/>
                        </a:rPr>
                        <a:t>16 mn</a:t>
                      </a:r>
                      <a:endParaRPr/>
                    </a:p>
                  </a:txBody>
                  <a:tcPr/>
                </a:tc>
              </a:tr>
              <a:tr h="428760">
                <a:tc>
                  <a:txBody>
                    <a:bodyPr/>
                    <a:p>
                      <a:pPr>
                        <a:lnSpc>
                          <a:spcPct val="100000"/>
                        </a:lnSpc>
                      </a:pPr>
                      <a:r>
                        <a:rPr b="1" lang="fr-FR" sz="1000" strike="noStrike">
                          <a:solidFill>
                            <a:srgbClr val="000000"/>
                          </a:solidFill>
                          <a:latin typeface="Calibri"/>
                        </a:rPr>
                        <a:t>Ecarts journaliers domicile travail</a:t>
                      </a:r>
                      <a:endParaRPr/>
                    </a:p>
                  </a:txBody>
                  <a:tcPr/>
                </a:tc>
                <a:tc>
                  <a:tcPr/>
                </a:tc>
                <a:tc>
                  <a:txBody>
                    <a:bodyPr/>
                    <a:p>
                      <a:pPr algn="ctr">
                        <a:lnSpc>
                          <a:spcPct val="100000"/>
                        </a:lnSpc>
                      </a:pPr>
                      <a:r>
                        <a:rPr lang="fr-FR" sz="1000" strike="noStrike">
                          <a:solidFill>
                            <a:srgbClr val="000000"/>
                          </a:solidFill>
                          <a:latin typeface="Calibri"/>
                        </a:rPr>
                        <a:t>-1,2 mn</a:t>
                      </a:r>
                      <a:endParaRPr/>
                    </a:p>
                  </a:txBody>
                  <a:tcPr/>
                </a:tc>
                <a:tc>
                  <a:txBody>
                    <a:bodyPr/>
                    <a:p>
                      <a:pPr algn="ctr">
                        <a:lnSpc>
                          <a:spcPct val="100000"/>
                        </a:lnSpc>
                      </a:pPr>
                      <a:r>
                        <a:rPr lang="fr-FR" sz="1000" strike="noStrike">
                          <a:solidFill>
                            <a:srgbClr val="000000"/>
                          </a:solidFill>
                          <a:latin typeface="Calibri"/>
                        </a:rPr>
                        <a:t>31,2 mn </a:t>
                      </a:r>
                      <a:endParaRPr/>
                    </a:p>
                  </a:txBody>
                  <a:tcPr/>
                </a:tc>
                <a:tc>
                  <a:txBody>
                    <a:bodyPr/>
                    <a:p>
                      <a:pPr algn="ctr">
                        <a:lnSpc>
                          <a:spcPct val="100000"/>
                        </a:lnSpc>
                      </a:pPr>
                      <a:r>
                        <a:rPr lang="fr-FR" sz="1000" strike="noStrike">
                          <a:solidFill>
                            <a:srgbClr val="000000"/>
                          </a:solidFill>
                          <a:latin typeface="Calibri"/>
                        </a:rPr>
                        <a:t>19,4 mn</a:t>
                      </a:r>
                      <a:endParaRPr/>
                    </a:p>
                  </a:txBody>
                  <a:tcPr/>
                </a:tc>
                <a:tc>
                  <a:txBody>
                    <a:bodyPr/>
                    <a:p>
                      <a:pPr algn="ctr">
                        <a:lnSpc>
                          <a:spcPct val="100000"/>
                        </a:lnSpc>
                      </a:pPr>
                      <a:r>
                        <a:rPr lang="fr-FR" sz="1000" strike="noStrike">
                          <a:solidFill>
                            <a:srgbClr val="000000"/>
                          </a:solidFill>
                          <a:latin typeface="Calibri"/>
                        </a:rPr>
                        <a:t>32 mn</a:t>
                      </a:r>
                      <a:endParaRPr/>
                    </a:p>
                  </a:txBody>
                  <a:tcPr/>
                </a:tc>
              </a:tr>
              <a:tr h="428760">
                <a:tc>
                  <a:txBody>
                    <a:bodyPr/>
                    <a:p>
                      <a:pPr>
                        <a:lnSpc>
                          <a:spcPct val="100000"/>
                        </a:lnSpc>
                      </a:pPr>
                      <a:r>
                        <a:rPr b="1" lang="fr-FR" sz="1000" strike="noStrike">
                          <a:solidFill>
                            <a:srgbClr val="ffffff"/>
                          </a:solidFill>
                          <a:latin typeface="Calibri"/>
                        </a:rPr>
                        <a:t>Valorisation   annuelle trajets domicile travail en € 2017</a:t>
                      </a:r>
                      <a:endParaRPr/>
                    </a:p>
                  </a:txBody>
                  <a:tcPr/>
                </a:tc>
                <a:tc>
                  <a:tcPr/>
                </a:tc>
                <a:tc>
                  <a:txBody>
                    <a:bodyPr/>
                    <a:p>
                      <a:pPr algn="ctr">
                        <a:lnSpc>
                          <a:spcPct val="100000"/>
                        </a:lnSpc>
                      </a:pPr>
                      <a:r>
                        <a:rPr b="1" lang="fr-FR" sz="1000" strike="noStrike">
                          <a:solidFill>
                            <a:srgbClr val="ffffff"/>
                          </a:solidFill>
                          <a:latin typeface="Calibri"/>
                        </a:rPr>
                        <a:t>-80 000  €</a:t>
                      </a:r>
                      <a:endParaRPr/>
                    </a:p>
                  </a:txBody>
                  <a:tcPr/>
                </a:tc>
                <a:tc>
                  <a:txBody>
                    <a:bodyPr/>
                    <a:p>
                      <a:pPr algn="ctr">
                        <a:lnSpc>
                          <a:spcPct val="100000"/>
                        </a:lnSpc>
                      </a:pPr>
                      <a:r>
                        <a:rPr b="1" lang="fr-FR" sz="1000" strike="noStrike">
                          <a:solidFill>
                            <a:srgbClr val="ffffff"/>
                          </a:solidFill>
                          <a:latin typeface="Calibri"/>
                        </a:rPr>
                        <a:t>2 070 000 €</a:t>
                      </a:r>
                      <a:endParaRPr/>
                    </a:p>
                  </a:txBody>
                  <a:tcPr/>
                </a:tc>
                <a:tc>
                  <a:txBody>
                    <a:bodyPr/>
                    <a:p>
                      <a:pPr algn="ctr">
                        <a:lnSpc>
                          <a:spcPct val="100000"/>
                        </a:lnSpc>
                      </a:pPr>
                      <a:r>
                        <a:rPr b="1" lang="fr-FR" sz="1000" strike="noStrike">
                          <a:solidFill>
                            <a:srgbClr val="ffffff"/>
                          </a:solidFill>
                          <a:latin typeface="Calibri"/>
                        </a:rPr>
                        <a:t>1 290 000  €</a:t>
                      </a:r>
                      <a:endParaRPr/>
                    </a:p>
                  </a:txBody>
                  <a:tcPr/>
                </a:tc>
                <a:tc>
                  <a:txBody>
                    <a:bodyPr/>
                    <a:p>
                      <a:pPr algn="ctr">
                        <a:lnSpc>
                          <a:spcPct val="100000"/>
                        </a:lnSpc>
                      </a:pPr>
                      <a:r>
                        <a:rPr b="1" lang="fr-FR" sz="1000" strike="noStrike">
                          <a:solidFill>
                            <a:srgbClr val="ffffff"/>
                          </a:solidFill>
                          <a:latin typeface="Calibri"/>
                        </a:rPr>
                        <a:t>2 122 000  €</a:t>
                      </a:r>
                      <a:endParaRPr/>
                    </a:p>
                  </a:txBody>
                  <a:tcPr/>
                </a:tc>
              </a:tr>
              <a:tr h="428760">
                <a:tc>
                  <a:txBody>
                    <a:bodyPr/>
                    <a:p>
                      <a:pPr>
                        <a:lnSpc>
                          <a:spcPct val="100000"/>
                        </a:lnSpc>
                      </a:pPr>
                      <a:r>
                        <a:rPr b="1" lang="fr-FR" sz="1000" strike="noStrike">
                          <a:solidFill>
                            <a:srgbClr val="000000"/>
                          </a:solidFill>
                          <a:latin typeface="Calibri"/>
                        </a:rPr>
                        <a:t>Augmentation du temps de trajet pour réunions (en heures)</a:t>
                      </a:r>
                      <a:endParaRPr/>
                    </a:p>
                  </a:txBody>
                  <a:tcPr/>
                </a:tc>
                <a:tc>
                  <a:tcPr/>
                </a:tc>
                <a:tc>
                  <a:txBody>
                    <a:bodyPr/>
                    <a:p>
                      <a:pPr algn="ctr">
                        <a:lnSpc>
                          <a:spcPct val="100000"/>
                        </a:lnSpc>
                      </a:pPr>
                      <a:r>
                        <a:rPr b="1" lang="fr-FR" sz="1000" strike="noStrike">
                          <a:solidFill>
                            <a:srgbClr val="000000"/>
                          </a:solidFill>
                          <a:latin typeface="Calibri"/>
                        </a:rPr>
                        <a:t>0</a:t>
                      </a:r>
                      <a:endParaRPr/>
                    </a:p>
                  </a:txBody>
                  <a:tcPr/>
                </a:tc>
                <a:tc>
                  <a:txBody>
                    <a:bodyPr/>
                    <a:p>
                      <a:pPr algn="ctr">
                        <a:lnSpc>
                          <a:spcPct val="100000"/>
                        </a:lnSpc>
                      </a:pPr>
                      <a:r>
                        <a:rPr b="1" lang="fr-FR" sz="1000" strike="noStrike">
                          <a:solidFill>
                            <a:srgbClr val="000000"/>
                          </a:solidFill>
                          <a:latin typeface="Calibri"/>
                        </a:rPr>
                        <a:t>Non calculé</a:t>
                      </a:r>
                      <a:endParaRPr/>
                    </a:p>
                  </a:txBody>
                  <a:tcPr/>
                </a:tc>
                <a:tc>
                  <a:txBody>
                    <a:bodyPr/>
                    <a:p>
                      <a:pPr algn="ctr">
                        <a:lnSpc>
                          <a:spcPct val="100000"/>
                        </a:lnSpc>
                      </a:pPr>
                      <a:r>
                        <a:rPr b="1" lang="fr-FR" sz="1000" strike="noStrike">
                          <a:solidFill>
                            <a:srgbClr val="000000"/>
                          </a:solidFill>
                          <a:latin typeface="Calibri"/>
                        </a:rPr>
                        <a:t>1,13</a:t>
                      </a:r>
                      <a:endParaRPr/>
                    </a:p>
                  </a:txBody>
                  <a:tcPr/>
                </a:tc>
                <a:tc>
                  <a:txBody>
                    <a:bodyPr/>
                    <a:p>
                      <a:pPr algn="ctr">
                        <a:lnSpc>
                          <a:spcPct val="100000"/>
                        </a:lnSpc>
                      </a:pPr>
                      <a:r>
                        <a:rPr b="1" lang="fr-FR" sz="1000" strike="noStrike">
                          <a:solidFill>
                            <a:srgbClr val="000000"/>
                          </a:solidFill>
                          <a:latin typeface="Calibri"/>
                        </a:rPr>
                        <a:t>1,37</a:t>
                      </a:r>
                      <a:endParaRPr/>
                    </a:p>
                  </a:txBody>
                  <a:tcPr/>
                </a:tc>
              </a:tr>
              <a:tr h="428760">
                <a:tc>
                  <a:txBody>
                    <a:bodyPr/>
                    <a:p>
                      <a:pPr>
                        <a:lnSpc>
                          <a:spcPct val="100000"/>
                        </a:lnSpc>
                      </a:pPr>
                      <a:r>
                        <a:rPr b="1" lang="fr-FR" sz="1000" strike="noStrike">
                          <a:solidFill>
                            <a:srgbClr val="ffffff"/>
                          </a:solidFill>
                          <a:latin typeface="Calibri"/>
                        </a:rPr>
                        <a:t>Valorisation  annuelle temps de réunion en € 2017</a:t>
                      </a:r>
                      <a:endParaRPr/>
                    </a:p>
                  </a:txBody>
                  <a:tcPr/>
                </a:tc>
                <a:tc>
                  <a:tcPr/>
                </a:tc>
                <a:tc>
                  <a:txBody>
                    <a:bodyPr/>
                    <a:p>
                      <a:pPr algn="ctr">
                        <a:lnSpc>
                          <a:spcPct val="100000"/>
                        </a:lnSpc>
                      </a:pPr>
                      <a:r>
                        <a:rPr b="1" lang="fr-FR" sz="1000" strike="noStrike">
                          <a:solidFill>
                            <a:srgbClr val="ffffff"/>
                          </a:solidFill>
                          <a:latin typeface="Calibri"/>
                        </a:rPr>
                        <a:t>0</a:t>
                      </a:r>
                      <a:endParaRPr/>
                    </a:p>
                  </a:txBody>
                  <a:tcPr/>
                </a:tc>
                <a:tc>
                  <a:txBody>
                    <a:bodyPr/>
                    <a:p>
                      <a:pPr algn="ctr">
                        <a:lnSpc>
                          <a:spcPct val="100000"/>
                        </a:lnSpc>
                      </a:pPr>
                      <a:r>
                        <a:rPr b="1" lang="fr-FR" sz="1000" strike="noStrike">
                          <a:solidFill>
                            <a:srgbClr val="ffffff"/>
                          </a:solidFill>
                          <a:latin typeface="Calibri"/>
                        </a:rPr>
                        <a:t>Estimé 380 000</a:t>
                      </a:r>
                      <a:endParaRPr/>
                    </a:p>
                  </a:txBody>
                  <a:tcPr/>
                </a:tc>
                <a:tc>
                  <a:txBody>
                    <a:bodyPr/>
                    <a:p>
                      <a:pPr algn="ctr">
                        <a:lnSpc>
                          <a:spcPct val="100000"/>
                        </a:lnSpc>
                      </a:pPr>
                      <a:r>
                        <a:rPr b="1" lang="fr-FR" sz="1000" strike="noStrike">
                          <a:solidFill>
                            <a:srgbClr val="ffffff"/>
                          </a:solidFill>
                          <a:latin typeface="Calibri"/>
                        </a:rPr>
                        <a:t>349 000 €</a:t>
                      </a:r>
                      <a:endParaRPr/>
                    </a:p>
                  </a:txBody>
                  <a:tcPr/>
                </a:tc>
                <a:tc>
                  <a:txBody>
                    <a:bodyPr/>
                    <a:p>
                      <a:pPr algn="ctr">
                        <a:lnSpc>
                          <a:spcPct val="100000"/>
                        </a:lnSpc>
                      </a:pPr>
                      <a:r>
                        <a:rPr b="1" lang="fr-FR" sz="1000" strike="noStrike">
                          <a:solidFill>
                            <a:srgbClr val="ffffff"/>
                          </a:solidFill>
                          <a:latin typeface="Calibri"/>
                        </a:rPr>
                        <a:t>422 000 €</a:t>
                      </a:r>
                      <a:endParaRPr/>
                    </a:p>
                  </a:txBody>
                  <a:tcPr/>
                </a:tc>
              </a:tr>
              <a:tr h="655920">
                <a:tc>
                  <a:txBody>
                    <a:bodyPr/>
                    <a:p>
                      <a:pPr>
                        <a:lnSpc>
                          <a:spcPct val="100000"/>
                        </a:lnSpc>
                      </a:pPr>
                      <a:r>
                        <a:rPr b="1" lang="fr-FR" sz="1000" strike="noStrike">
                          <a:solidFill>
                            <a:srgbClr val="ffffff"/>
                          </a:solidFill>
                          <a:latin typeface="Calibri"/>
                        </a:rPr>
                        <a:t>Total valorisation annuelle pour augmentation temps de transport  en € 2017</a:t>
                      </a:r>
                      <a:endParaRPr/>
                    </a:p>
                  </a:txBody>
                  <a:tcPr/>
                </a:tc>
                <a:tc>
                  <a:tcPr/>
                </a:tc>
                <a:tc>
                  <a:txBody>
                    <a:bodyPr/>
                    <a:p>
                      <a:pPr algn="ctr">
                        <a:lnSpc>
                          <a:spcPct val="100000"/>
                        </a:lnSpc>
                      </a:pPr>
                      <a:endParaRPr/>
                    </a:p>
                    <a:p>
                      <a:pPr algn="ctr">
                        <a:lnSpc>
                          <a:spcPct val="100000"/>
                        </a:lnSpc>
                      </a:pPr>
                      <a:r>
                        <a:rPr b="1" lang="fr-FR" sz="1000" strike="noStrike">
                          <a:solidFill>
                            <a:srgbClr val="ffffff"/>
                          </a:solidFill>
                          <a:latin typeface="Calibri"/>
                        </a:rPr>
                        <a:t>-80 000  €</a:t>
                      </a:r>
                      <a:endParaRPr/>
                    </a:p>
                    <a:p>
                      <a:pPr algn="ctr">
                        <a:lnSpc>
                          <a:spcPct val="100000"/>
                        </a:lnSpc>
                      </a:pPr>
                      <a:endParaRPr/>
                    </a:p>
                  </a:txBody>
                  <a:tcPr/>
                </a:tc>
                <a:tc>
                  <a:txBody>
                    <a:bodyPr/>
                    <a:p>
                      <a:pPr algn="ctr">
                        <a:lnSpc>
                          <a:spcPct val="100000"/>
                        </a:lnSpc>
                      </a:pPr>
                      <a:endParaRPr/>
                    </a:p>
                    <a:p>
                      <a:pPr algn="ctr">
                        <a:lnSpc>
                          <a:spcPct val="100000"/>
                        </a:lnSpc>
                      </a:pPr>
                      <a:r>
                        <a:rPr b="1" lang="fr-FR" sz="1000" strike="noStrike">
                          <a:solidFill>
                            <a:srgbClr val="ffffff"/>
                          </a:solidFill>
                          <a:latin typeface="Calibri"/>
                        </a:rPr>
                        <a:t>2 450 000 €</a:t>
                      </a:r>
                      <a:endParaRPr/>
                    </a:p>
                    <a:p>
                      <a:pPr algn="ctr">
                        <a:lnSpc>
                          <a:spcPct val="100000"/>
                        </a:lnSpc>
                      </a:pPr>
                      <a:endParaRPr/>
                    </a:p>
                  </a:txBody>
                  <a:tcPr/>
                </a:tc>
                <a:tc>
                  <a:txBody>
                    <a:bodyPr/>
                    <a:p>
                      <a:pPr algn="ctr">
                        <a:lnSpc>
                          <a:spcPct val="100000"/>
                        </a:lnSpc>
                      </a:pPr>
                      <a:r>
                        <a:rPr b="1" lang="fr-FR" sz="1000" strike="noStrike">
                          <a:solidFill>
                            <a:srgbClr val="ffffff"/>
                          </a:solidFill>
                          <a:latin typeface="Calibri"/>
                        </a:rPr>
                        <a:t>1 639 000 €</a:t>
                      </a:r>
                      <a:endParaRPr/>
                    </a:p>
                  </a:txBody>
                  <a:tcPr/>
                </a:tc>
                <a:tc>
                  <a:txBody>
                    <a:bodyPr/>
                    <a:p>
                      <a:pPr algn="ctr">
                        <a:lnSpc>
                          <a:spcPct val="100000"/>
                        </a:lnSpc>
                      </a:pPr>
                      <a:r>
                        <a:rPr b="1" lang="fr-FR" sz="1000" strike="noStrike">
                          <a:solidFill>
                            <a:srgbClr val="ffffff"/>
                          </a:solidFill>
                          <a:latin typeface="Calibri"/>
                        </a:rPr>
                        <a:t>2 544 000 €</a:t>
                      </a:r>
                      <a:endParaRPr/>
                    </a:p>
                  </a:txBody>
                  <a:tcPr/>
                </a:tc>
              </a:tr>
              <a:tr h="428760">
                <a:tc>
                  <a:txBody>
                    <a:bodyPr/>
                    <a:p>
                      <a:pPr>
                        <a:lnSpc>
                          <a:spcPct val="100000"/>
                        </a:lnSpc>
                      </a:pPr>
                      <a:r>
                        <a:rPr b="1" lang="fr-FR" sz="1000" strike="noStrike">
                          <a:solidFill>
                            <a:srgbClr val="ffffff"/>
                          </a:solidFill>
                          <a:latin typeface="Calibri"/>
                        </a:rPr>
                        <a:t>VAN 20 ans en € </a:t>
                      </a:r>
                      <a:endParaRPr/>
                    </a:p>
                    <a:p>
                      <a:pPr>
                        <a:lnSpc>
                          <a:spcPct val="100000"/>
                        </a:lnSpc>
                      </a:pPr>
                      <a:endParaRPr/>
                    </a:p>
                  </a:txBody>
                  <a:tcPr/>
                </a:tc>
                <a:tc>
                  <a:tcPr/>
                </a:tc>
                <a:tc>
                  <a:txBody>
                    <a:bodyPr/>
                    <a:p>
                      <a:pPr algn="ctr">
                        <a:lnSpc>
                          <a:spcPct val="100000"/>
                        </a:lnSpc>
                      </a:pPr>
                      <a:r>
                        <a:rPr b="1" lang="fr-FR" sz="1000" strike="noStrike">
                          <a:solidFill>
                            <a:srgbClr val="ffffff"/>
                          </a:solidFill>
                          <a:latin typeface="Calibri"/>
                        </a:rPr>
                        <a:t>-1 200 000  €</a:t>
                      </a:r>
                      <a:endParaRPr/>
                    </a:p>
                  </a:txBody>
                  <a:tcPr/>
                </a:tc>
                <a:tc>
                  <a:txBody>
                    <a:bodyPr/>
                    <a:p>
                      <a:pPr algn="ctr">
                        <a:lnSpc>
                          <a:spcPct val="100000"/>
                        </a:lnSpc>
                      </a:pPr>
                      <a:r>
                        <a:rPr b="1" lang="fr-FR" sz="1000" strike="noStrike">
                          <a:solidFill>
                            <a:srgbClr val="ffffff"/>
                          </a:solidFill>
                          <a:latin typeface="Calibri"/>
                        </a:rPr>
                        <a:t>Sans objet</a:t>
                      </a:r>
                      <a:endParaRPr/>
                    </a:p>
                  </a:txBody>
                  <a:tcPr/>
                </a:tc>
                <a:tc>
                  <a:txBody>
                    <a:bodyPr/>
                    <a:p>
                      <a:pPr algn="ctr">
                        <a:lnSpc>
                          <a:spcPct val="100000"/>
                        </a:lnSpc>
                      </a:pPr>
                      <a:r>
                        <a:rPr b="1" lang="fr-FR" sz="1000" strike="noStrike">
                          <a:solidFill>
                            <a:srgbClr val="ffffff"/>
                          </a:solidFill>
                          <a:latin typeface="Calibri"/>
                        </a:rPr>
                        <a:t>26 400 000 €  </a:t>
                      </a:r>
                      <a:r>
                        <a:rPr b="1" lang="fr-FR" sz="1000" strike="noStrike">
                          <a:solidFill>
                            <a:srgbClr val="bb0000"/>
                          </a:solidFill>
                          <a:latin typeface="Verdana"/>
                          <a:ea typeface="ＭＳ Ｐゴシック"/>
                        </a:rPr>
                        <a:t>* </a:t>
                      </a:r>
                      <a:endParaRPr/>
                    </a:p>
                  </a:txBody>
                  <a:tcPr/>
                </a:tc>
                <a:tc>
                  <a:txBody>
                    <a:bodyPr/>
                    <a:p>
                      <a:pPr algn="ctr">
                        <a:lnSpc>
                          <a:spcPct val="100000"/>
                        </a:lnSpc>
                      </a:pPr>
                      <a:r>
                        <a:rPr b="1" lang="fr-FR" sz="1000" strike="noStrike">
                          <a:solidFill>
                            <a:srgbClr val="ffffff"/>
                          </a:solidFill>
                          <a:latin typeface="Calibri"/>
                        </a:rPr>
                        <a:t>37 500 000  €</a:t>
                      </a:r>
                      <a:endParaRPr/>
                    </a:p>
                  </a:txBody>
                  <a:tcPr/>
                </a:tc>
              </a:tr>
            </a:tbl>
          </a:graphicData>
        </a:graphic>
      </p:graphicFrame>
      <p:sp>
        <p:nvSpPr>
          <p:cNvPr id="112" name="CustomShape 3"/>
          <p:cNvSpPr/>
          <p:nvPr/>
        </p:nvSpPr>
        <p:spPr>
          <a:xfrm>
            <a:off x="611640" y="4725000"/>
            <a:ext cx="7543080" cy="1727640"/>
          </a:xfrm>
          <a:prstGeom prst="rect">
            <a:avLst/>
          </a:prstGeom>
          <a:noFill/>
          <a:ln w="9360">
            <a:noFill/>
          </a:ln>
        </p:spPr>
        <p:style>
          <a:lnRef idx="0"/>
          <a:fillRef idx="0"/>
          <a:effectRef idx="0"/>
          <a:fontRef idx="minor"/>
        </p:style>
        <p:txBody>
          <a:bodyPr lIns="90000" rIns="90000" tIns="45000" bIns="45000"/>
          <a:p>
            <a:pPr algn="just">
              <a:lnSpc>
                <a:spcPct val="100000"/>
              </a:lnSpc>
              <a:buSzPct val="70000"/>
              <a:buFont typeface="Wingdings" charset="2"/>
              <a:buChar char=""/>
            </a:pPr>
            <a:r>
              <a:rPr b="1" lang="fr-FR" sz="1100" strike="noStrike">
                <a:solidFill>
                  <a:srgbClr val="204162"/>
                </a:solidFill>
                <a:latin typeface="Verdana"/>
                <a:ea typeface="ＭＳ Ｐゴシック"/>
              </a:rPr>
              <a:t>Principales hypothèses</a:t>
            </a:r>
            <a:endParaRPr/>
          </a:p>
          <a:p>
            <a:pPr lvl="1" algn="just">
              <a:lnSpc>
                <a:spcPct val="100000"/>
              </a:lnSpc>
              <a:buSzPct val="70000"/>
              <a:buFont typeface="StarSymbol"/>
              <a:buChar char="l"/>
            </a:pPr>
            <a:r>
              <a:rPr lang="fr-FR" sz="900" strike="noStrike">
                <a:solidFill>
                  <a:srgbClr val="000000"/>
                </a:solidFill>
                <a:latin typeface="Verdana"/>
                <a:ea typeface="ＭＳ Ｐゴシック"/>
              </a:rPr>
              <a:t>Nb annuel de jours travaillées 197</a:t>
            </a:r>
            <a:endParaRPr/>
          </a:p>
          <a:p>
            <a:pPr lvl="1" algn="just">
              <a:lnSpc>
                <a:spcPct val="100000"/>
              </a:lnSpc>
              <a:buSzPct val="70000"/>
              <a:buFont typeface="StarSymbol"/>
              <a:buChar char="l"/>
            </a:pPr>
            <a:r>
              <a:rPr lang="fr-FR" sz="900" strike="noStrike">
                <a:solidFill>
                  <a:srgbClr val="000000"/>
                </a:solidFill>
                <a:latin typeface="Verdana"/>
                <a:ea typeface="ＭＳ Ｐゴシック"/>
              </a:rPr>
              <a:t>Coût 2017  d’1 heure de transport pour l’Ile de France : 13,5 € pour les trajets domicile travail, 23,9 € pour les déplacements professionnels</a:t>
            </a:r>
            <a:endParaRPr/>
          </a:p>
          <a:p>
            <a:pPr lvl="1" algn="just">
              <a:lnSpc>
                <a:spcPct val="100000"/>
              </a:lnSpc>
              <a:buSzPct val="70000"/>
              <a:buFont typeface="StarSymbol"/>
              <a:buChar char="l"/>
            </a:pPr>
            <a:r>
              <a:rPr lang="fr-FR" sz="900" strike="noStrike">
                <a:solidFill>
                  <a:srgbClr val="000000"/>
                </a:solidFill>
                <a:latin typeface="Verdana"/>
                <a:ea typeface="ＭＳ Ｐゴシック"/>
              </a:rPr>
              <a:t>Nombre d’agents  concernés: 1496</a:t>
            </a:r>
            <a:endParaRPr/>
          </a:p>
          <a:p>
            <a:pPr lvl="1" algn="just">
              <a:lnSpc>
                <a:spcPct val="100000"/>
              </a:lnSpc>
              <a:buSzPct val="70000"/>
              <a:buFont typeface="StarSymbol"/>
              <a:buChar char="l"/>
            </a:pPr>
            <a:r>
              <a:rPr lang="fr-FR" sz="900" strike="noStrike">
                <a:solidFill>
                  <a:srgbClr val="000000"/>
                </a:solidFill>
                <a:latin typeface="Verdana"/>
                <a:ea typeface="ＭＳ Ｐゴシック"/>
              </a:rPr>
              <a:t>Nombre annuel de personnes x réunions : 12 900</a:t>
            </a:r>
            <a:endParaRPr/>
          </a:p>
          <a:p>
            <a:pPr lvl="1" algn="just">
              <a:lnSpc>
                <a:spcPct val="100000"/>
              </a:lnSpc>
              <a:buSzPct val="70000"/>
              <a:buFont typeface="StarSymbol"/>
              <a:buChar char="l"/>
            </a:pPr>
            <a:r>
              <a:rPr lang="fr-FR" sz="900" strike="noStrike">
                <a:solidFill>
                  <a:srgbClr val="000000"/>
                </a:solidFill>
                <a:latin typeface="Verdana"/>
                <a:ea typeface="ＭＳ Ｐゴシック"/>
              </a:rPr>
              <a:t>Taux d’actualisation : 4 %</a:t>
            </a:r>
            <a:endParaRPr/>
          </a:p>
          <a:p>
            <a:pPr lvl="1" algn="just">
              <a:lnSpc>
                <a:spcPct val="100000"/>
              </a:lnSpc>
              <a:buSzPct val="70000"/>
              <a:buFont typeface="StarSymbol"/>
              <a:buChar char="l"/>
            </a:pPr>
            <a:r>
              <a:rPr lang="fr-FR" sz="900" strike="noStrike">
                <a:solidFill>
                  <a:srgbClr val="000000"/>
                </a:solidFill>
                <a:latin typeface="Verdana"/>
                <a:ea typeface="ＭＳ Ｐゴシック"/>
              </a:rPr>
              <a:t>Taux d’évolution du PIB 1 ,2 %</a:t>
            </a:r>
            <a:endParaRPr/>
          </a:p>
          <a:p>
            <a:pPr algn="just">
              <a:lnSpc>
                <a:spcPct val="100000"/>
              </a:lnSpc>
            </a:pPr>
            <a:endParaRPr/>
          </a:p>
          <a:p>
            <a:pPr algn="just">
              <a:lnSpc>
                <a:spcPct val="100000"/>
              </a:lnSpc>
            </a:pPr>
            <a:r>
              <a:rPr b="1" lang="fr-FR" sz="900" strike="noStrike">
                <a:solidFill>
                  <a:srgbClr val="bb0000"/>
                </a:solidFill>
                <a:latin typeface="Verdana"/>
                <a:ea typeface="ＭＳ Ｐゴシック"/>
              </a:rPr>
              <a:t>* </a:t>
            </a:r>
            <a:r>
              <a:rPr lang="fr-FR" sz="900" strike="noStrike">
                <a:solidFill>
                  <a:srgbClr val="000000"/>
                </a:solidFill>
                <a:latin typeface="Verdana"/>
                <a:ea typeface="ＭＳ Ｐゴシック"/>
              </a:rPr>
              <a:t>3 ans ORA2017 puis ORA2019</a:t>
            </a: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p:txBody>
      </p:sp>
    </p:spTree>
  </p:cSld>
  <p:transition>
    <p:random/>
  </p:transition>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3" name="CustomShape 1"/>
          <p:cNvSpPr/>
          <p:nvPr/>
        </p:nvSpPr>
        <p:spPr>
          <a:xfrm>
            <a:off x="0" y="116640"/>
            <a:ext cx="8914680" cy="685080"/>
          </a:xfrm>
          <a:prstGeom prst="rect">
            <a:avLst/>
          </a:prstGeom>
          <a:noFill/>
          <a:ln>
            <a:noFill/>
          </a:ln>
        </p:spPr>
        <p:style>
          <a:lnRef idx="0"/>
          <a:fillRef idx="0"/>
          <a:effectRef idx="0"/>
          <a:fontRef idx="minor"/>
        </p:style>
        <p:txBody>
          <a:bodyPr lIns="36000" rIns="36000" tIns="36000" bIns="36000" anchor="ctr"/>
          <a:p>
            <a:pPr>
              <a:lnSpc>
                <a:spcPct val="100000"/>
              </a:lnSpc>
            </a:pPr>
            <a:r>
              <a:rPr b="1" lang="fr-FR" sz="2400" strike="noStrike">
                <a:solidFill>
                  <a:srgbClr val="ffffff"/>
                </a:solidFill>
                <a:latin typeface="Verdana"/>
                <a:ea typeface="ＭＳ Ｐゴシック"/>
              </a:rPr>
              <a:t>Exemple de variation des temps de trajet : S3    ORA 2017</a:t>
            </a:r>
            <a:endParaRPr/>
          </a:p>
        </p:txBody>
      </p:sp>
      <p:pic>
        <p:nvPicPr>
          <p:cNvPr id="114" name="Picture 3" descr=""/>
          <p:cNvPicPr/>
          <p:nvPr/>
        </p:nvPicPr>
        <p:blipFill>
          <a:blip r:embed="rId1"/>
          <a:stretch/>
        </p:blipFill>
        <p:spPr>
          <a:xfrm>
            <a:off x="1035720" y="1628640"/>
            <a:ext cx="6991920" cy="4191840"/>
          </a:xfrm>
          <a:prstGeom prst="rect">
            <a:avLst/>
          </a:prstGeom>
          <a:ln w="19080">
            <a:solidFill>
              <a:schemeClr val="bg2"/>
            </a:solidFill>
            <a:miter/>
          </a:ln>
        </p:spPr>
      </p:pic>
      <p:sp>
        <p:nvSpPr>
          <p:cNvPr id="115" name="CustomShape 2"/>
          <p:cNvSpPr/>
          <p:nvPr/>
        </p:nvSpPr>
        <p:spPr>
          <a:xfrm>
            <a:off x="4788000" y="2277000"/>
            <a:ext cx="2231640" cy="2807640"/>
          </a:xfrm>
          <a:prstGeom prst="ellipse">
            <a:avLst/>
          </a:prstGeom>
          <a:noFill/>
          <a:ln w="9360">
            <a:solidFill>
              <a:schemeClr val="bg2"/>
            </a:solidFill>
            <a:round/>
          </a:ln>
        </p:spPr>
        <p:style>
          <a:lnRef idx="0"/>
          <a:fillRef idx="0"/>
          <a:effectRef idx="0"/>
          <a:fontRef idx="minor"/>
        </p:style>
      </p:sp>
      <p:sp>
        <p:nvSpPr>
          <p:cNvPr id="116" name="CustomShape 3"/>
          <p:cNvSpPr/>
          <p:nvPr/>
        </p:nvSpPr>
        <p:spPr>
          <a:xfrm>
            <a:off x="2627640" y="6021360"/>
            <a:ext cx="4103640" cy="424800"/>
          </a:xfrm>
          <a:prstGeom prst="rect">
            <a:avLst/>
          </a:prstGeom>
          <a:noFill/>
          <a:ln>
            <a:noFill/>
          </a:ln>
        </p:spPr>
        <p:style>
          <a:lnRef idx="0"/>
          <a:fillRef idx="0"/>
          <a:effectRef idx="0"/>
          <a:fontRef idx="minor"/>
        </p:style>
        <p:txBody>
          <a:bodyPr lIns="90000" rIns="90000" tIns="45000" bIns="45000"/>
          <a:p>
            <a:pPr algn="ctr">
              <a:lnSpc>
                <a:spcPct val="100000"/>
              </a:lnSpc>
            </a:pPr>
            <a:r>
              <a:rPr b="1" lang="fr-FR" sz="1100" strike="noStrike">
                <a:solidFill>
                  <a:srgbClr val="204162"/>
                </a:solidFill>
                <a:latin typeface="Verdana"/>
                <a:ea typeface="ＭＳ Ｐゴシック"/>
              </a:rPr>
              <a:t>A l’intérieur de l’ellipse les agents qui réduiraient leur temps de travail</a:t>
            </a:r>
            <a:endParaRPr/>
          </a:p>
        </p:txBody>
      </p:sp>
    </p:spTree>
  </p:cSld>
  <p:transition>
    <p:random/>
  </p:transition>
  <p:timing>
    <p:tnLst>
      <p:par>
        <p:cTn id="13" dur="indefinite" restart="never" nodeType="tmRoot">
          <p:childTnLst>
            <p:seq>
              <p:cTn id="1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7" name="CustomShape 1"/>
          <p:cNvSpPr/>
          <p:nvPr/>
        </p:nvSpPr>
        <p:spPr>
          <a:xfrm>
            <a:off x="0" y="116640"/>
            <a:ext cx="8914680" cy="685080"/>
          </a:xfrm>
          <a:prstGeom prst="rect">
            <a:avLst/>
          </a:prstGeom>
          <a:noFill/>
          <a:ln>
            <a:noFill/>
          </a:ln>
        </p:spPr>
        <p:style>
          <a:lnRef idx="0"/>
          <a:fillRef idx="0"/>
          <a:effectRef idx="0"/>
          <a:fontRef idx="minor"/>
        </p:style>
        <p:txBody>
          <a:bodyPr lIns="36000" rIns="36000" tIns="36000" bIns="36000" anchor="ctr"/>
          <a:p>
            <a:pPr>
              <a:lnSpc>
                <a:spcPct val="100000"/>
              </a:lnSpc>
            </a:pPr>
            <a:r>
              <a:rPr b="1" lang="fr-FR" sz="2400" strike="noStrike">
                <a:solidFill>
                  <a:srgbClr val="ffffff"/>
                </a:solidFill>
                <a:latin typeface="Verdana"/>
                <a:ea typeface="ＭＳ Ｐゴシック"/>
              </a:rPr>
              <a:t>Répartition des temps de transport par catégorie</a:t>
            </a:r>
            <a:endParaRPr/>
          </a:p>
        </p:txBody>
      </p:sp>
      <p:graphicFrame>
        <p:nvGraphicFramePr>
          <p:cNvPr id="118" name="Espace réservé du contenu 4"/>
          <p:cNvGraphicFramePr/>
          <p:nvPr/>
        </p:nvGraphicFramePr>
        <p:xfrm>
          <a:off x="838080" y="1295280"/>
          <a:ext cx="5821200" cy="3717000"/>
        </p:xfrm>
        <a:graphic>
          <a:graphicData uri="http://schemas.openxmlformats.org/drawingml/2006/chart">
            <c:chart xmlns:c="http://schemas.openxmlformats.org/drawingml/2006/chart" xmlns:r="http://schemas.openxmlformats.org/officeDocument/2006/relationships" r:id="rId1"/>
          </a:graphicData>
        </a:graphic>
      </p:graphicFrame>
      <p:sp>
        <p:nvSpPr>
          <p:cNvPr id="119" name="CustomShape 2"/>
          <p:cNvSpPr/>
          <p:nvPr/>
        </p:nvSpPr>
        <p:spPr>
          <a:xfrm>
            <a:off x="323640" y="5373360"/>
            <a:ext cx="7920000" cy="829440"/>
          </a:xfrm>
          <a:prstGeom prst="rect">
            <a:avLst/>
          </a:prstGeom>
          <a:noFill/>
          <a:ln>
            <a:noFill/>
          </a:ln>
        </p:spPr>
        <p:style>
          <a:lnRef idx="0"/>
          <a:fillRef idx="0"/>
          <a:effectRef idx="0"/>
          <a:fontRef idx="minor"/>
        </p:style>
        <p:txBody>
          <a:bodyPr lIns="90000" rIns="90000" tIns="45000" bIns="45000"/>
          <a:p>
            <a:pPr algn="just">
              <a:lnSpc>
                <a:spcPct val="100000"/>
              </a:lnSpc>
              <a:buSzPct val="70000"/>
              <a:buFont typeface="Wingdings" charset="2"/>
              <a:buChar char=""/>
            </a:pPr>
            <a:r>
              <a:rPr b="1" lang="fr-FR" sz="1100" strike="noStrike">
                <a:solidFill>
                  <a:srgbClr val="204162"/>
                </a:solidFill>
                <a:latin typeface="Verdana"/>
                <a:ea typeface="ＭＳ Ｐゴシック"/>
              </a:rPr>
              <a:t>Les différences entre catégories se retrouvent dans tous les cas de figure, et c’est pour le site du Millénaire que l’augmentation du temps de trajet est la plus importante (plus de 60’ pour la catégorie C)</a:t>
            </a:r>
            <a:endParaRPr/>
          </a:p>
          <a:p>
            <a:pPr algn="just">
              <a:lnSpc>
                <a:spcPct val="100000"/>
              </a:lnSpc>
              <a:buSzPct val="70000"/>
              <a:buFont typeface="Wingdings" charset="2"/>
              <a:buChar char=""/>
            </a:pPr>
            <a:r>
              <a:rPr b="1" lang="fr-FR" sz="1100" strike="noStrike">
                <a:solidFill>
                  <a:srgbClr val="204162"/>
                </a:solidFill>
                <a:latin typeface="Verdana"/>
                <a:ea typeface="ＭＳ Ｐゴシック"/>
              </a:rPr>
              <a:t>Pas de différence significative pour les parents d’enfants, ni pour les seniors</a:t>
            </a:r>
            <a:endParaRPr/>
          </a:p>
        </p:txBody>
      </p:sp>
    </p:spTree>
  </p:cSld>
  <p:transition>
    <p:random/>
  </p:transition>
  <p:timing>
    <p:tnLst>
      <p:par>
        <p:cTn id="15" dur="indefinite" restart="never" nodeType="tmRoot">
          <p:childTnLst>
            <p:seq>
              <p:cTn id="16"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0" name="CustomShape 1"/>
          <p:cNvSpPr/>
          <p:nvPr/>
        </p:nvSpPr>
        <p:spPr>
          <a:xfrm>
            <a:off x="0" y="116640"/>
            <a:ext cx="8914680" cy="685080"/>
          </a:xfrm>
          <a:prstGeom prst="rect">
            <a:avLst/>
          </a:prstGeom>
          <a:noFill/>
          <a:ln w="9360">
            <a:noFill/>
          </a:ln>
        </p:spPr>
        <p:style>
          <a:lnRef idx="0"/>
          <a:fillRef idx="0"/>
          <a:effectRef idx="0"/>
          <a:fontRef idx="minor"/>
        </p:style>
        <p:txBody>
          <a:bodyPr lIns="36000" rIns="36000" tIns="36000" bIns="36000" anchor="ctr"/>
          <a:p>
            <a:pPr>
              <a:lnSpc>
                <a:spcPct val="100000"/>
              </a:lnSpc>
            </a:pPr>
            <a:r>
              <a:rPr b="1" lang="fr-FR" sz="2000" strike="noStrike">
                <a:solidFill>
                  <a:srgbClr val="ffffff"/>
                </a:solidFill>
                <a:latin typeface="Verdana"/>
                <a:ea typeface="ＭＳ Ｐゴシック"/>
              </a:rPr>
              <a:t>Fiche  N° 3 Approche  « micro-économique » de l’évolution du temps de travail réel pour les agents concernés par des temps de transport longs</a:t>
            </a:r>
            <a:endParaRPr/>
          </a:p>
        </p:txBody>
      </p:sp>
      <p:graphicFrame>
        <p:nvGraphicFramePr>
          <p:cNvPr id="121" name="Table 2"/>
          <p:cNvGraphicFramePr/>
          <p:nvPr/>
        </p:nvGraphicFramePr>
        <p:xfrm>
          <a:off x="179640" y="1015920"/>
          <a:ext cx="8176680" cy="3348360"/>
        </p:xfrm>
        <a:graphic>
          <a:graphicData uri="http://schemas.openxmlformats.org/drawingml/2006/table">
            <a:tbl>
              <a:tblPr/>
              <a:tblGrid>
                <a:gridCol w="2870640"/>
                <a:gridCol w="1768680"/>
                <a:gridCol w="1768680"/>
                <a:gridCol w="1769040"/>
              </a:tblGrid>
              <a:tr h="340200">
                <a:tc>
                  <a:txBody>
                    <a:bodyPr/>
                    <a:p>
                      <a:pPr>
                        <a:lnSpc>
                          <a:spcPct val="100000"/>
                        </a:lnSpc>
                      </a:pPr>
                      <a:r>
                        <a:rPr b="1" lang="fr-FR" sz="1400" strike="noStrike">
                          <a:solidFill>
                            <a:srgbClr val="000000"/>
                          </a:solidFill>
                          <a:latin typeface="Calibri"/>
                        </a:rPr>
                        <a:t> </a:t>
                      </a:r>
                      <a:endParaRPr/>
                    </a:p>
                  </a:txBody>
                  <a:tcPr/>
                </a:tc>
                <a:tc>
                  <a:txBody>
                    <a:bodyPr/>
                    <a:p>
                      <a:pPr algn="ctr">
                        <a:lnSpc>
                          <a:spcPct val="100000"/>
                        </a:lnSpc>
                      </a:pPr>
                      <a:r>
                        <a:rPr b="1" lang="fr-FR" sz="1600" strike="noStrike">
                          <a:solidFill>
                            <a:srgbClr val="ffffff"/>
                          </a:solidFill>
                          <a:latin typeface="Calibri"/>
                        </a:rPr>
                        <a:t>S3 ORA 2017</a:t>
                      </a:r>
                      <a:endParaRPr/>
                    </a:p>
                  </a:txBody>
                  <a:tcPr/>
                </a:tc>
                <a:tc>
                  <a:txBody>
                    <a:bodyPr/>
                    <a:p>
                      <a:pPr algn="ctr">
                        <a:lnSpc>
                          <a:spcPct val="100000"/>
                        </a:lnSpc>
                      </a:pPr>
                      <a:r>
                        <a:rPr b="1" lang="fr-FR" sz="1600" strike="noStrike">
                          <a:solidFill>
                            <a:srgbClr val="ffffff"/>
                          </a:solidFill>
                          <a:latin typeface="Calibri"/>
                        </a:rPr>
                        <a:t>S3 ORA 2019</a:t>
                      </a:r>
                      <a:endParaRPr/>
                    </a:p>
                  </a:txBody>
                  <a:tcPr/>
                </a:tc>
                <a:tc>
                  <a:txBody>
                    <a:bodyPr/>
                    <a:p>
                      <a:pPr algn="ctr">
                        <a:lnSpc>
                          <a:spcPct val="100000"/>
                        </a:lnSpc>
                      </a:pPr>
                      <a:r>
                        <a:rPr b="1" lang="fr-FR" sz="1600" strike="noStrike">
                          <a:solidFill>
                            <a:srgbClr val="ffffff"/>
                          </a:solidFill>
                          <a:latin typeface="Calibri"/>
                        </a:rPr>
                        <a:t>S3 Millénaire</a:t>
                      </a:r>
                      <a:endParaRPr/>
                    </a:p>
                  </a:txBody>
                  <a:tcPr/>
                </a:tc>
              </a:tr>
              <a:tr h="308160">
                <a:tc>
                  <a:txBody>
                    <a:bodyPr/>
                    <a:p>
                      <a:pPr>
                        <a:lnSpc>
                          <a:spcPct val="100000"/>
                        </a:lnSpc>
                      </a:pPr>
                      <a:r>
                        <a:rPr b="1" lang="fr-FR" sz="1400" strike="noStrike">
                          <a:solidFill>
                            <a:srgbClr val="000000"/>
                          </a:solidFill>
                          <a:latin typeface="Calibri"/>
                        </a:rPr>
                        <a:t>Nombre total d’agents concernés</a:t>
                      </a:r>
                      <a:endParaRPr/>
                    </a:p>
                  </a:txBody>
                  <a:tcPr/>
                </a:tc>
                <a:tc>
                  <a:txBody>
                    <a:bodyPr/>
                    <a:p>
                      <a:pPr algn="ctr">
                        <a:lnSpc>
                          <a:spcPct val="100000"/>
                        </a:lnSpc>
                      </a:pPr>
                      <a:r>
                        <a:rPr lang="fr-FR" sz="1400" strike="noStrike">
                          <a:solidFill>
                            <a:srgbClr val="000000"/>
                          </a:solidFill>
                          <a:latin typeface="Calibri"/>
                        </a:rPr>
                        <a:t>506 agents</a:t>
                      </a:r>
                      <a:endParaRPr/>
                    </a:p>
                  </a:txBody>
                  <a:tcPr/>
                </a:tc>
                <a:tc>
                  <a:txBody>
                    <a:bodyPr/>
                    <a:p>
                      <a:pPr algn="ctr">
                        <a:lnSpc>
                          <a:spcPct val="100000"/>
                        </a:lnSpc>
                      </a:pPr>
                      <a:r>
                        <a:rPr lang="fr-FR" sz="1400" strike="noStrike">
                          <a:solidFill>
                            <a:srgbClr val="000000"/>
                          </a:solidFill>
                          <a:latin typeface="Calibri"/>
                        </a:rPr>
                        <a:t>207 agents</a:t>
                      </a:r>
                      <a:endParaRPr/>
                    </a:p>
                  </a:txBody>
                  <a:tcPr/>
                </a:tc>
                <a:tc>
                  <a:txBody>
                    <a:bodyPr/>
                    <a:p>
                      <a:pPr algn="ctr">
                        <a:lnSpc>
                          <a:spcPct val="100000"/>
                        </a:lnSpc>
                      </a:pPr>
                      <a:r>
                        <a:rPr lang="fr-FR" sz="1400" strike="noStrike">
                          <a:solidFill>
                            <a:srgbClr val="000000"/>
                          </a:solidFill>
                          <a:latin typeface="Calibri"/>
                        </a:rPr>
                        <a:t>399 agents</a:t>
                      </a:r>
                      <a:endParaRPr/>
                    </a:p>
                  </a:txBody>
                  <a:tcPr/>
                </a:tc>
              </a:tr>
              <a:tr h="649080">
                <a:tc>
                  <a:txBody>
                    <a:bodyPr/>
                    <a:p>
                      <a:pPr>
                        <a:lnSpc>
                          <a:spcPct val="100000"/>
                        </a:lnSpc>
                      </a:pPr>
                      <a:r>
                        <a:rPr i="1" lang="fr-FR" sz="1200" strike="noStrike">
                          <a:solidFill>
                            <a:srgbClr val="000000"/>
                          </a:solidFill>
                          <a:latin typeface="Calibri"/>
                        </a:rPr>
                        <a:t>Dont agents avec </a:t>
                      </a:r>
                      <a:endParaRPr/>
                    </a:p>
                    <a:p>
                      <a:pPr>
                        <a:lnSpc>
                          <a:spcPct val="100000"/>
                        </a:lnSpc>
                      </a:pPr>
                      <a:r>
                        <a:rPr i="1" lang="fr-FR" sz="1200" strike="noStrike">
                          <a:solidFill>
                            <a:srgbClr val="000000"/>
                          </a:solidFill>
                          <a:latin typeface="Calibri"/>
                        </a:rPr>
                        <a:t>Durée trajet&gt;50 mn et augmentation&gt;15 mn</a:t>
                      </a:r>
                      <a:endParaRPr/>
                    </a:p>
                  </a:txBody>
                  <a:tcPr/>
                </a:tc>
                <a:tc>
                  <a:txBody>
                    <a:bodyPr/>
                    <a:p>
                      <a:pPr algn="ctr">
                        <a:lnSpc>
                          <a:spcPct val="100000"/>
                        </a:lnSpc>
                      </a:pPr>
                      <a:r>
                        <a:rPr i="1" lang="fr-FR" sz="1200" strike="noStrike">
                          <a:solidFill>
                            <a:srgbClr val="000000"/>
                          </a:solidFill>
                          <a:latin typeface="Calibri"/>
                        </a:rPr>
                        <a:t>238 agents </a:t>
                      </a:r>
                      <a:endParaRPr/>
                    </a:p>
                  </a:txBody>
                  <a:tcPr/>
                </a:tc>
                <a:tc>
                  <a:txBody>
                    <a:bodyPr/>
                    <a:p>
                      <a:pPr algn="ctr">
                        <a:lnSpc>
                          <a:spcPct val="100000"/>
                        </a:lnSpc>
                      </a:pPr>
                      <a:r>
                        <a:rPr i="1" lang="fr-FR" sz="1200" strike="noStrike">
                          <a:solidFill>
                            <a:srgbClr val="000000"/>
                          </a:solidFill>
                          <a:latin typeface="Calibri"/>
                        </a:rPr>
                        <a:t>111 agents</a:t>
                      </a:r>
                      <a:endParaRPr/>
                    </a:p>
                  </a:txBody>
                  <a:tcPr/>
                </a:tc>
                <a:tc>
                  <a:txBody>
                    <a:bodyPr/>
                    <a:p>
                      <a:pPr algn="ctr">
                        <a:lnSpc>
                          <a:spcPct val="100000"/>
                        </a:lnSpc>
                      </a:pPr>
                      <a:r>
                        <a:rPr i="1" lang="fr-FR" sz="1200" strike="noStrike">
                          <a:solidFill>
                            <a:srgbClr val="000000"/>
                          </a:solidFill>
                          <a:latin typeface="Calibri"/>
                        </a:rPr>
                        <a:t>176 agents</a:t>
                      </a:r>
                      <a:endParaRPr/>
                    </a:p>
                  </a:txBody>
                  <a:tcPr/>
                </a:tc>
              </a:tr>
              <a:tr h="649080">
                <a:tc>
                  <a:txBody>
                    <a:bodyPr/>
                    <a:p>
                      <a:pPr>
                        <a:lnSpc>
                          <a:spcPct val="100000"/>
                        </a:lnSpc>
                      </a:pPr>
                      <a:r>
                        <a:rPr i="1" lang="fr-FR" sz="1200" strike="noStrike">
                          <a:solidFill>
                            <a:srgbClr val="000000"/>
                          </a:solidFill>
                          <a:latin typeface="Calibri"/>
                        </a:rPr>
                        <a:t>Dont agents avec augmentation  temps de transport &gt;15 mn et durée  trajet de moins de 50 mn</a:t>
                      </a:r>
                      <a:endParaRPr/>
                    </a:p>
                  </a:txBody>
                  <a:tcPr/>
                </a:tc>
                <a:tc>
                  <a:txBody>
                    <a:bodyPr/>
                    <a:p>
                      <a:pPr algn="ctr">
                        <a:lnSpc>
                          <a:spcPct val="100000"/>
                        </a:lnSpc>
                      </a:pPr>
                      <a:r>
                        <a:rPr i="1" lang="fr-FR" sz="1200" strike="noStrike">
                          <a:solidFill>
                            <a:srgbClr val="000000"/>
                          </a:solidFill>
                          <a:latin typeface="Calibri"/>
                        </a:rPr>
                        <a:t>268 agents </a:t>
                      </a:r>
                      <a:endParaRPr/>
                    </a:p>
                  </a:txBody>
                  <a:tcPr/>
                </a:tc>
                <a:tc>
                  <a:txBody>
                    <a:bodyPr/>
                    <a:p>
                      <a:pPr algn="ctr">
                        <a:lnSpc>
                          <a:spcPct val="100000"/>
                        </a:lnSpc>
                      </a:pPr>
                      <a:r>
                        <a:rPr i="1" lang="fr-FR" sz="1200" strike="noStrike">
                          <a:solidFill>
                            <a:srgbClr val="000000"/>
                          </a:solidFill>
                          <a:latin typeface="Calibri"/>
                        </a:rPr>
                        <a:t>96 agents </a:t>
                      </a:r>
                      <a:endParaRPr/>
                    </a:p>
                  </a:txBody>
                  <a:tcPr/>
                </a:tc>
                <a:tc>
                  <a:txBody>
                    <a:bodyPr/>
                    <a:p>
                      <a:pPr algn="ctr">
                        <a:lnSpc>
                          <a:spcPct val="100000"/>
                        </a:lnSpc>
                      </a:pPr>
                      <a:r>
                        <a:rPr i="1" lang="fr-FR" sz="1200" strike="noStrike">
                          <a:solidFill>
                            <a:srgbClr val="000000"/>
                          </a:solidFill>
                          <a:latin typeface="Calibri"/>
                        </a:rPr>
                        <a:t>213 agents</a:t>
                      </a:r>
                      <a:endParaRPr/>
                    </a:p>
                  </a:txBody>
                  <a:tcPr/>
                </a:tc>
              </a:tr>
              <a:tr h="524520">
                <a:tc>
                  <a:txBody>
                    <a:bodyPr/>
                    <a:p>
                      <a:pPr>
                        <a:lnSpc>
                          <a:spcPct val="100000"/>
                        </a:lnSpc>
                      </a:pPr>
                      <a:r>
                        <a:rPr b="1" lang="fr-FR" sz="1400" strike="noStrike">
                          <a:solidFill>
                            <a:srgbClr val="000000"/>
                          </a:solidFill>
                          <a:latin typeface="Calibri"/>
                        </a:rPr>
                        <a:t>Impact annuel sur la diminution du temps de travail réel</a:t>
                      </a:r>
                      <a:endParaRPr/>
                    </a:p>
                  </a:txBody>
                  <a:tcPr/>
                </a:tc>
                <a:tc>
                  <a:txBody>
                    <a:bodyPr/>
                    <a:p>
                      <a:pPr algn="ctr">
                        <a:lnSpc>
                          <a:spcPct val="100000"/>
                        </a:lnSpc>
                      </a:pPr>
                      <a:r>
                        <a:rPr lang="fr-FR" sz="1400" strike="noStrike">
                          <a:solidFill>
                            <a:srgbClr val="000000"/>
                          </a:solidFill>
                          <a:latin typeface="Calibri"/>
                        </a:rPr>
                        <a:t>18 321 H</a:t>
                      </a:r>
                      <a:endParaRPr/>
                    </a:p>
                  </a:txBody>
                  <a:tcPr/>
                </a:tc>
                <a:tc>
                  <a:txBody>
                    <a:bodyPr/>
                    <a:p>
                      <a:pPr algn="ctr">
                        <a:lnSpc>
                          <a:spcPct val="100000"/>
                        </a:lnSpc>
                      </a:pPr>
                      <a:r>
                        <a:rPr lang="fr-FR" sz="1400" strike="noStrike">
                          <a:solidFill>
                            <a:srgbClr val="000000"/>
                          </a:solidFill>
                          <a:latin typeface="Calibri"/>
                        </a:rPr>
                        <a:t>7 831 H</a:t>
                      </a:r>
                      <a:endParaRPr/>
                    </a:p>
                  </a:txBody>
                  <a:tcPr/>
                </a:tc>
                <a:tc>
                  <a:txBody>
                    <a:bodyPr/>
                    <a:p>
                      <a:pPr algn="ctr">
                        <a:lnSpc>
                          <a:spcPct val="100000"/>
                        </a:lnSpc>
                      </a:pPr>
                      <a:r>
                        <a:rPr lang="fr-FR" sz="1400" strike="noStrike">
                          <a:solidFill>
                            <a:srgbClr val="000000"/>
                          </a:solidFill>
                          <a:latin typeface="Calibri"/>
                        </a:rPr>
                        <a:t>13 913 H</a:t>
                      </a:r>
                      <a:endParaRPr/>
                    </a:p>
                  </a:txBody>
                  <a:tcPr/>
                </a:tc>
              </a:tr>
              <a:tr h="308160">
                <a:tc>
                  <a:txBody>
                    <a:bodyPr/>
                    <a:p>
                      <a:pPr>
                        <a:lnSpc>
                          <a:spcPct val="100000"/>
                        </a:lnSpc>
                      </a:pPr>
                      <a:r>
                        <a:rPr b="1" lang="fr-FR" sz="1400" strike="noStrike">
                          <a:solidFill>
                            <a:srgbClr val="000000"/>
                          </a:solidFill>
                          <a:latin typeface="Calibri"/>
                        </a:rPr>
                        <a:t>« Pertes »  exprimées en ETP </a:t>
                      </a:r>
                      <a:endParaRPr/>
                    </a:p>
                  </a:txBody>
                  <a:tcPr/>
                </a:tc>
                <a:tc>
                  <a:txBody>
                    <a:bodyPr/>
                    <a:p>
                      <a:pPr algn="ctr">
                        <a:lnSpc>
                          <a:spcPct val="100000"/>
                        </a:lnSpc>
                      </a:pPr>
                      <a:r>
                        <a:rPr b="1" lang="fr-FR" sz="1400" strike="noStrike">
                          <a:solidFill>
                            <a:srgbClr val="000000"/>
                          </a:solidFill>
                          <a:latin typeface="Calibri"/>
                        </a:rPr>
                        <a:t>13</a:t>
                      </a:r>
                      <a:endParaRPr/>
                    </a:p>
                  </a:txBody>
                  <a:tcPr/>
                </a:tc>
                <a:tc>
                  <a:txBody>
                    <a:bodyPr/>
                    <a:p>
                      <a:pPr algn="ctr">
                        <a:lnSpc>
                          <a:spcPct val="100000"/>
                        </a:lnSpc>
                      </a:pPr>
                      <a:r>
                        <a:rPr b="1" lang="fr-FR" sz="1400" strike="noStrike">
                          <a:solidFill>
                            <a:srgbClr val="000000"/>
                          </a:solidFill>
                          <a:latin typeface="Calibri"/>
                        </a:rPr>
                        <a:t>6</a:t>
                      </a:r>
                      <a:endParaRPr/>
                    </a:p>
                  </a:txBody>
                  <a:tcPr/>
                </a:tc>
                <a:tc>
                  <a:txBody>
                    <a:bodyPr/>
                    <a:p>
                      <a:pPr algn="ctr">
                        <a:lnSpc>
                          <a:spcPct val="100000"/>
                        </a:lnSpc>
                      </a:pPr>
                      <a:r>
                        <a:rPr b="1" lang="fr-FR" sz="1400" strike="noStrike">
                          <a:solidFill>
                            <a:srgbClr val="000000"/>
                          </a:solidFill>
                          <a:latin typeface="Calibri"/>
                        </a:rPr>
                        <a:t>10</a:t>
                      </a:r>
                      <a:endParaRPr/>
                    </a:p>
                  </a:txBody>
                  <a:tcPr/>
                </a:tc>
              </a:tr>
              <a:tr h="308160">
                <a:tc>
                  <a:txBody>
                    <a:bodyPr/>
                    <a:p>
                      <a:pPr>
                        <a:lnSpc>
                          <a:spcPct val="100000"/>
                        </a:lnSpc>
                      </a:pPr>
                      <a:r>
                        <a:rPr b="1" lang="fr-FR" sz="1400" strike="noStrike">
                          <a:solidFill>
                            <a:srgbClr val="ffffff"/>
                          </a:solidFill>
                          <a:latin typeface="Calibri"/>
                        </a:rPr>
                        <a:t>Coût annuel pour le MCC</a:t>
                      </a:r>
                      <a:endParaRPr/>
                    </a:p>
                  </a:txBody>
                  <a:tcPr/>
                </a:tc>
                <a:tc>
                  <a:txBody>
                    <a:bodyPr/>
                    <a:p>
                      <a:pPr algn="ctr">
                        <a:lnSpc>
                          <a:spcPct val="100000"/>
                        </a:lnSpc>
                      </a:pPr>
                      <a:r>
                        <a:rPr b="1" lang="fr-FR" sz="1400" strike="noStrike">
                          <a:solidFill>
                            <a:srgbClr val="ffffff"/>
                          </a:solidFill>
                          <a:latin typeface="Calibri"/>
                        </a:rPr>
                        <a:t>688 870 €</a:t>
                      </a:r>
                      <a:endParaRPr/>
                    </a:p>
                  </a:txBody>
                  <a:tcPr/>
                </a:tc>
                <a:tc>
                  <a:txBody>
                    <a:bodyPr/>
                    <a:p>
                      <a:pPr algn="ctr">
                        <a:lnSpc>
                          <a:spcPct val="100000"/>
                        </a:lnSpc>
                      </a:pPr>
                      <a:r>
                        <a:rPr b="1" lang="fr-FR" sz="1400" strike="noStrike">
                          <a:solidFill>
                            <a:srgbClr val="ffffff"/>
                          </a:solidFill>
                          <a:latin typeface="Calibri"/>
                        </a:rPr>
                        <a:t>294 446 €</a:t>
                      </a:r>
                      <a:endParaRPr/>
                    </a:p>
                  </a:txBody>
                  <a:tcPr/>
                </a:tc>
                <a:tc>
                  <a:txBody>
                    <a:bodyPr/>
                    <a:p>
                      <a:pPr algn="ctr">
                        <a:lnSpc>
                          <a:spcPct val="100000"/>
                        </a:lnSpc>
                      </a:pPr>
                      <a:r>
                        <a:rPr b="1" lang="fr-FR" sz="1400" strike="noStrike">
                          <a:solidFill>
                            <a:srgbClr val="ffffff"/>
                          </a:solidFill>
                          <a:latin typeface="Calibri"/>
                        </a:rPr>
                        <a:t>523 129 €</a:t>
                      </a:r>
                      <a:endParaRPr/>
                    </a:p>
                  </a:txBody>
                  <a:tcPr/>
                </a:tc>
              </a:tr>
              <a:tr h="308160">
                <a:tc>
                  <a:txBody>
                    <a:bodyPr/>
                    <a:p>
                      <a:pPr>
                        <a:lnSpc>
                          <a:spcPct val="100000"/>
                        </a:lnSpc>
                      </a:pPr>
                      <a:r>
                        <a:rPr b="1" lang="fr-FR" sz="1400" strike="noStrike">
                          <a:solidFill>
                            <a:srgbClr val="ffffff"/>
                          </a:solidFill>
                          <a:latin typeface="Calibri"/>
                        </a:rPr>
                        <a:t>Coût en VAN 20 ans </a:t>
                      </a:r>
                      <a:endParaRPr/>
                    </a:p>
                  </a:txBody>
                  <a:tcPr/>
                </a:tc>
                <a:tc>
                  <a:txBody>
                    <a:bodyPr/>
                    <a:p>
                      <a:pPr algn="ctr">
                        <a:lnSpc>
                          <a:spcPct val="100000"/>
                        </a:lnSpc>
                      </a:pPr>
                      <a:r>
                        <a:rPr lang="fr-FR" sz="1400" strike="noStrike">
                          <a:solidFill>
                            <a:srgbClr val="ffffff"/>
                          </a:solidFill>
                          <a:latin typeface="Calibri"/>
                        </a:rPr>
                        <a:t>   </a:t>
                      </a:r>
                      <a:endParaRPr/>
                    </a:p>
                  </a:txBody>
                  <a:tcPr/>
                </a:tc>
                <a:tc>
                  <a:txBody>
                    <a:bodyPr/>
                    <a:p>
                      <a:pPr algn="ctr">
                        <a:lnSpc>
                          <a:spcPct val="100000"/>
                        </a:lnSpc>
                      </a:pPr>
                      <a:r>
                        <a:rPr b="1" lang="fr-FR" sz="1400" strike="noStrike">
                          <a:solidFill>
                            <a:srgbClr val="ffffff"/>
                          </a:solidFill>
                          <a:latin typeface="Calibri"/>
                        </a:rPr>
                        <a:t>5 338 000 €</a:t>
                      </a:r>
                      <a:endParaRPr/>
                    </a:p>
                  </a:txBody>
                  <a:tcPr/>
                </a:tc>
                <a:tc>
                  <a:txBody>
                    <a:bodyPr/>
                    <a:p>
                      <a:pPr algn="ctr">
                        <a:lnSpc>
                          <a:spcPct val="100000"/>
                        </a:lnSpc>
                      </a:pPr>
                      <a:r>
                        <a:rPr b="1" lang="fr-FR" sz="1400" strike="noStrike">
                          <a:solidFill>
                            <a:srgbClr val="ffffff"/>
                          </a:solidFill>
                          <a:latin typeface="Calibri"/>
                        </a:rPr>
                        <a:t>7 712 000 €</a:t>
                      </a:r>
                      <a:endParaRPr/>
                    </a:p>
                  </a:txBody>
                  <a:tcPr/>
                </a:tc>
              </a:tr>
            </a:tbl>
          </a:graphicData>
        </a:graphic>
      </p:graphicFrame>
      <p:sp>
        <p:nvSpPr>
          <p:cNvPr id="122" name="CustomShape 3"/>
          <p:cNvSpPr/>
          <p:nvPr/>
        </p:nvSpPr>
        <p:spPr>
          <a:xfrm>
            <a:off x="179640" y="4869000"/>
            <a:ext cx="8807040" cy="1771920"/>
          </a:xfrm>
          <a:prstGeom prst="rect">
            <a:avLst/>
          </a:prstGeom>
          <a:noFill/>
          <a:ln w="9360">
            <a:noFill/>
          </a:ln>
        </p:spPr>
        <p:style>
          <a:lnRef idx="0"/>
          <a:fillRef idx="0"/>
          <a:effectRef idx="0"/>
          <a:fontRef idx="minor"/>
        </p:style>
        <p:txBody>
          <a:bodyPr lIns="90000" rIns="90000" tIns="45000" bIns="45000"/>
          <a:p>
            <a:pPr algn="just">
              <a:lnSpc>
                <a:spcPct val="100000"/>
              </a:lnSpc>
              <a:buSzPct val="70000"/>
              <a:buFont typeface="Wingdings" charset="2"/>
              <a:buChar char=""/>
            </a:pPr>
            <a:r>
              <a:rPr b="1" lang="fr-FR" sz="900" strike="noStrike">
                <a:solidFill>
                  <a:srgbClr val="000000"/>
                </a:solidFill>
                <a:latin typeface="Verdana"/>
                <a:ea typeface="ＭＳ Ｐゴシック"/>
              </a:rPr>
              <a:t>Principales hypothèses :</a:t>
            </a:r>
            <a:endParaRPr/>
          </a:p>
          <a:p>
            <a:pPr lvl="1" algn="just">
              <a:lnSpc>
                <a:spcPct val="100000"/>
              </a:lnSpc>
              <a:buFont typeface="StarSymbol"/>
              <a:buChar char="l"/>
            </a:pPr>
            <a:r>
              <a:rPr lang="fr-FR" sz="800" strike="noStrike">
                <a:solidFill>
                  <a:srgbClr val="000000"/>
                </a:solidFill>
                <a:latin typeface="Verdana"/>
                <a:ea typeface="ＭＳ Ｐゴシック"/>
              </a:rPr>
              <a:t>Coût horaire moyen d’un agent MCC : 37,6 € (source bilan social 2014)</a:t>
            </a:r>
            <a:endParaRPr/>
          </a:p>
          <a:p>
            <a:pPr lvl="1" algn="just">
              <a:lnSpc>
                <a:spcPct val="100000"/>
              </a:lnSpc>
              <a:buFont typeface="StarSymbol"/>
              <a:buChar char="l"/>
            </a:pPr>
            <a:r>
              <a:rPr lang="fr-FR" sz="800" strike="noStrike">
                <a:solidFill>
                  <a:srgbClr val="000000"/>
                </a:solidFill>
                <a:latin typeface="Verdana"/>
                <a:ea typeface="ＭＳ Ｐゴシック"/>
              </a:rPr>
              <a:t>Hypothèses de changement de comportements :</a:t>
            </a:r>
            <a:endParaRPr/>
          </a:p>
          <a:p>
            <a:pPr lvl="2" algn="just">
              <a:lnSpc>
                <a:spcPct val="100000"/>
              </a:lnSpc>
              <a:buFont typeface="StarSymbol"/>
              <a:buChar char="l"/>
            </a:pPr>
            <a:r>
              <a:rPr lang="fr-FR" sz="800" strike="noStrike">
                <a:solidFill>
                  <a:srgbClr val="000000"/>
                </a:solidFill>
                <a:latin typeface="Verdana"/>
                <a:ea typeface="ＭＳ Ｐゴシック"/>
              </a:rPr>
              <a:t>La moitié des  agents dont la durée trajet&gt;50 mn et l’augmentation &gt;15 mn réduit sa durée effective journalière d’1/2 heure</a:t>
            </a:r>
            <a:endParaRPr/>
          </a:p>
          <a:p>
            <a:pPr lvl="2" algn="just">
              <a:lnSpc>
                <a:spcPct val="100000"/>
              </a:lnSpc>
              <a:buFont typeface="StarSymbol"/>
              <a:buChar char="l"/>
            </a:pPr>
            <a:r>
              <a:rPr lang="fr-FR" sz="800" strike="noStrike">
                <a:solidFill>
                  <a:srgbClr val="000000"/>
                </a:solidFill>
                <a:latin typeface="Verdana"/>
                <a:ea typeface="ＭＳ Ｐゴシック"/>
              </a:rPr>
              <a:t>Le quart des  agents dont la durée trajet&lt;50 mn et l’augmentation &gt;15 mn réduit sa durée effective journalière d’1/2 heure</a:t>
            </a:r>
            <a:endParaRPr/>
          </a:p>
          <a:p>
            <a:pPr lvl="1" algn="just">
              <a:lnSpc>
                <a:spcPct val="100000"/>
              </a:lnSpc>
              <a:buFont typeface="StarSymbol"/>
              <a:buChar char="l"/>
            </a:pPr>
            <a:r>
              <a:rPr lang="fr-FR" sz="800" strike="noStrike">
                <a:solidFill>
                  <a:srgbClr val="000000"/>
                </a:solidFill>
                <a:latin typeface="Verdana"/>
                <a:ea typeface="ＭＳ Ｐゴシック"/>
              </a:rPr>
              <a:t>Nb annuel de jours travaillés :197*7 =  1397</a:t>
            </a:r>
            <a:endParaRPr/>
          </a:p>
          <a:p>
            <a:pPr lvl="1" algn="just">
              <a:lnSpc>
                <a:spcPct val="100000"/>
              </a:lnSpc>
              <a:buFont typeface="StarSymbol"/>
              <a:buChar char="l"/>
            </a:pPr>
            <a:r>
              <a:rPr lang="fr-FR" sz="800" strike="noStrike">
                <a:solidFill>
                  <a:srgbClr val="000000"/>
                </a:solidFill>
                <a:latin typeface="Verdana"/>
                <a:ea typeface="ＭＳ Ｐゴシック"/>
              </a:rPr>
              <a:t>Nombre d’agents concernés: 1496</a:t>
            </a:r>
            <a:endParaRPr/>
          </a:p>
          <a:p>
            <a:pPr lvl="1" algn="just">
              <a:lnSpc>
                <a:spcPct val="100000"/>
              </a:lnSpc>
              <a:buFont typeface="StarSymbol"/>
              <a:buChar char="l"/>
            </a:pPr>
            <a:r>
              <a:rPr lang="fr-FR" sz="800" strike="noStrike">
                <a:solidFill>
                  <a:srgbClr val="000000"/>
                </a:solidFill>
                <a:latin typeface="Verdana"/>
                <a:ea typeface="ＭＳ Ｐゴシック"/>
              </a:rPr>
              <a:t>ORA17 pendant 3 ans puis ORA19 (nouvelle station de RER)</a:t>
            </a:r>
            <a:endParaRPr/>
          </a:p>
          <a:p>
            <a:pPr lvl="1" algn="just">
              <a:lnSpc>
                <a:spcPct val="100000"/>
              </a:lnSpc>
              <a:buFont typeface="StarSymbol"/>
              <a:buChar char="l"/>
            </a:pPr>
            <a:r>
              <a:rPr lang="fr-FR" sz="800" strike="noStrike">
                <a:solidFill>
                  <a:srgbClr val="000000"/>
                </a:solidFill>
                <a:latin typeface="Verdana"/>
                <a:ea typeface="ＭＳ Ｐゴシック"/>
              </a:rPr>
              <a:t>Taux d’actualisation : 4 %</a:t>
            </a:r>
            <a:endParaRPr/>
          </a:p>
          <a:p>
            <a:pPr lvl="1" algn="just">
              <a:lnSpc>
                <a:spcPct val="100000"/>
              </a:lnSpc>
              <a:buFont typeface="StarSymbol"/>
              <a:buChar char="l"/>
            </a:pPr>
            <a:r>
              <a:rPr lang="fr-FR" sz="800" strike="noStrike">
                <a:solidFill>
                  <a:srgbClr val="000000"/>
                </a:solidFill>
                <a:latin typeface="Verdana"/>
                <a:ea typeface="ＭＳ Ｐゴシック"/>
              </a:rPr>
              <a:t>Taux d’évolution du PIB  :1 ,2 %</a:t>
            </a:r>
            <a:endParaRPr/>
          </a:p>
          <a:p>
            <a:pPr algn="just">
              <a:lnSpc>
                <a:spcPct val="100000"/>
              </a:lnSpc>
            </a:pPr>
            <a:endParaRPr/>
          </a:p>
          <a:p>
            <a:pPr algn="just">
              <a:lnSpc>
                <a:spcPct val="100000"/>
              </a:lnSpc>
            </a:pPr>
            <a:endParaRPr/>
          </a:p>
        </p:txBody>
      </p:sp>
    </p:spTree>
  </p:cSld>
  <p:transition>
    <p:random/>
  </p:transition>
  <p:timing>
    <p:tnLst>
      <p:par>
        <p:cTn id="17" dur="indefinite" restart="never" nodeType="tmRoot">
          <p:childTnLst>
            <p:seq>
              <p:cTn id="18"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