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16" r:id="rId2"/>
    <p:sldId id="517" r:id="rId3"/>
    <p:sldId id="548" r:id="rId4"/>
    <p:sldId id="536" r:id="rId5"/>
    <p:sldId id="537" r:id="rId6"/>
    <p:sldId id="538" r:id="rId7"/>
    <p:sldId id="527" r:id="rId8"/>
    <p:sldId id="541" r:id="rId9"/>
    <p:sldId id="542" r:id="rId10"/>
    <p:sldId id="544" r:id="rId11"/>
    <p:sldId id="545" r:id="rId12"/>
    <p:sldId id="546" r:id="rId13"/>
    <p:sldId id="540" r:id="rId1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5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809">
          <p15:clr>
            <a:srgbClr val="A4A3A4"/>
          </p15:clr>
        </p15:guide>
        <p15:guide id="4" orient="horz" pos="1785">
          <p15:clr>
            <a:srgbClr val="A4A3A4"/>
          </p15:clr>
        </p15:guide>
        <p15:guide id="5" pos="2490">
          <p15:clr>
            <a:srgbClr val="A4A3A4"/>
          </p15:clr>
        </p15:guide>
        <p15:guide id="6" pos="5510">
          <p15:clr>
            <a:srgbClr val="A4A3A4"/>
          </p15:clr>
        </p15:guide>
        <p15:guide id="7" pos="1131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C09"/>
    <a:srgbClr val="F9FBFD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3" autoAdjust="0"/>
    <p:restoredTop sz="94673" autoAdjust="0"/>
  </p:normalViewPr>
  <p:slideViewPr>
    <p:cSldViewPr snapToGrid="0" showGuides="1">
      <p:cViewPr varScale="1">
        <p:scale>
          <a:sx n="115" d="100"/>
          <a:sy n="115" d="100"/>
        </p:scale>
        <p:origin x="1446" y="108"/>
      </p:cViewPr>
      <p:guideLst>
        <p:guide orient="horz" pos="3085"/>
        <p:guide orient="horz" pos="4156"/>
        <p:guide orient="horz" pos="809"/>
        <p:guide orient="horz" pos="1785"/>
        <p:guide pos="2490"/>
        <p:guide pos="5510"/>
        <p:guide pos="1131"/>
        <p:guide pos="393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54EC35-AD10-423C-BDF5-B8B2168F4C5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78BAA-D17F-4B4B-A7BD-2DB224AE6042}">
      <dgm:prSet custT="1"/>
      <dgm:spPr/>
      <dgm:t>
        <a:bodyPr/>
        <a:lstStyle/>
        <a:p>
          <a:r>
            <a:rPr lang="fr-FR" sz="1800" b="1" dirty="0" smtClean="0"/>
            <a:t>Priorité 1</a:t>
          </a:r>
          <a:r>
            <a:rPr lang="fr-FR" sz="1800" b="1" baseline="30000" dirty="0" smtClean="0"/>
            <a:t>ère</a:t>
          </a:r>
          <a:r>
            <a:rPr lang="fr-FR" sz="1800" b="1" dirty="0" smtClean="0"/>
            <a:t> en cas de restructuration – art. 62 bis nouveau</a:t>
          </a:r>
          <a:endParaRPr lang="fr-FR" sz="1800" b="1" dirty="0"/>
        </a:p>
      </dgm:t>
    </dgm:pt>
    <dgm:pt modelId="{7523880D-C457-4663-B879-61B9F7DA66BA}" type="parTrans" cxnId="{6C4F4E69-886C-4E50-9E85-CBFBB0A41FE7}">
      <dgm:prSet/>
      <dgm:spPr/>
      <dgm:t>
        <a:bodyPr/>
        <a:lstStyle/>
        <a:p>
          <a:endParaRPr lang="fr-FR"/>
        </a:p>
      </dgm:t>
    </dgm:pt>
    <dgm:pt modelId="{738E8C4E-A2CE-474B-BE5F-ED2513D8CFFD}" type="sibTrans" cxnId="{6C4F4E69-886C-4E50-9E85-CBFBB0A41FE7}">
      <dgm:prSet/>
      <dgm:spPr/>
      <dgm:t>
        <a:bodyPr/>
        <a:lstStyle/>
        <a:p>
          <a:endParaRPr lang="fr-FR"/>
        </a:p>
      </dgm:t>
    </dgm:pt>
    <dgm:pt modelId="{EFB84CE1-AD60-466C-B89C-1080EB86AF40}">
      <dgm:prSet custT="1"/>
      <dgm:spPr/>
      <dgm:t>
        <a:bodyPr/>
        <a:lstStyle/>
        <a:p>
          <a:r>
            <a:rPr lang="fr-FR" sz="1800" b="1" dirty="0" smtClean="0"/>
            <a:t>Réaffirmation des priorités légales – art. 60</a:t>
          </a:r>
          <a:endParaRPr lang="fr-FR" sz="1800" b="1" dirty="0"/>
        </a:p>
      </dgm:t>
    </dgm:pt>
    <dgm:pt modelId="{6152EED2-56AF-454D-932E-75B8F705F762}" type="parTrans" cxnId="{E03E6046-81EB-4380-BE29-B84BB65AC500}">
      <dgm:prSet/>
      <dgm:spPr/>
      <dgm:t>
        <a:bodyPr/>
        <a:lstStyle/>
        <a:p>
          <a:endParaRPr lang="fr-FR"/>
        </a:p>
      </dgm:t>
    </dgm:pt>
    <dgm:pt modelId="{6C7D1426-9921-443C-B546-C00246A54054}" type="sibTrans" cxnId="{E03E6046-81EB-4380-BE29-B84BB65AC500}">
      <dgm:prSet/>
      <dgm:spPr/>
      <dgm:t>
        <a:bodyPr/>
        <a:lstStyle/>
        <a:p>
          <a:endParaRPr lang="fr-FR"/>
        </a:p>
      </dgm:t>
    </dgm:pt>
    <dgm:pt modelId="{DDF0A04B-FA1E-4C9C-9910-41277E49E55E}">
      <dgm:prSet custT="1"/>
      <dgm:spPr/>
      <dgm:t>
        <a:bodyPr/>
        <a:lstStyle/>
        <a:p>
          <a:r>
            <a:rPr lang="fr-FR" sz="1800" b="1" dirty="0" smtClean="0"/>
            <a:t>Critères supplémentaires subsidiaires</a:t>
          </a:r>
          <a:endParaRPr lang="fr-FR" sz="1800" b="1" dirty="0"/>
        </a:p>
      </dgm:t>
    </dgm:pt>
    <dgm:pt modelId="{D821680F-1EF0-44BC-B757-3FBCC72BC938}" type="sibTrans" cxnId="{584F094F-241A-41B4-A38B-FC197821AA71}">
      <dgm:prSet/>
      <dgm:spPr/>
      <dgm:t>
        <a:bodyPr/>
        <a:lstStyle/>
        <a:p>
          <a:endParaRPr lang="fr-FR"/>
        </a:p>
      </dgm:t>
    </dgm:pt>
    <dgm:pt modelId="{19063F87-E3CF-44C6-BAF5-EFAE7238281B}" type="parTrans" cxnId="{584F094F-241A-41B4-A38B-FC197821AA71}">
      <dgm:prSet/>
      <dgm:spPr/>
      <dgm:t>
        <a:bodyPr/>
        <a:lstStyle/>
        <a:p>
          <a:endParaRPr lang="fr-FR"/>
        </a:p>
      </dgm:t>
    </dgm:pt>
    <dgm:pt modelId="{536F763D-9498-4114-BCA2-6C5D2A8D3023}" type="pres">
      <dgm:prSet presAssocID="{9554EC35-AD10-423C-BDF5-B8B2168F4C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6DB5E72-E563-4FA8-B5F2-0EA087098424}" type="pres">
      <dgm:prSet presAssocID="{EFB84CE1-AD60-466C-B89C-1080EB86AF40}" presName="composite" presStyleCnt="0"/>
      <dgm:spPr/>
    </dgm:pt>
    <dgm:pt modelId="{E06FECFA-BD30-4381-A8DD-054EE6453F95}" type="pres">
      <dgm:prSet presAssocID="{EFB84CE1-AD60-466C-B89C-1080EB86AF40}" presName="rect1" presStyleLbl="trAlignAcc1" presStyleIdx="0" presStyleCnt="3" custScaleX="103907" custScaleY="832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C84F-ACB7-4F01-9FB8-9D2226FE1063}" type="pres">
      <dgm:prSet presAssocID="{EFB84CE1-AD60-466C-B89C-1080EB86AF40}" presName="rect2" presStyleLbl="fgImgPlace1" presStyleIdx="0" presStyleCnt="3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1AF8F9D2-8808-4242-892A-D43EF74D0508}" type="pres">
      <dgm:prSet presAssocID="{6C7D1426-9921-443C-B546-C00246A54054}" presName="sibTrans" presStyleCnt="0"/>
      <dgm:spPr/>
    </dgm:pt>
    <dgm:pt modelId="{314F8B57-6B38-4017-8D60-3B01370F5374}" type="pres">
      <dgm:prSet presAssocID="{DDF0A04B-FA1E-4C9C-9910-41277E49E55E}" presName="composite" presStyleCnt="0"/>
      <dgm:spPr/>
    </dgm:pt>
    <dgm:pt modelId="{3A27BEA8-8D41-4EC0-B70E-00D1F15A69BA}" type="pres">
      <dgm:prSet presAssocID="{DDF0A04B-FA1E-4C9C-9910-41277E49E55E}" presName="rect1" presStyleLbl="trAlignAcc1" presStyleIdx="1" presStyleCnt="3" custScaleY="80234" custLinFactNeighborX="2032" custLinFactNeighborY="-9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55A84D-CE1C-4258-A777-88CDE6A4632C}" type="pres">
      <dgm:prSet presAssocID="{DDF0A04B-FA1E-4C9C-9910-41277E49E55E}" presName="rect2" presStyleLbl="fgImgPlace1" presStyleIdx="1" presStyleCnt="3" custScaleX="9588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ED07CE43-90BF-4037-A760-80016AA6969E}" type="pres">
      <dgm:prSet presAssocID="{D821680F-1EF0-44BC-B757-3FBCC72BC938}" presName="sibTrans" presStyleCnt="0"/>
      <dgm:spPr/>
    </dgm:pt>
    <dgm:pt modelId="{3DA3FAEF-1438-42A4-B779-E24090055AD3}" type="pres">
      <dgm:prSet presAssocID="{FCC78BAA-D17F-4B4B-A7BD-2DB224AE6042}" presName="composite" presStyleCnt="0"/>
      <dgm:spPr/>
    </dgm:pt>
    <dgm:pt modelId="{C6644F65-D052-415E-B4A3-8A2F98529995}" type="pres">
      <dgm:prSet presAssocID="{FCC78BAA-D17F-4B4B-A7BD-2DB224AE6042}" presName="rect1" presStyleLbl="trAlignAcc1" presStyleIdx="2" presStyleCnt="3" custLinFactNeighborX="2612" custLinFactNeighborY="371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3B0FC1-3F5B-4AF4-B4FA-DBD70BFE159E}" type="pres">
      <dgm:prSet presAssocID="{FCC78BAA-D17F-4B4B-A7BD-2DB224AE6042}" presName="rect2" presStyleLbl="fgImgPlace1" presStyleIdx="2" presStyleCnt="3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</dgm:ptLst>
  <dgm:cxnLst>
    <dgm:cxn modelId="{6C4F4E69-886C-4E50-9E85-CBFBB0A41FE7}" srcId="{9554EC35-AD10-423C-BDF5-B8B2168F4C5C}" destId="{FCC78BAA-D17F-4B4B-A7BD-2DB224AE6042}" srcOrd="2" destOrd="0" parTransId="{7523880D-C457-4663-B879-61B9F7DA66BA}" sibTransId="{738E8C4E-A2CE-474B-BE5F-ED2513D8CFFD}"/>
    <dgm:cxn modelId="{30951F9B-9094-4726-9973-B5C00DCD8B28}" type="presOf" srcId="{EFB84CE1-AD60-466C-B89C-1080EB86AF40}" destId="{E06FECFA-BD30-4381-A8DD-054EE6453F95}" srcOrd="0" destOrd="0" presId="urn:microsoft.com/office/officeart/2008/layout/PictureStrips"/>
    <dgm:cxn modelId="{E03E6046-81EB-4380-BE29-B84BB65AC500}" srcId="{9554EC35-AD10-423C-BDF5-B8B2168F4C5C}" destId="{EFB84CE1-AD60-466C-B89C-1080EB86AF40}" srcOrd="0" destOrd="0" parTransId="{6152EED2-56AF-454D-932E-75B8F705F762}" sibTransId="{6C7D1426-9921-443C-B546-C00246A54054}"/>
    <dgm:cxn modelId="{584F094F-241A-41B4-A38B-FC197821AA71}" srcId="{9554EC35-AD10-423C-BDF5-B8B2168F4C5C}" destId="{DDF0A04B-FA1E-4C9C-9910-41277E49E55E}" srcOrd="1" destOrd="0" parTransId="{19063F87-E3CF-44C6-BAF5-EFAE7238281B}" sibTransId="{D821680F-1EF0-44BC-B757-3FBCC72BC938}"/>
    <dgm:cxn modelId="{337639D8-EEB2-4591-8C5B-59962A2C9B17}" type="presOf" srcId="{9554EC35-AD10-423C-BDF5-B8B2168F4C5C}" destId="{536F763D-9498-4114-BCA2-6C5D2A8D3023}" srcOrd="0" destOrd="0" presId="urn:microsoft.com/office/officeart/2008/layout/PictureStrips"/>
    <dgm:cxn modelId="{0382B09B-89F5-4644-8F5D-F94ED830C75F}" type="presOf" srcId="{DDF0A04B-FA1E-4C9C-9910-41277E49E55E}" destId="{3A27BEA8-8D41-4EC0-B70E-00D1F15A69BA}" srcOrd="0" destOrd="0" presId="urn:microsoft.com/office/officeart/2008/layout/PictureStrips"/>
    <dgm:cxn modelId="{BB3E9C36-5CE4-4881-B295-A95E30EEE6D2}" type="presOf" srcId="{FCC78BAA-D17F-4B4B-A7BD-2DB224AE6042}" destId="{C6644F65-D052-415E-B4A3-8A2F98529995}" srcOrd="0" destOrd="0" presId="urn:microsoft.com/office/officeart/2008/layout/PictureStrips"/>
    <dgm:cxn modelId="{92DEF16A-1217-4AEF-A158-740293C27D21}" type="presParOf" srcId="{536F763D-9498-4114-BCA2-6C5D2A8D3023}" destId="{E6DB5E72-E563-4FA8-B5F2-0EA087098424}" srcOrd="0" destOrd="0" presId="urn:microsoft.com/office/officeart/2008/layout/PictureStrips"/>
    <dgm:cxn modelId="{29F93D90-2516-4EE1-A2A6-54FEFE117590}" type="presParOf" srcId="{E6DB5E72-E563-4FA8-B5F2-0EA087098424}" destId="{E06FECFA-BD30-4381-A8DD-054EE6453F95}" srcOrd="0" destOrd="0" presId="urn:microsoft.com/office/officeart/2008/layout/PictureStrips"/>
    <dgm:cxn modelId="{9DAEE93B-7614-491F-9612-BB18B31ACDC3}" type="presParOf" srcId="{E6DB5E72-E563-4FA8-B5F2-0EA087098424}" destId="{1D14C84F-ACB7-4F01-9FB8-9D2226FE1063}" srcOrd="1" destOrd="0" presId="urn:microsoft.com/office/officeart/2008/layout/PictureStrips"/>
    <dgm:cxn modelId="{D57A9A88-8517-4630-9E54-669AA2E64BD4}" type="presParOf" srcId="{536F763D-9498-4114-BCA2-6C5D2A8D3023}" destId="{1AF8F9D2-8808-4242-892A-D43EF74D0508}" srcOrd="1" destOrd="0" presId="urn:microsoft.com/office/officeart/2008/layout/PictureStrips"/>
    <dgm:cxn modelId="{03090B35-DF20-49A7-BE97-8790AF2A162B}" type="presParOf" srcId="{536F763D-9498-4114-BCA2-6C5D2A8D3023}" destId="{314F8B57-6B38-4017-8D60-3B01370F5374}" srcOrd="2" destOrd="0" presId="urn:microsoft.com/office/officeart/2008/layout/PictureStrips"/>
    <dgm:cxn modelId="{192FAA2F-CC3E-438C-9552-5FF7975FC586}" type="presParOf" srcId="{314F8B57-6B38-4017-8D60-3B01370F5374}" destId="{3A27BEA8-8D41-4EC0-B70E-00D1F15A69BA}" srcOrd="0" destOrd="0" presId="urn:microsoft.com/office/officeart/2008/layout/PictureStrips"/>
    <dgm:cxn modelId="{9A019CC4-4D48-478B-A71B-ED72AB51F29D}" type="presParOf" srcId="{314F8B57-6B38-4017-8D60-3B01370F5374}" destId="{5C55A84D-CE1C-4258-A777-88CDE6A4632C}" srcOrd="1" destOrd="0" presId="urn:microsoft.com/office/officeart/2008/layout/PictureStrips"/>
    <dgm:cxn modelId="{ACBD4F87-42BF-4BFD-A7DA-51B57174C64B}" type="presParOf" srcId="{536F763D-9498-4114-BCA2-6C5D2A8D3023}" destId="{ED07CE43-90BF-4037-A760-80016AA6969E}" srcOrd="3" destOrd="0" presId="urn:microsoft.com/office/officeart/2008/layout/PictureStrips"/>
    <dgm:cxn modelId="{4F77D674-F837-4AA5-9F97-5D9968A627AF}" type="presParOf" srcId="{536F763D-9498-4114-BCA2-6C5D2A8D3023}" destId="{3DA3FAEF-1438-42A4-B779-E24090055AD3}" srcOrd="4" destOrd="0" presId="urn:microsoft.com/office/officeart/2008/layout/PictureStrips"/>
    <dgm:cxn modelId="{B5CA4E51-970E-4383-8523-6D4A14D0EFC0}" type="presParOf" srcId="{3DA3FAEF-1438-42A4-B779-E24090055AD3}" destId="{C6644F65-D052-415E-B4A3-8A2F98529995}" srcOrd="0" destOrd="0" presId="urn:microsoft.com/office/officeart/2008/layout/PictureStrips"/>
    <dgm:cxn modelId="{8BCA0536-6688-4B55-9F73-B15F3D31744D}" type="presParOf" srcId="{3DA3FAEF-1438-42A4-B779-E24090055AD3}" destId="{8E3B0FC1-3F5B-4AF4-B4FA-DBD70BFE159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FECFA-BD30-4381-A8DD-054EE6453F95}">
      <dsp:nvSpPr>
        <dsp:cNvPr id="0" name=""/>
        <dsp:cNvSpPr/>
      </dsp:nvSpPr>
      <dsp:spPr>
        <a:xfrm>
          <a:off x="1239110" y="430090"/>
          <a:ext cx="4076397" cy="102063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39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Réaffirmation des priorités légales – art. 60</a:t>
          </a:r>
          <a:endParaRPr lang="fr-FR" sz="1800" b="1" kern="1200" dirty="0"/>
        </a:p>
      </dsp:txBody>
      <dsp:txXfrm>
        <a:off x="1239110" y="430090"/>
        <a:ext cx="4076397" cy="1020636"/>
      </dsp:txXfrm>
    </dsp:sp>
    <dsp:sp modelId="{1D14C84F-ACB7-4F01-9FB8-9D2226FE1063}">
      <dsp:nvSpPr>
        <dsp:cNvPr id="0" name=""/>
        <dsp:cNvSpPr/>
      </dsp:nvSpPr>
      <dsp:spPr>
        <a:xfrm>
          <a:off x="1152285" y="150335"/>
          <a:ext cx="858182" cy="128727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7BEA8-8D41-4EC0-B70E-00D1F15A69BA}">
      <dsp:nvSpPr>
        <dsp:cNvPr id="0" name=""/>
        <dsp:cNvSpPr/>
      </dsp:nvSpPr>
      <dsp:spPr>
        <a:xfrm>
          <a:off x="1424948" y="1877891"/>
          <a:ext cx="3923120" cy="98364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39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Critères supplémentaires subsidiaires</a:t>
          </a:r>
          <a:endParaRPr lang="fr-FR" sz="1800" b="1" kern="1200" dirty="0"/>
        </a:p>
      </dsp:txBody>
      <dsp:txXfrm>
        <a:off x="1424948" y="1877891"/>
        <a:ext cx="3923120" cy="983648"/>
      </dsp:txXfrm>
    </dsp:sp>
    <dsp:sp modelId="{5C55A84D-CE1C-4258-A777-88CDE6A4632C}">
      <dsp:nvSpPr>
        <dsp:cNvPr id="0" name=""/>
        <dsp:cNvSpPr/>
      </dsp:nvSpPr>
      <dsp:spPr>
        <a:xfrm>
          <a:off x="1199441" y="1591032"/>
          <a:ext cx="822834" cy="128727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44F65-D052-415E-B4A3-8A2F98529995}">
      <dsp:nvSpPr>
        <dsp:cNvPr id="0" name=""/>
        <dsp:cNvSpPr/>
      </dsp:nvSpPr>
      <dsp:spPr>
        <a:xfrm>
          <a:off x="1456539" y="3346033"/>
          <a:ext cx="3923120" cy="122597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394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Priorité 1</a:t>
          </a:r>
          <a:r>
            <a:rPr lang="fr-FR" sz="1800" b="1" kern="1200" baseline="30000" dirty="0" smtClean="0"/>
            <a:t>ère</a:t>
          </a:r>
          <a:r>
            <a:rPr lang="fr-FR" sz="1800" b="1" kern="1200" dirty="0" smtClean="0"/>
            <a:t> en cas de restructuration – art. 62 bis nouveau</a:t>
          </a:r>
          <a:endParaRPr lang="fr-FR" sz="1800" b="1" kern="1200" dirty="0"/>
        </a:p>
      </dsp:txBody>
      <dsp:txXfrm>
        <a:off x="1456539" y="3346033"/>
        <a:ext cx="3923120" cy="1225975"/>
      </dsp:txXfrm>
    </dsp:sp>
    <dsp:sp modelId="{8E3B0FC1-3F5B-4AF4-B4FA-DBD70BFE159E}">
      <dsp:nvSpPr>
        <dsp:cNvPr id="0" name=""/>
        <dsp:cNvSpPr/>
      </dsp:nvSpPr>
      <dsp:spPr>
        <a:xfrm>
          <a:off x="1190604" y="3018612"/>
          <a:ext cx="858182" cy="128727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53CE3-7AE4-4D35-A25C-2A1E3326B671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85EBA-8176-4EE0-AD32-197F3CAA9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933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73A60-929B-48D7-9CB0-51792EB16C0C}" type="datetimeFigureOut">
              <a:rPr lang="fr-FR" smtClean="0"/>
              <a:t>18/11/2019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20046-E730-47A0-8026-E3B036F73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5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915680">
              <a:defRPr/>
            </a:pPr>
            <a:fld id="{FDDCFEBA-6DB3-48D4-80E9-9E346D439DB5}" type="datetime3">
              <a:rPr lang="fr-FR">
                <a:solidFill>
                  <a:prstClr val="black"/>
                </a:solidFill>
              </a:rPr>
              <a:pPr defTabSz="915680">
                <a:defRPr/>
              </a:pPr>
              <a:t>18.11.19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15680">
              <a:defRPr/>
            </a:pPr>
            <a:fld id="{5B43D19E-BFDB-4C92-8EDD-32EDDA8F41DF}" type="slidenum">
              <a:rPr lang="fr-FR">
                <a:solidFill>
                  <a:prstClr val="black"/>
                </a:solidFill>
              </a:rPr>
              <a:pPr defTabSz="915680">
                <a:defRPr/>
              </a:pPr>
              <a:t>1</a:t>
            </a:fld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51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84613" y="2751138"/>
            <a:ext cx="4891087" cy="1341891"/>
          </a:xfrm>
        </p:spPr>
        <p:txBody>
          <a:bodyPr anchor="t">
            <a:normAutofit/>
          </a:bodyPr>
          <a:lstStyle>
            <a:lvl1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84566" y="4913654"/>
            <a:ext cx="4893575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29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36072" y="1"/>
            <a:ext cx="9180072" cy="6857999"/>
          </a:xfrm>
          <a:prstGeom prst="rect">
            <a:avLst/>
          </a:prstGeom>
          <a:gradFill flip="none" rotWithShape="1">
            <a:gsLst>
              <a:gs pos="0">
                <a:srgbClr val="163F70"/>
              </a:gs>
              <a:gs pos="7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8002" y="2743200"/>
            <a:ext cx="4877697" cy="2570163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7956" y="5450682"/>
            <a:ext cx="4880177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07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7488" y="1902610"/>
            <a:ext cx="7260976" cy="450215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-1" y="1252356"/>
            <a:ext cx="1487489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487488" y="929895"/>
            <a:ext cx="7259636" cy="743694"/>
          </a:xfrm>
        </p:spPr>
        <p:txBody>
          <a:bodyPr anchor="t"/>
          <a:lstStyle>
            <a:lvl1pPr>
              <a:lnSpc>
                <a:spcPts val="3200"/>
              </a:lnSpc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89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888" y="1812505"/>
            <a:ext cx="8124576" cy="4785145"/>
          </a:xfrm>
        </p:spPr>
        <p:txBody>
          <a:bodyPr>
            <a:normAutofit/>
          </a:bodyPr>
          <a:lstStyle>
            <a:lvl1pPr marL="276225" indent="-276225">
              <a:lnSpc>
                <a:spcPts val="19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542925" indent="-257175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/>
            </a:lvl2pPr>
            <a:lvl3pPr>
              <a:lnSpc>
                <a:spcPts val="1900"/>
              </a:lnSpc>
              <a:spcBef>
                <a:spcPts val="600"/>
              </a:spcBef>
              <a:defRPr sz="1800"/>
            </a:lvl3pPr>
            <a:lvl4pPr>
              <a:lnSpc>
                <a:spcPts val="1900"/>
              </a:lnSpc>
              <a:spcBef>
                <a:spcPts val="600"/>
              </a:spcBef>
              <a:defRPr sz="1600"/>
            </a:lvl4pPr>
            <a:lvl5pPr>
              <a:lnSpc>
                <a:spcPts val="19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1251457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743694"/>
          </a:xfrm>
        </p:spPr>
        <p:txBody>
          <a:bodyPr anchor="t">
            <a:normAutofit/>
          </a:bodyPr>
          <a:lstStyle>
            <a:lvl1pPr>
              <a:lnSpc>
                <a:spcPts val="2800"/>
              </a:lnSpc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94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124075"/>
            <a:ext cx="4038600" cy="4002088"/>
          </a:xfrm>
        </p:spPr>
        <p:txBody>
          <a:bodyPr>
            <a:normAutofit/>
          </a:bodyPr>
          <a:lstStyle>
            <a:lvl1pPr marL="276225" indent="-276225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24075"/>
            <a:ext cx="4038600" cy="4002088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9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7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76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7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997314"/>
            <a:ext cx="3008313" cy="908050"/>
          </a:xfrm>
        </p:spPr>
        <p:txBody>
          <a:bodyPr anchor="t">
            <a:noAutofit/>
          </a:bodyPr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41750" y="949690"/>
            <a:ext cx="5111750" cy="5384800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542925" indent="-276225">
              <a:defRPr sz="2000"/>
            </a:lvl2pPr>
            <a:lvl3pPr marL="809625" indent="-266700">
              <a:defRPr sz="1800"/>
            </a:lvl3pPr>
            <a:lvl4pPr marL="1162050" indent="-352425">
              <a:defRPr sz="1600"/>
            </a:lvl4pPr>
            <a:lvl5pPr marL="1438275" indent="-276225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125" y="1905365"/>
            <a:ext cx="3008313" cy="44783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04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7" y="4800600"/>
            <a:ext cx="72596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7489" y="971549"/>
            <a:ext cx="7259636" cy="3756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7487" y="5367338"/>
            <a:ext cx="72596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defRPr sz="800" spc="-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7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07704" y="989856"/>
            <a:ext cx="67687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07704" y="2132856"/>
            <a:ext cx="6779096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B5CD431-8979-40BA-906D-370E0EB62E2B}" type="datetimeFigureOut">
              <a:rPr lang="fr-FR" smtClean="0"/>
              <a:pPr/>
              <a:t>18/11/2019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8" y="67919"/>
            <a:ext cx="865058" cy="5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1940694" y="166152"/>
            <a:ext cx="2403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Ministère de la </a:t>
            </a:r>
            <a:r>
              <a:rPr lang="fr-FR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fr-FR" sz="16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6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4E264E0-AD61-4347-BFBE-25D2591B7EA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5"/>
          <a:ext cx="1466" cy="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iapositive think-cell" r:id="rId5" imgW="622" imgH="623" progId="TCLayout.ActiveDocument.1">
                  <p:embed/>
                </p:oleObj>
              </mc:Choice>
              <mc:Fallback>
                <p:oleObj name="Diapositive think-cell" r:id="rId5" imgW="622" imgH="6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4E264E0-AD61-4347-BFBE-25D2591B7E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5"/>
                        <a:ext cx="1466" cy="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2188DBCF-A0A1-4D42-8845-AC1ED03FD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79" y="5309090"/>
            <a:ext cx="4880177" cy="506290"/>
          </a:xfrm>
        </p:spPr>
        <p:txBody>
          <a:bodyPr/>
          <a:lstStyle/>
          <a:p>
            <a:r>
              <a:rPr lang="fr-FR" dirty="0" smtClean="0"/>
              <a:t>Réunion du 20 novembre 2019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876C181-0190-431D-ACE7-D3FA423E5A2D}"/>
              </a:ext>
            </a:extLst>
          </p:cNvPr>
          <p:cNvSpPr txBox="1">
            <a:spLocks/>
          </p:cNvSpPr>
          <p:nvPr/>
        </p:nvSpPr>
        <p:spPr>
          <a:xfrm>
            <a:off x="4038680" y="2936632"/>
            <a:ext cx="4877697" cy="2372458"/>
          </a:xfrm>
          <a:prstGeom prst="rect">
            <a:avLst/>
          </a:prstGeom>
        </p:spPr>
        <p:txBody>
          <a:bodyPr vert="horz" lIns="84406" tIns="42203" rIns="84406" bIns="42203" rtlCol="0" anchor="t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844083">
              <a:defRPr/>
            </a:pPr>
            <a:r>
              <a:rPr lang="fr-FR" sz="2954" dirty="0">
                <a:solidFill>
                  <a:prstClr val="white"/>
                </a:solidFill>
              </a:rPr>
              <a:t>Présentation des Lignes directrices de gestion </a:t>
            </a:r>
            <a:r>
              <a:rPr lang="fr-FR" sz="2954" dirty="0" smtClean="0">
                <a:solidFill>
                  <a:prstClr val="white"/>
                </a:solidFill>
              </a:rPr>
              <a:t>: LDG mobilité</a:t>
            </a:r>
            <a:endParaRPr lang="fr-FR" sz="2954" dirty="0">
              <a:solidFill>
                <a:prstClr val="white"/>
              </a:solidFill>
            </a:endParaRPr>
          </a:p>
          <a:p>
            <a:pPr defTabSz="844083">
              <a:defRPr/>
            </a:pPr>
            <a:endParaRPr lang="fr-FR" sz="2954" dirty="0">
              <a:solidFill>
                <a:prstClr val="white"/>
              </a:solidFill>
            </a:endParaRPr>
          </a:p>
          <a:p>
            <a:pPr defTabSz="844083">
              <a:defRPr/>
            </a:pPr>
            <a:r>
              <a:rPr lang="fr-FR" sz="2954" dirty="0">
                <a:solidFill>
                  <a:prstClr val="white"/>
                </a:solidFill>
              </a:rPr>
              <a:t/>
            </a:r>
            <a:br>
              <a:rPr lang="fr-FR" sz="2954" dirty="0">
                <a:solidFill>
                  <a:prstClr val="white"/>
                </a:solidFill>
              </a:rPr>
            </a:br>
            <a:endParaRPr lang="fr-FR" sz="1846" dirty="0">
              <a:solidFill>
                <a:prstClr val="white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9868" y="778853"/>
            <a:ext cx="10287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sz="1800" u="sng" dirty="0" smtClean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endParaRPr lang="fr-FR" sz="18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62355" y="1072342"/>
            <a:ext cx="327601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graphicFrame>
        <p:nvGraphicFramePr>
          <p:cNvPr id="21" name="Diagramme 20"/>
          <p:cNvGraphicFramePr/>
          <p:nvPr>
            <p:extLst>
              <p:ext uri="{D42A27DB-BD31-4B8C-83A1-F6EECF244321}">
                <p14:modId xmlns:p14="http://schemas.microsoft.com/office/powerpoint/2010/main" val="3995919938"/>
              </p:ext>
            </p:extLst>
          </p:nvPr>
        </p:nvGraphicFramePr>
        <p:xfrm>
          <a:off x="-998018" y="1853729"/>
          <a:ext cx="6467793" cy="4572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4414058" y="1940437"/>
            <a:ext cx="4572000" cy="156966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Dans toute mesure compatible avec le bon fonctionnement du service, </a:t>
            </a:r>
            <a:r>
              <a:rPr lang="fr-FR" sz="1200" b="1" dirty="0" smtClean="0"/>
              <a:t>priorité est donnée au </a:t>
            </a:r>
            <a:r>
              <a:rPr lang="fr-FR" sz="1200" dirty="0" smtClean="0"/>
              <a:t>:</a:t>
            </a:r>
          </a:p>
          <a:p>
            <a:r>
              <a:rPr lang="fr-FR" sz="1200" dirty="0" smtClean="0"/>
              <a:t>- conjoint séparé pour raison professionnelle</a:t>
            </a:r>
          </a:p>
          <a:p>
            <a:r>
              <a:rPr lang="fr-FR" sz="1200" dirty="0" smtClean="0"/>
              <a:t>- fonctionnaire en situation de handicap</a:t>
            </a:r>
          </a:p>
          <a:p>
            <a:r>
              <a:rPr lang="fr-FR" sz="1200" dirty="0" smtClean="0"/>
              <a:t>- fonctionnaire exerçant en quartier urbain difficile</a:t>
            </a:r>
          </a:p>
          <a:p>
            <a:r>
              <a:rPr lang="fr-FR" sz="1200" dirty="0" smtClean="0"/>
              <a:t>- fonctionnaire justifiant d’intérêt matériel et moraux en outre-mer</a:t>
            </a:r>
          </a:p>
          <a:p>
            <a:r>
              <a:rPr lang="fr-FR" sz="1200" dirty="0" smtClean="0"/>
              <a:t>- fonctionnaire dont l’emploi est supprimé et qui ne peut être réaffecté dans un emploi correspondant à son grade.</a:t>
            </a:r>
            <a:endParaRPr lang="fr-FR" sz="12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414058" y="3681976"/>
            <a:ext cx="4572000" cy="138499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Symbol" panose="05050102010706020507" pitchFamily="18" charset="2"/>
              <a:buChar char="Þ"/>
            </a:pPr>
            <a:r>
              <a:rPr lang="fr-FR" sz="1200" b="1" dirty="0" smtClean="0"/>
              <a:t>fonctionnaire </a:t>
            </a:r>
            <a:r>
              <a:rPr lang="fr-FR" sz="1200" b="1" dirty="0"/>
              <a:t>ayant exercé ses fonctions pendant une durée minimale</a:t>
            </a:r>
            <a:r>
              <a:rPr lang="fr-FR" sz="1200" dirty="0"/>
              <a:t> dans un territoire ou dans une </a:t>
            </a:r>
            <a:r>
              <a:rPr lang="fr-FR" sz="1200" b="1" dirty="0"/>
              <a:t>zone rencontrant des difficultés particulières de </a:t>
            </a:r>
            <a:r>
              <a:rPr lang="fr-FR" sz="1200" b="1" dirty="0" smtClean="0"/>
              <a:t>recrutement</a:t>
            </a:r>
          </a:p>
          <a:p>
            <a:pPr algn="just"/>
            <a:r>
              <a:rPr lang="fr-FR" sz="1200" i="1" u="sng" dirty="0" smtClean="0">
                <a:solidFill>
                  <a:schemeClr val="accent1">
                    <a:lumMod val="75000"/>
                  </a:schemeClr>
                </a:solidFill>
              </a:rPr>
              <a:t>DCE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r>
              <a:rPr lang="fr-FR" sz="1200" i="1" dirty="0" smtClean="0"/>
              <a:t> LDG doit alors indiquer les zones géographiques concernées + durée minimale d’exercice des fonctions</a:t>
            </a:r>
          </a:p>
          <a:p>
            <a:pPr algn="just"/>
            <a:endParaRPr lang="fr-FR" sz="1200" i="1" dirty="0" smtClean="0"/>
          </a:p>
          <a:p>
            <a:pPr marL="171450" indent="-171450" algn="just">
              <a:buFont typeface="Symbol" panose="05050102010706020507" pitchFamily="18" charset="2"/>
              <a:buChar char="Þ"/>
            </a:pPr>
            <a:r>
              <a:rPr lang="fr-FR" sz="1200" dirty="0" smtClean="0"/>
              <a:t> </a:t>
            </a:r>
            <a:r>
              <a:rPr lang="fr-FR" sz="1200" b="1" dirty="0" smtClean="0"/>
              <a:t>fonctionnaire </a:t>
            </a:r>
            <a:r>
              <a:rPr lang="fr-FR" sz="1200" b="1" dirty="0"/>
              <a:t>ayant la qualité de proche aidant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414058" y="5311833"/>
            <a:ext cx="4734211" cy="129266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Accompagnement du </a:t>
            </a:r>
            <a:r>
              <a:rPr lang="fr-FR" sz="1200" dirty="0"/>
              <a:t>fonctionnaire dont l'emploi est supprimé vers une nouvelle affectation correspondant à son grade, </a:t>
            </a:r>
            <a:r>
              <a:rPr lang="fr-FR" sz="1200" dirty="0" smtClean="0"/>
              <a:t>ou vers </a:t>
            </a:r>
            <a:r>
              <a:rPr lang="fr-FR" sz="1200" dirty="0"/>
              <a:t>un autre corps </a:t>
            </a:r>
            <a:r>
              <a:rPr lang="fr-FR" sz="1200" dirty="0" smtClean="0"/>
              <a:t>de </a:t>
            </a:r>
            <a:r>
              <a:rPr lang="fr-FR" sz="1200" dirty="0"/>
              <a:t>niveau au moins </a:t>
            </a:r>
            <a:r>
              <a:rPr lang="fr-FR" sz="1200" dirty="0" smtClean="0"/>
              <a:t>équivalent ou, à sa demande, vers emploi du secteur privé. </a:t>
            </a:r>
          </a:p>
          <a:p>
            <a:pPr algn="just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362354" y="1484397"/>
            <a:ext cx="7002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II.- les modalités de prise en compte des priorités de mutation 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sz="1800" u="sng" dirty="0" smtClean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endParaRPr lang="fr-FR" sz="18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62355" y="1072342"/>
            <a:ext cx="327601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2354" y="1484397"/>
            <a:ext cx="7002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III.- Focus sur priorité en cas de restructuration 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62354" y="2321554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413164" y="1933276"/>
            <a:ext cx="6945273" cy="95410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Le fonctionnaire dont l’emploi est supprimé est affecté dans un emploi vacant correspondant à son grade au sein d’un service du département ministériel ou de l’établissement public dont il relève, dans le département </a:t>
            </a:r>
            <a:r>
              <a:rPr lang="fr-FR" sz="1400" u="sng" dirty="0"/>
              <a:t>où est située sa résidence administrative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13164" y="3145500"/>
            <a:ext cx="6945273" cy="95410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u="sng" dirty="0"/>
              <a:t>A sa demande</a:t>
            </a:r>
            <a:r>
              <a:rPr lang="fr-FR" sz="1400" dirty="0"/>
              <a:t>, le fonctionnaire bénéficie d’une </a:t>
            </a:r>
            <a:r>
              <a:rPr lang="fr-FR" sz="1400" b="1" dirty="0"/>
              <a:t>priorité de mutation</a:t>
            </a:r>
            <a:r>
              <a:rPr lang="fr-FR" sz="1400" dirty="0"/>
              <a:t> ou de détachement dans tout emploi vacant correspondant à son grade </a:t>
            </a:r>
            <a:r>
              <a:rPr lang="fr-FR" sz="1400" b="1" dirty="0"/>
              <a:t>au sein du département ministériel</a:t>
            </a:r>
            <a:r>
              <a:rPr lang="fr-FR" sz="1400" dirty="0"/>
              <a:t> dont il relève ainsi que </a:t>
            </a:r>
            <a:r>
              <a:rPr lang="fr-FR" sz="1400" b="1" dirty="0"/>
              <a:t>vers un établissement public sous tutelle, sur l’ensemble du territoire national </a:t>
            </a:r>
            <a:endParaRPr lang="fr-FR" sz="1400" b="1" u="sng" dirty="0"/>
          </a:p>
        </p:txBody>
      </p:sp>
      <p:sp>
        <p:nvSpPr>
          <p:cNvPr id="16" name="Flèche droite 15"/>
          <p:cNvSpPr/>
          <p:nvPr/>
        </p:nvSpPr>
        <p:spPr>
          <a:xfrm>
            <a:off x="362354" y="3533778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413164" y="4357724"/>
            <a:ext cx="6945273" cy="1169551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Si les 2 mesures précitées ne peuvent être appliquées, le </a:t>
            </a:r>
            <a:r>
              <a:rPr lang="fr-FR" sz="1400" dirty="0"/>
              <a:t>fonctionnaire ne </a:t>
            </a:r>
            <a:r>
              <a:rPr lang="fr-FR" sz="1400" dirty="0" smtClean="0"/>
              <a:t>bénéficie </a:t>
            </a:r>
            <a:r>
              <a:rPr lang="fr-FR" sz="1400" dirty="0"/>
              <a:t>d’une priorité d’affectation ou de détachement dans les emplois vacants correspondant à son grade </a:t>
            </a:r>
            <a:r>
              <a:rPr lang="fr-FR" sz="1400" b="1" dirty="0"/>
              <a:t>dans un autre département ministériel </a:t>
            </a:r>
            <a:r>
              <a:rPr lang="fr-FR" sz="1400" dirty="0"/>
              <a:t>ou dans un </a:t>
            </a:r>
            <a:r>
              <a:rPr lang="fr-FR" sz="1400" b="1" dirty="0"/>
              <a:t>établissement public de l’Etat dans le département ou, à défaut, dans la région où est située sa résidence administrative </a:t>
            </a:r>
            <a:endParaRPr lang="fr-FR" sz="1400" b="1" u="sng" dirty="0"/>
          </a:p>
        </p:txBody>
      </p:sp>
      <p:sp>
        <p:nvSpPr>
          <p:cNvPr id="18" name="Flèche droite 17"/>
          <p:cNvSpPr/>
          <p:nvPr/>
        </p:nvSpPr>
        <p:spPr>
          <a:xfrm flipV="1">
            <a:off x="362354" y="4746001"/>
            <a:ext cx="839586" cy="20838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201940" y="5785392"/>
            <a:ext cx="681984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Ces </a:t>
            </a:r>
            <a:r>
              <a:rPr lang="fr-FR" sz="1600" dirty="0">
                <a:solidFill>
                  <a:srgbClr val="000000"/>
                </a:solidFill>
              </a:rPr>
              <a:t>priorités de mutation ou de détachement </a:t>
            </a:r>
            <a:r>
              <a:rPr lang="fr-FR" sz="1600" dirty="0" smtClean="0">
                <a:solidFill>
                  <a:srgbClr val="000000"/>
                </a:solidFill>
              </a:rPr>
              <a:t>prévalent </a:t>
            </a:r>
            <a:r>
              <a:rPr lang="fr-FR" sz="1600" dirty="0">
                <a:solidFill>
                  <a:srgbClr val="000000"/>
                </a:solidFill>
              </a:rPr>
              <a:t>sur celles énoncées à l’article 60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199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sz="1800" u="sng" dirty="0" smtClean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endParaRPr lang="fr-FR" sz="18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62355" y="1072342"/>
            <a:ext cx="327601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2354" y="1484397"/>
            <a:ext cx="7002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IV.- les durées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minimales et maximales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de mobilité 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79228" y="1933275"/>
            <a:ext cx="8511906" cy="811692"/>
          </a:xfrm>
          <a:prstGeom prst="roundRect">
            <a:avLst>
              <a:gd name="adj" fmla="val 105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fr-FR" sz="1600" dirty="0">
                <a:solidFill>
                  <a:srgbClr val="000000"/>
                </a:solidFill>
                <a:latin typeface="Times LT Std"/>
              </a:rPr>
              <a:t>A</a:t>
            </a:r>
            <a:r>
              <a:rPr lang="fr-FR" sz="1600" dirty="0" smtClean="0">
                <a:solidFill>
                  <a:srgbClr val="000000"/>
                </a:solidFill>
                <a:latin typeface="Times LT Std"/>
              </a:rPr>
              <a:t>rticle 25 III loi TFP « </a:t>
            </a:r>
            <a:r>
              <a:rPr lang="fr-FR" sz="1600" i="1" dirty="0" smtClean="0">
                <a:solidFill>
                  <a:srgbClr val="000000"/>
                </a:solidFill>
                <a:latin typeface="Times LT Std"/>
              </a:rPr>
              <a:t>L’autorité </a:t>
            </a:r>
            <a:r>
              <a:rPr lang="fr-FR" sz="1600" i="1" dirty="0">
                <a:solidFill>
                  <a:srgbClr val="000000"/>
                </a:solidFill>
                <a:latin typeface="Times LT Std"/>
              </a:rPr>
              <a:t>compétente peut définir, </a:t>
            </a:r>
            <a:r>
              <a:rPr lang="fr-FR" sz="1600" i="1" u="sng" dirty="0">
                <a:solidFill>
                  <a:srgbClr val="000000"/>
                </a:solidFill>
                <a:latin typeface="Times LT Std"/>
              </a:rPr>
              <a:t>dans des conditions prévues par décret en Conseil d’Etat</a:t>
            </a:r>
            <a:r>
              <a:rPr lang="fr-FR" sz="1600" i="1" dirty="0">
                <a:solidFill>
                  <a:srgbClr val="000000"/>
                </a:solidFill>
                <a:latin typeface="Times LT Std"/>
              </a:rPr>
              <a:t>, des durées minimales et maximales d’occupation de certains emplois</a:t>
            </a:r>
            <a:r>
              <a:rPr lang="fr-FR" sz="1600" i="1" dirty="0" smtClean="0">
                <a:solidFill>
                  <a:srgbClr val="000000"/>
                </a:solidFill>
                <a:latin typeface="Times LT Std"/>
              </a:rPr>
              <a:t>.</a:t>
            </a:r>
            <a:r>
              <a:rPr lang="fr-FR" sz="1600" dirty="0" smtClean="0">
                <a:solidFill>
                  <a:srgbClr val="000000"/>
                </a:solidFill>
                <a:latin typeface="Times LT Std"/>
              </a:rPr>
              <a:t> » </a:t>
            </a:r>
            <a:r>
              <a:rPr lang="fr-FR" sz="16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fr-FR" sz="16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Flèche droite 21"/>
          <p:cNvSpPr/>
          <p:nvPr/>
        </p:nvSpPr>
        <p:spPr>
          <a:xfrm flipV="1">
            <a:off x="362354" y="3537977"/>
            <a:ext cx="839586" cy="14780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374410" y="2892829"/>
            <a:ext cx="7416723" cy="143810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300" b="1" i="1" dirty="0" smtClean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fr-FR" sz="1300" b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Motifs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difficultés </a:t>
            </a:r>
            <a:r>
              <a:rPr lang="fr-FR" sz="1400" dirty="0">
                <a:solidFill>
                  <a:schemeClr val="tx1"/>
                </a:solidFill>
              </a:rPr>
              <a:t>particulières de recrutement 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Impératifs de continuité de service et de maintien de 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Objectif de diversification parcours de carrières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Prévention de risque d’usure professionnelle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Prévention de risques déontologique</a:t>
            </a:r>
          </a:p>
          <a:p>
            <a:pPr algn="just"/>
            <a:endParaRPr lang="fr-FR" sz="14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74410" y="4547062"/>
            <a:ext cx="7416723" cy="953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400" dirty="0" smtClean="0">
              <a:solidFill>
                <a:schemeClr val="tx1"/>
              </a:solidFill>
            </a:endParaRPr>
          </a:p>
          <a:p>
            <a:pPr algn="just"/>
            <a:endParaRPr lang="fr-FR" sz="1400" dirty="0" smtClean="0">
              <a:solidFill>
                <a:schemeClr val="tx1"/>
              </a:solidFill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La </a:t>
            </a:r>
            <a:r>
              <a:rPr lang="fr-FR" sz="1400" b="1" dirty="0">
                <a:solidFill>
                  <a:schemeClr val="tx1"/>
                </a:solidFill>
              </a:rPr>
              <a:t>durée minimale requise ne peut être </a:t>
            </a:r>
            <a:r>
              <a:rPr lang="fr-FR" sz="1400" b="1" dirty="0" smtClean="0">
                <a:solidFill>
                  <a:schemeClr val="tx1"/>
                </a:solidFill>
              </a:rPr>
              <a:t>supérieure </a:t>
            </a:r>
            <a:r>
              <a:rPr lang="fr-FR" sz="1400" b="1" dirty="0">
                <a:solidFill>
                  <a:schemeClr val="tx1"/>
                </a:solidFill>
              </a:rPr>
              <a:t>à 5 années </a:t>
            </a:r>
            <a:r>
              <a:rPr lang="fr-FR" sz="1400" dirty="0">
                <a:solidFill>
                  <a:schemeClr val="tx1"/>
                </a:solidFill>
              </a:rPr>
              <a:t>et la </a:t>
            </a:r>
            <a:r>
              <a:rPr lang="fr-FR" sz="1400" b="1" dirty="0">
                <a:solidFill>
                  <a:schemeClr val="tx1"/>
                </a:solidFill>
              </a:rPr>
              <a:t>durée maximale ne peut être </a:t>
            </a:r>
            <a:r>
              <a:rPr lang="fr-FR" sz="1400" b="1" dirty="0" smtClean="0">
                <a:solidFill>
                  <a:schemeClr val="tx1"/>
                </a:solidFill>
              </a:rPr>
              <a:t>inférieure </a:t>
            </a:r>
            <a:r>
              <a:rPr lang="fr-FR" sz="1400" b="1" dirty="0">
                <a:solidFill>
                  <a:schemeClr val="tx1"/>
                </a:solidFill>
              </a:rPr>
              <a:t>à 5 </a:t>
            </a:r>
            <a:r>
              <a:rPr lang="fr-FR" sz="1400" b="1" dirty="0" smtClean="0">
                <a:solidFill>
                  <a:schemeClr val="tx1"/>
                </a:solidFill>
              </a:rPr>
              <a:t>années</a:t>
            </a:r>
            <a:r>
              <a:rPr lang="fr-FR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Possibilité de dérogations (intérêt du service, situation personnelle ou familiale de l’agent, emplois du réseau de l’Etat à l’étranger)</a:t>
            </a: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fr-FR" sz="14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5" name="Flèche droite 24"/>
          <p:cNvSpPr/>
          <p:nvPr/>
        </p:nvSpPr>
        <p:spPr>
          <a:xfrm>
            <a:off x="362354" y="4984269"/>
            <a:ext cx="839586" cy="16946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374409" y="5716281"/>
            <a:ext cx="7416723" cy="953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400" dirty="0" smtClean="0">
              <a:solidFill>
                <a:schemeClr val="tx1"/>
              </a:solidFill>
            </a:endParaRPr>
          </a:p>
          <a:p>
            <a:pPr algn="just"/>
            <a:endParaRPr lang="fr-FR" sz="1400" dirty="0" smtClean="0">
              <a:solidFill>
                <a:schemeClr val="tx1"/>
              </a:solidFill>
            </a:endParaRPr>
          </a:p>
          <a:p>
            <a:pPr algn="just"/>
            <a:r>
              <a:rPr lang="fr-FR" sz="1400" dirty="0" smtClean="0">
                <a:solidFill>
                  <a:srgbClr val="000000"/>
                </a:solidFill>
              </a:rPr>
              <a:t>Un </a:t>
            </a:r>
            <a:r>
              <a:rPr lang="fr-FR" sz="1400" b="1" dirty="0" smtClean="0">
                <a:solidFill>
                  <a:srgbClr val="000000"/>
                </a:solidFill>
              </a:rPr>
              <a:t>arrêté</a:t>
            </a:r>
            <a:r>
              <a:rPr lang="fr-FR" sz="1400" dirty="0" smtClean="0">
                <a:solidFill>
                  <a:srgbClr val="000000"/>
                </a:solidFill>
              </a:rPr>
              <a:t> conjoint avec le ministre </a:t>
            </a:r>
            <a:r>
              <a:rPr lang="fr-FR" sz="1400" dirty="0">
                <a:solidFill>
                  <a:srgbClr val="000000"/>
                </a:solidFill>
              </a:rPr>
              <a:t>chargé de la fonction publique précise les </a:t>
            </a:r>
            <a:r>
              <a:rPr lang="fr-FR" sz="1400" b="1" dirty="0">
                <a:solidFill>
                  <a:srgbClr val="000000"/>
                </a:solidFill>
              </a:rPr>
              <a:t>types d’emplois</a:t>
            </a:r>
            <a:r>
              <a:rPr lang="fr-FR" sz="1400" dirty="0">
                <a:solidFill>
                  <a:srgbClr val="000000"/>
                </a:solidFill>
              </a:rPr>
              <a:t> ainsi que, </a:t>
            </a:r>
            <a:r>
              <a:rPr lang="fr-FR" sz="1400" u="sng" dirty="0">
                <a:solidFill>
                  <a:srgbClr val="000000"/>
                </a:solidFill>
              </a:rPr>
              <a:t>le cas échéant</a:t>
            </a:r>
            <a:r>
              <a:rPr lang="fr-FR" sz="1400" dirty="0">
                <a:solidFill>
                  <a:srgbClr val="000000"/>
                </a:solidFill>
              </a:rPr>
              <a:t>, </a:t>
            </a:r>
            <a:r>
              <a:rPr lang="fr-FR" sz="1400" b="1" dirty="0">
                <a:solidFill>
                  <a:srgbClr val="000000"/>
                </a:solidFill>
              </a:rPr>
              <a:t>les zones géographiques</a:t>
            </a:r>
            <a:r>
              <a:rPr lang="fr-FR" sz="1400" dirty="0">
                <a:solidFill>
                  <a:srgbClr val="000000"/>
                </a:solidFill>
              </a:rPr>
              <a:t> soumis à une durée minimale ou maximale d’occupation ainsi que le quantum de ces </a:t>
            </a:r>
            <a:r>
              <a:rPr lang="fr-FR" sz="1400" dirty="0" smtClean="0">
                <a:solidFill>
                  <a:srgbClr val="000000"/>
                </a:solidFill>
              </a:rPr>
              <a:t>durées.</a:t>
            </a:r>
            <a:endParaRPr lang="fr-FR" sz="1400" dirty="0" smtClean="0">
              <a:solidFill>
                <a:schemeClr val="tx1"/>
              </a:solidFill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fr-FR" sz="14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8" name="Flèche droite 27"/>
          <p:cNvSpPr/>
          <p:nvPr/>
        </p:nvSpPr>
        <p:spPr>
          <a:xfrm flipV="1">
            <a:off x="362354" y="6020714"/>
            <a:ext cx="839586" cy="17211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5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AutoShape 2" descr="Résultat de recherche d'images pour &quot;panneau attention&quot;"/>
          <p:cNvSpPr>
            <a:spLocks noChangeAspect="1" noChangeArrowheads="1"/>
          </p:cNvSpPr>
          <p:nvPr/>
        </p:nvSpPr>
        <p:spPr bwMode="auto">
          <a:xfrm>
            <a:off x="376616" y="61955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277173" y="1743694"/>
            <a:ext cx="8723499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Bilan annuel de la mise en œuvre des lignes de gestion en matière de mobilité sur la base des décisions individuelles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Présentation en CSA (CT jusqu’aux prochaines élections)</a:t>
            </a:r>
            <a:endParaRPr lang="fr-FR" dirty="0"/>
          </a:p>
          <a:p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9385" y="1048794"/>
            <a:ext cx="4737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u="sng" dirty="0" smtClean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62355" y="1072342"/>
            <a:ext cx="327601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7172" y="3653941"/>
            <a:ext cx="8723499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Prochaine étape : les lignes directrices de gestion en matière de </a:t>
            </a:r>
            <a:r>
              <a:rPr lang="fr-FR" dirty="0" smtClean="0">
                <a:solidFill>
                  <a:schemeClr val="tx1"/>
                </a:solidFill>
              </a:rPr>
              <a:t>promotion </a:t>
            </a:r>
            <a:r>
              <a:rPr lang="fr-FR" dirty="0">
                <a:solidFill>
                  <a:schemeClr val="tx1"/>
                </a:solidFill>
              </a:rPr>
              <a:t>et </a:t>
            </a:r>
            <a:r>
              <a:rPr lang="fr-FR" dirty="0" smtClean="0">
                <a:solidFill>
                  <a:schemeClr val="tx1"/>
                </a:solidFill>
              </a:rPr>
              <a:t>de valorisation </a:t>
            </a:r>
            <a:r>
              <a:rPr lang="fr-FR" dirty="0">
                <a:solidFill>
                  <a:schemeClr val="tx1"/>
                </a:solidFill>
              </a:rPr>
              <a:t>des parcours </a:t>
            </a:r>
            <a:r>
              <a:rPr lang="fr-FR" dirty="0" smtClean="0">
                <a:solidFill>
                  <a:schemeClr val="tx1"/>
                </a:solidFill>
              </a:rPr>
              <a:t>professionnels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(entrée en vigueur pour les décisions de promotion individuelles </a:t>
            </a:r>
            <a:r>
              <a:rPr lang="fr-FR" dirty="0">
                <a:solidFill>
                  <a:schemeClr val="tx1"/>
                </a:solidFill>
              </a:rPr>
              <a:t>prises au titre de l'année </a:t>
            </a:r>
            <a:r>
              <a:rPr lang="fr-FR" u="sng" dirty="0" smtClean="0">
                <a:solidFill>
                  <a:schemeClr val="tx1"/>
                </a:solidFill>
              </a:rPr>
              <a:t>2021)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Sommaire</a:t>
            </a: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9091" y="1733229"/>
            <a:ext cx="731934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Les grands principes de la loi de transformation de la fonction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publique sur les LDG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20" name="Rectangle 19"/>
          <p:cNvSpPr/>
          <p:nvPr/>
        </p:nvSpPr>
        <p:spPr>
          <a:xfrm>
            <a:off x="432270" y="1733229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1" name="Rectangle 20"/>
          <p:cNvSpPr/>
          <p:nvPr/>
        </p:nvSpPr>
        <p:spPr>
          <a:xfrm>
            <a:off x="432270" y="2224063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2</a:t>
            </a:r>
            <a:endParaRPr lang="fr-FR" sz="1400" dirty="0"/>
          </a:p>
        </p:txBody>
      </p:sp>
      <p:sp>
        <p:nvSpPr>
          <p:cNvPr id="13" name="Rectangle 12"/>
          <p:cNvSpPr/>
          <p:nvPr/>
        </p:nvSpPr>
        <p:spPr>
          <a:xfrm>
            <a:off x="1039091" y="2215495"/>
            <a:ext cx="731934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La modification du périmètre de compétences des CAP</a:t>
            </a:r>
            <a:endParaRPr lang="fr-F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9091" y="2680469"/>
            <a:ext cx="731934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Le cadre général des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lignes directrices de gestion</a:t>
            </a:r>
            <a:endParaRPr lang="fr-F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2270" y="2642781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3</a:t>
            </a:r>
            <a:endParaRPr lang="fr-FR" sz="1400" dirty="0"/>
          </a:p>
        </p:txBody>
      </p:sp>
      <p:sp>
        <p:nvSpPr>
          <p:cNvPr id="16" name="Rectangle 15"/>
          <p:cNvSpPr/>
          <p:nvPr/>
        </p:nvSpPr>
        <p:spPr>
          <a:xfrm>
            <a:off x="1039091" y="3162734"/>
            <a:ext cx="731934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sz="1400" u="sng" dirty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endParaRPr lang="fr-F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2270" y="3162734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486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Les grands principes de la loi de transformation de la fonction publique</a:t>
            </a: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379124" y="2153526"/>
            <a:ext cx="2419003" cy="4239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2 principaux axes </a:t>
            </a:r>
            <a:endParaRPr lang="fr-FR" sz="1400" dirty="0"/>
          </a:p>
        </p:txBody>
      </p:sp>
      <p:sp>
        <p:nvSpPr>
          <p:cNvPr id="4" name="Rectangle 3"/>
          <p:cNvSpPr/>
          <p:nvPr/>
        </p:nvSpPr>
        <p:spPr>
          <a:xfrm>
            <a:off x="968426" y="2845145"/>
            <a:ext cx="7390011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Ediction de lignes directrices de gestion par l’administration. </a:t>
            </a:r>
            <a:endParaRPr lang="fr-FR" sz="1400" dirty="0"/>
          </a:p>
        </p:txBody>
      </p:sp>
      <p:sp>
        <p:nvSpPr>
          <p:cNvPr id="7" name="Rectangle 6"/>
          <p:cNvSpPr/>
          <p:nvPr/>
        </p:nvSpPr>
        <p:spPr>
          <a:xfrm>
            <a:off x="968426" y="3420591"/>
            <a:ext cx="7423266" cy="1384995"/>
          </a:xfrm>
          <a:prstGeom prst="rect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Avec en corolaire :</a:t>
            </a:r>
          </a:p>
          <a:p>
            <a:pPr algn="just"/>
            <a:endParaRPr lang="fr-FR" sz="1400" dirty="0" smtClean="0"/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fr-FR" sz="1400" dirty="0" smtClean="0"/>
              <a:t>Une redéfinition du périmètre des compétences des CAP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fr-FR" sz="1400" dirty="0" smtClean="0"/>
              <a:t>Une redéfinition du cadre applicable aux mutations mais sans remise en cause des priorité légales existants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fr-FR" sz="1400" dirty="0"/>
          </a:p>
        </p:txBody>
      </p:sp>
      <p:sp>
        <p:nvSpPr>
          <p:cNvPr id="20" name="Rectangle 19"/>
          <p:cNvSpPr/>
          <p:nvPr/>
        </p:nvSpPr>
        <p:spPr>
          <a:xfrm>
            <a:off x="362355" y="2873190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1" name="Rectangle 20"/>
          <p:cNvSpPr/>
          <p:nvPr/>
        </p:nvSpPr>
        <p:spPr>
          <a:xfrm>
            <a:off x="362355" y="3805311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2</a:t>
            </a:r>
            <a:endParaRPr lang="fr-FR" sz="1400" dirty="0"/>
          </a:p>
        </p:txBody>
      </p:sp>
      <p:sp>
        <p:nvSpPr>
          <p:cNvPr id="6" name="Ellipse 5"/>
          <p:cNvSpPr/>
          <p:nvPr/>
        </p:nvSpPr>
        <p:spPr>
          <a:xfrm>
            <a:off x="362355" y="1072342"/>
            <a:ext cx="402416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46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08050" y="1022237"/>
            <a:ext cx="5903538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La modification du périmètre de compétences des CAP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53552" y="1505511"/>
            <a:ext cx="8066745" cy="528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n w="0"/>
                <a:solidFill>
                  <a:schemeClr val="tx1"/>
                </a:solidFill>
              </a:rPr>
              <a:t>Suppression en 2 temps des compétences en matière de mobilité et promotion</a:t>
            </a:r>
            <a:endParaRPr lang="fr-FR" sz="1400" dirty="0">
              <a:ln w="0"/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6472"/>
              </p:ext>
            </p:extLst>
          </p:nvPr>
        </p:nvGraphicFramePr>
        <p:xfrm>
          <a:off x="487051" y="2435630"/>
          <a:ext cx="8199749" cy="39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4622">
                  <a:extLst>
                    <a:ext uri="{9D8B030D-6E8A-4147-A177-3AD203B41FA5}">
                      <a16:colId xmlns:a16="http://schemas.microsoft.com/office/drawing/2014/main" val="2923718507"/>
                    </a:ext>
                  </a:extLst>
                </a:gridCol>
                <a:gridCol w="4655127">
                  <a:extLst>
                    <a:ext uri="{9D8B030D-6E8A-4147-A177-3AD203B41FA5}">
                      <a16:colId xmlns:a16="http://schemas.microsoft.com/office/drawing/2014/main" val="1099350440"/>
                    </a:ext>
                  </a:extLst>
                </a:gridCol>
              </a:tblGrid>
              <a:tr h="25889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A partir du </a:t>
                      </a:r>
                      <a:r>
                        <a:rPr lang="fr-FR" sz="1400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fr-FR" sz="1400" u="sng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er</a:t>
                      </a:r>
                      <a:r>
                        <a:rPr lang="fr-FR" sz="1400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janvier 2020</a:t>
                      </a:r>
                      <a:endParaRPr lang="fr-FR" sz="1400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4" marR="52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MOBILITE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u="sng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mutation, détachement, intégration et réintégration après détachement, mise en disponibilité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LDG </a:t>
                      </a:r>
                      <a:r>
                        <a:rPr lang="fr-F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mobilité </a:t>
                      </a:r>
                      <a:r>
                        <a:rPr lang="fr-FR" sz="14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applicable aux </a:t>
                      </a:r>
                      <a:r>
                        <a:rPr lang="fr-FR" sz="14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décisions individuelles intervenant à compter du 1</a:t>
                      </a:r>
                      <a:r>
                        <a:rPr lang="fr-FR" sz="1400" u="sng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er</a:t>
                      </a:r>
                      <a:r>
                        <a:rPr lang="fr-FR" sz="14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janvier </a:t>
                      </a:r>
                      <a:r>
                        <a:rPr lang="fr-FR" sz="1400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u="sng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4" marR="52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736176"/>
                  </a:ext>
                </a:extLst>
              </a:tr>
              <a:tr h="13429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partir du </a:t>
                      </a:r>
                      <a:r>
                        <a:rPr lang="fr-FR" sz="14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fr-FR" sz="1400" u="sng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</a:t>
                      </a:r>
                      <a:r>
                        <a:rPr lang="fr-FR" sz="14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janvier 2021 </a:t>
                      </a:r>
                      <a:r>
                        <a:rPr lang="fr-FR" sz="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4" marR="52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PROMOTION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u="sng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LDG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promotion applicable aux </a:t>
                      </a:r>
                      <a:r>
                        <a:rPr lang="fr-FR" sz="1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décisions individuelles prises au titre de l'année 2021</a:t>
                      </a:r>
                      <a:endParaRPr lang="fr-FR" sz="1400" b="1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4" marR="52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295252"/>
                  </a:ext>
                </a:extLst>
              </a:tr>
            </a:tbl>
          </a:graphicData>
        </a:graphic>
      </p:graphicFrame>
      <p:sp>
        <p:nvSpPr>
          <p:cNvPr id="10" name="Plus 9"/>
          <p:cNvSpPr/>
          <p:nvPr/>
        </p:nvSpPr>
        <p:spPr>
          <a:xfrm>
            <a:off x="6217920" y="4779819"/>
            <a:ext cx="393668" cy="50707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62355" y="1072342"/>
            <a:ext cx="402416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103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006168" y="1987765"/>
            <a:ext cx="2438668" cy="422131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</a:t>
            </a:r>
            <a:r>
              <a:rPr lang="fr-FR" sz="1200" b="1" dirty="0" smtClean="0"/>
              <a:t>ompétences de droit :  </a:t>
            </a:r>
            <a:endParaRPr lang="fr-FR" sz="12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708050" y="1022237"/>
            <a:ext cx="5903538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La modification du périmètre de compétences des CAP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9" name="Flèche droite 48"/>
          <p:cNvSpPr/>
          <p:nvPr/>
        </p:nvSpPr>
        <p:spPr>
          <a:xfrm>
            <a:off x="304990" y="2613674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399349" y="2557406"/>
            <a:ext cx="5928922" cy="2996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Refus de titularisation</a:t>
            </a:r>
            <a:endParaRPr lang="fr-FR" sz="13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69" name="Flèche droite 68"/>
          <p:cNvSpPr/>
          <p:nvPr/>
        </p:nvSpPr>
        <p:spPr>
          <a:xfrm>
            <a:off x="304990" y="2998749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1409973" y="2948383"/>
            <a:ext cx="5928922" cy="2996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Décision refusant le bénéfice de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certains congés</a:t>
            </a:r>
            <a:endParaRPr lang="fr-FR" sz="13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3" name="Flèche droite 72"/>
          <p:cNvSpPr/>
          <p:nvPr/>
        </p:nvSpPr>
        <p:spPr>
          <a:xfrm>
            <a:off x="304990" y="3360471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1399349" y="3794519"/>
            <a:ext cx="5928922" cy="2996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Questions d’ordre individuel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relatives </a:t>
            </a:r>
            <a:r>
              <a:rPr lang="fr-FR" sz="1300" i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au licenciement d’un fonctionnaire 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562392" y="4200549"/>
            <a:ext cx="6466313" cy="287382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i="1" dirty="0">
                <a:solidFill>
                  <a:schemeClr val="tx1"/>
                </a:solidFill>
              </a:rPr>
              <a:t>Après mise en </a:t>
            </a:r>
            <a:r>
              <a:rPr lang="fr-FR" sz="1200" i="1" dirty="0" smtClean="0">
                <a:solidFill>
                  <a:schemeClr val="tx1"/>
                </a:solidFill>
              </a:rPr>
              <a:t>disponibilité et </a:t>
            </a:r>
            <a:r>
              <a:rPr lang="fr-FR" sz="1200" i="1" dirty="0">
                <a:solidFill>
                  <a:schemeClr val="tx1"/>
                </a:solidFill>
              </a:rPr>
              <a:t>refus de 3 postes </a:t>
            </a:r>
            <a:r>
              <a:rPr lang="fr-FR" sz="1200" i="1" dirty="0" smtClean="0">
                <a:solidFill>
                  <a:schemeClr val="tx1"/>
                </a:solidFill>
              </a:rPr>
              <a:t>proposés </a:t>
            </a:r>
            <a:r>
              <a:rPr lang="fr-FR" sz="1200" i="1" dirty="0">
                <a:solidFill>
                  <a:schemeClr val="tx1"/>
                </a:solidFill>
              </a:rPr>
              <a:t>pour sa réintégration 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602009" y="4444278"/>
            <a:ext cx="4968203" cy="287382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i="1" dirty="0" smtClean="0">
                <a:solidFill>
                  <a:schemeClr val="tx1"/>
                </a:solidFill>
              </a:rPr>
              <a:t>Ou licenciement pour insuffisance professionnelle </a:t>
            </a:r>
            <a:endParaRPr lang="fr-FR" sz="1200" i="1" dirty="0">
              <a:solidFill>
                <a:schemeClr val="tx1"/>
              </a:solidFill>
            </a:endParaRPr>
          </a:p>
        </p:txBody>
      </p:sp>
      <p:cxnSp>
        <p:nvCxnSpPr>
          <p:cNvPr id="12" name="Connecteur en angle 11"/>
          <p:cNvCxnSpPr>
            <a:endCxn id="77" idx="1"/>
          </p:cNvCxnSpPr>
          <p:nvPr/>
        </p:nvCxnSpPr>
        <p:spPr>
          <a:xfrm rot="16200000" flipH="1">
            <a:off x="1378457" y="4160304"/>
            <a:ext cx="214611" cy="153260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endCxn id="79" idx="1"/>
          </p:cNvCxnSpPr>
          <p:nvPr/>
        </p:nvCxnSpPr>
        <p:spPr>
          <a:xfrm rot="16200000" flipH="1">
            <a:off x="1276401" y="4262360"/>
            <a:ext cx="458339" cy="192878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à coins arrondis 32"/>
          <p:cNvSpPr/>
          <p:nvPr/>
        </p:nvSpPr>
        <p:spPr>
          <a:xfrm>
            <a:off x="2094807" y="5046308"/>
            <a:ext cx="4516781" cy="494277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</a:t>
            </a:r>
            <a:r>
              <a:rPr lang="fr-FR" sz="1200" b="1" dirty="0" smtClean="0"/>
              <a:t>ompétences sur saisine des agents :  </a:t>
            </a:r>
            <a:endParaRPr lang="fr-FR" sz="1200" b="1" dirty="0"/>
          </a:p>
        </p:txBody>
      </p:sp>
      <p:sp>
        <p:nvSpPr>
          <p:cNvPr id="34" name="Flèche droite 33"/>
          <p:cNvSpPr/>
          <p:nvPr/>
        </p:nvSpPr>
        <p:spPr>
          <a:xfrm>
            <a:off x="385914" y="5722713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225499" y="5688094"/>
            <a:ext cx="6438835" cy="2996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Refus d’autorisation d’un temps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partiel,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autorisation d’absence ou formation continue </a:t>
            </a:r>
            <a:endParaRPr lang="fr-FR" sz="13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399350" y="3349888"/>
            <a:ext cx="5939545" cy="364127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Refus des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démissions,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modalités de mise à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disposition, </a:t>
            </a:r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cessation définitive des fonctions </a:t>
            </a:r>
            <a:endParaRPr lang="fr-FR" sz="13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7" name="Flèche droite 36"/>
          <p:cNvSpPr/>
          <p:nvPr/>
        </p:nvSpPr>
        <p:spPr>
          <a:xfrm>
            <a:off x="314771" y="3754491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 droite 44"/>
          <p:cNvSpPr/>
          <p:nvPr/>
        </p:nvSpPr>
        <p:spPr>
          <a:xfrm>
            <a:off x="393826" y="6179980"/>
            <a:ext cx="839586" cy="1775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1233412" y="6102207"/>
            <a:ext cx="6438835" cy="2996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i="1" dirty="0" smtClean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Révision du compte rendu d’entretien professionnel </a:t>
            </a:r>
            <a:endParaRPr lang="fr-FR" sz="1300" i="1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04990" y="1476055"/>
            <a:ext cx="780823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+mj-lt"/>
              </a:rPr>
              <a:t>Compétences fixées à l’article 14 de la loi 84-16 et le reste par DCE LDG</a:t>
            </a:r>
            <a:endParaRPr lang="fr-FR" sz="1400" dirty="0">
              <a:latin typeface="+mj-lt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362355" y="1072342"/>
            <a:ext cx="402416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763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 cadre général des 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lignes directrices de gestion</a:t>
            </a: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8426" y="2406664"/>
            <a:ext cx="7390011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L’autorité compétente édicte des lignes directrices de gestion, après avis du </a:t>
            </a:r>
            <a:r>
              <a:rPr lang="fr-FR" sz="1400" dirty="0" smtClean="0"/>
              <a:t>CSA </a:t>
            </a:r>
            <a:endParaRPr lang="fr-FR" sz="1400" dirty="0"/>
          </a:p>
        </p:txBody>
      </p:sp>
      <p:sp>
        <p:nvSpPr>
          <p:cNvPr id="7" name="Rectangle 6"/>
          <p:cNvSpPr/>
          <p:nvPr/>
        </p:nvSpPr>
        <p:spPr>
          <a:xfrm>
            <a:off x="968426" y="2988704"/>
            <a:ext cx="7423266" cy="523220"/>
          </a:xfrm>
          <a:prstGeom prst="rect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Les LDG </a:t>
            </a:r>
            <a:r>
              <a:rPr lang="fr-FR" sz="1400" u="sng" dirty="0" smtClean="0"/>
              <a:t>déterminent</a:t>
            </a:r>
            <a:r>
              <a:rPr lang="fr-FR" sz="1400" dirty="0" smtClean="0"/>
              <a:t> </a:t>
            </a:r>
            <a:r>
              <a:rPr lang="fr-FR" sz="1400" dirty="0"/>
              <a:t>la stratégie pluriannuelle de pilotage des ressources humaines dans chaque administration et établissement public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68426" y="3831874"/>
            <a:ext cx="7423266" cy="95410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Dot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Les LDG </a:t>
            </a:r>
            <a:r>
              <a:rPr lang="fr-FR" sz="1400" u="sng" dirty="0" smtClean="0"/>
              <a:t>fixent</a:t>
            </a:r>
            <a:r>
              <a:rPr lang="fr-FR" sz="1400" dirty="0" smtClean="0"/>
              <a:t> 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dans </a:t>
            </a:r>
            <a:r>
              <a:rPr lang="fr-FR" sz="1400" dirty="0"/>
              <a:t>chaque </a:t>
            </a:r>
            <a:r>
              <a:rPr lang="fr-FR" sz="1400" u="sng" dirty="0"/>
              <a:t>administration</a:t>
            </a:r>
            <a:r>
              <a:rPr lang="fr-FR" sz="1400" dirty="0"/>
              <a:t>, les orientations générales en matière de </a:t>
            </a:r>
            <a:r>
              <a:rPr lang="fr-FR" sz="1400" b="1" dirty="0"/>
              <a:t>mobilité</a:t>
            </a:r>
            <a:r>
              <a:rPr lang="fr-FR" sz="1400" dirty="0"/>
              <a:t> </a:t>
            </a:r>
            <a:endParaRPr lang="fr-FR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dans </a:t>
            </a:r>
            <a:r>
              <a:rPr lang="fr-FR" sz="1400" dirty="0"/>
              <a:t>chaque </a:t>
            </a:r>
            <a:r>
              <a:rPr lang="fr-FR" sz="1400" u="sng" dirty="0"/>
              <a:t>administration et établissement public</a:t>
            </a:r>
            <a:r>
              <a:rPr lang="fr-FR" sz="1400" dirty="0"/>
              <a:t>, les orientations générales en matière de </a:t>
            </a:r>
            <a:r>
              <a:rPr lang="fr-FR" sz="1400" b="1" dirty="0"/>
              <a:t>promotion et de valorisation des </a:t>
            </a:r>
            <a:r>
              <a:rPr lang="fr-FR" sz="1400" b="1" dirty="0" smtClean="0"/>
              <a:t>parcours    </a:t>
            </a:r>
            <a:endParaRPr lang="fr-FR" sz="1400" b="1" dirty="0"/>
          </a:p>
        </p:txBody>
      </p:sp>
      <p:sp>
        <p:nvSpPr>
          <p:cNvPr id="20" name="Rectangle 19"/>
          <p:cNvSpPr/>
          <p:nvPr/>
        </p:nvSpPr>
        <p:spPr>
          <a:xfrm>
            <a:off x="362355" y="2341731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1" name="Rectangle 20"/>
          <p:cNvSpPr/>
          <p:nvPr/>
        </p:nvSpPr>
        <p:spPr>
          <a:xfrm>
            <a:off x="362355" y="3071300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2</a:t>
            </a:r>
            <a:endParaRPr lang="fr-FR" sz="1400" dirty="0"/>
          </a:p>
        </p:txBody>
      </p:sp>
      <p:sp>
        <p:nvSpPr>
          <p:cNvPr id="22" name="Rectangle 21"/>
          <p:cNvSpPr/>
          <p:nvPr/>
        </p:nvSpPr>
        <p:spPr>
          <a:xfrm>
            <a:off x="362355" y="4105833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3</a:t>
            </a:r>
            <a:endParaRPr lang="fr-FR" sz="1400" dirty="0"/>
          </a:p>
        </p:txBody>
      </p:sp>
      <p:sp>
        <p:nvSpPr>
          <p:cNvPr id="5" name="Rectangle 4"/>
          <p:cNvSpPr/>
          <p:nvPr/>
        </p:nvSpPr>
        <p:spPr>
          <a:xfrm>
            <a:off x="199505" y="1714874"/>
            <a:ext cx="48296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I.- 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Le principe posé par la loi </a:t>
            </a:r>
            <a:r>
              <a:rPr lang="fr-FR" sz="1400" dirty="0">
                <a:solidFill>
                  <a:schemeClr val="accent4">
                    <a:lumMod val="50000"/>
                  </a:schemeClr>
                </a:solidFill>
              </a:rPr>
              <a:t>(art. 18 loi n°84-16</a:t>
            </a:r>
            <a:r>
              <a:rPr lang="fr-FR" sz="1400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2355" y="5140366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4</a:t>
            </a:r>
            <a:endParaRPr lang="fr-FR" sz="1400" dirty="0"/>
          </a:p>
        </p:txBody>
      </p:sp>
      <p:sp>
        <p:nvSpPr>
          <p:cNvPr id="17" name="Rectangle 16"/>
          <p:cNvSpPr/>
          <p:nvPr/>
        </p:nvSpPr>
        <p:spPr>
          <a:xfrm>
            <a:off x="968426" y="5140365"/>
            <a:ext cx="742326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Les </a:t>
            </a:r>
            <a:r>
              <a:rPr lang="fr-FR" sz="1400" dirty="0" smtClean="0"/>
              <a:t>LDG </a:t>
            </a:r>
            <a:r>
              <a:rPr lang="fr-FR" sz="1400" dirty="0"/>
              <a:t>mobilité respectent les priorités </a:t>
            </a:r>
            <a:r>
              <a:rPr lang="fr-FR" sz="1400" dirty="0" smtClean="0"/>
              <a:t>légales de mutation énumérées </a:t>
            </a:r>
            <a:r>
              <a:rPr lang="fr-FR" sz="1400" dirty="0"/>
              <a:t>au II de l’article </a:t>
            </a:r>
            <a:r>
              <a:rPr lang="fr-FR" sz="1400" dirty="0" smtClean="0"/>
              <a:t>60 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362355" y="5782602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8427" y="5782601"/>
            <a:ext cx="7423266" cy="307777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Les </a:t>
            </a:r>
            <a:r>
              <a:rPr lang="fr-FR" sz="1400" dirty="0" smtClean="0"/>
              <a:t>LDG </a:t>
            </a:r>
            <a:r>
              <a:rPr lang="fr-FR" sz="1400" dirty="0"/>
              <a:t>mobilité </a:t>
            </a:r>
            <a:r>
              <a:rPr lang="fr-FR" sz="1400" dirty="0" smtClean="0"/>
              <a:t>et promotion/valorisation parcours communiquées aux agents  </a:t>
            </a:r>
            <a:endParaRPr lang="fr-FR" sz="1400" dirty="0"/>
          </a:p>
        </p:txBody>
      </p:sp>
      <p:sp>
        <p:nvSpPr>
          <p:cNvPr id="23" name="Ellipse 22"/>
          <p:cNvSpPr/>
          <p:nvPr/>
        </p:nvSpPr>
        <p:spPr>
          <a:xfrm>
            <a:off x="362355" y="1072342"/>
            <a:ext cx="402416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47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79697" y="1303379"/>
            <a:ext cx="7193198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II.- Le cadre défini par le projet de DCE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715804" y="3374817"/>
            <a:ext cx="4145564" cy="3408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LDG « stratégie </a:t>
            </a:r>
            <a:r>
              <a:rPr lang="fr-FR" sz="1200" b="1" dirty="0">
                <a:solidFill>
                  <a:schemeClr val="tx1"/>
                </a:solidFill>
              </a:rPr>
              <a:t>pluriannuelle et de pilotage des ressources </a:t>
            </a:r>
            <a:r>
              <a:rPr lang="fr-FR" sz="1200" b="1" dirty="0" smtClean="0">
                <a:solidFill>
                  <a:schemeClr val="tx1"/>
                </a:solidFill>
              </a:rPr>
              <a:t>humaines » =&gt; </a:t>
            </a:r>
            <a:r>
              <a:rPr lang="fr-FR" sz="1200" dirty="0" smtClean="0">
                <a:solidFill>
                  <a:schemeClr val="tx1"/>
                </a:solidFill>
              </a:rPr>
              <a:t>enjeux et objectifs de la politique RH (peut porter sur les </a:t>
            </a:r>
            <a:r>
              <a:rPr lang="fr-FR" sz="1200" dirty="0">
                <a:solidFill>
                  <a:schemeClr val="tx1"/>
                </a:solidFill>
              </a:rPr>
              <a:t>questions de recrutement, </a:t>
            </a:r>
            <a:r>
              <a:rPr lang="fr-FR" sz="1200" dirty="0" smtClean="0">
                <a:solidFill>
                  <a:schemeClr val="tx1"/>
                </a:solidFill>
              </a:rPr>
              <a:t>emploi, développement </a:t>
            </a:r>
            <a:r>
              <a:rPr lang="fr-FR" sz="1200" dirty="0">
                <a:solidFill>
                  <a:schemeClr val="tx1"/>
                </a:solidFill>
              </a:rPr>
              <a:t>des </a:t>
            </a:r>
            <a:r>
              <a:rPr lang="fr-FR" sz="1200" dirty="0" smtClean="0">
                <a:solidFill>
                  <a:schemeClr val="tx1"/>
                </a:solidFill>
              </a:rPr>
              <a:t>compétences, accompagnement des transitions professionnelles).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LDG « mobilité »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=&gt;</a:t>
            </a:r>
            <a:r>
              <a:rPr lang="fr-FR" sz="1200" dirty="0" smtClean="0">
                <a:solidFill>
                  <a:schemeClr val="tx1"/>
                </a:solidFill>
              </a:rPr>
              <a:t> orientations </a:t>
            </a:r>
            <a:r>
              <a:rPr lang="fr-FR" sz="1200" dirty="0">
                <a:solidFill>
                  <a:schemeClr val="tx1"/>
                </a:solidFill>
              </a:rPr>
              <a:t>générales </a:t>
            </a:r>
            <a:r>
              <a:rPr lang="fr-FR" sz="1200" dirty="0" smtClean="0">
                <a:solidFill>
                  <a:schemeClr val="tx1"/>
                </a:solidFill>
              </a:rPr>
              <a:t>politique mobilité, procédures de gestion des demandes de mobilité, les modalités de prise en compte des priorités de mutation.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LDG « promotion </a:t>
            </a:r>
            <a:r>
              <a:rPr lang="fr-FR" sz="1200" b="1" dirty="0">
                <a:solidFill>
                  <a:schemeClr val="tx1"/>
                </a:solidFill>
              </a:rPr>
              <a:t>et </a:t>
            </a:r>
            <a:r>
              <a:rPr lang="fr-FR" sz="1200" b="1" dirty="0" smtClean="0">
                <a:solidFill>
                  <a:schemeClr val="tx1"/>
                </a:solidFill>
              </a:rPr>
              <a:t>valorisation </a:t>
            </a:r>
            <a:r>
              <a:rPr lang="fr-FR" sz="1200" b="1" dirty="0">
                <a:solidFill>
                  <a:schemeClr val="tx1"/>
                </a:solidFill>
              </a:rPr>
              <a:t>des parcours </a:t>
            </a:r>
            <a:r>
              <a:rPr lang="fr-FR" sz="1200" b="1" dirty="0" smtClean="0">
                <a:solidFill>
                  <a:schemeClr val="tx1"/>
                </a:solidFill>
              </a:rPr>
              <a:t>professionnels »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=&gt;</a:t>
            </a:r>
            <a:r>
              <a:rPr lang="fr-FR" sz="1200" dirty="0" smtClean="0">
                <a:solidFill>
                  <a:schemeClr val="tx1"/>
                </a:solidFill>
              </a:rPr>
              <a:t> orientations </a:t>
            </a:r>
            <a:r>
              <a:rPr lang="fr-FR" sz="1200" dirty="0">
                <a:solidFill>
                  <a:schemeClr val="tx1"/>
                </a:solidFill>
              </a:rPr>
              <a:t>générales qui définissent les critères généraux de promotion et les mesures favorisants l’évolution professionnelle des fonctionnaires et leur accès à des responsabilités supérieures. 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6063" y="3374817"/>
            <a:ext cx="3863709" cy="3408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4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Les </a:t>
            </a:r>
            <a:r>
              <a:rPr lang="fr-FR" sz="1200" u="sng" dirty="0">
                <a:solidFill>
                  <a:schemeClr val="tx1"/>
                </a:solidFill>
              </a:rPr>
              <a:t>LDG </a:t>
            </a:r>
            <a:r>
              <a:rPr lang="fr-FR" sz="1200" u="sng" dirty="0" smtClean="0">
                <a:solidFill>
                  <a:schemeClr val="tx1"/>
                </a:solidFill>
              </a:rPr>
              <a:t>ministérielles</a:t>
            </a:r>
            <a:r>
              <a:rPr lang="fr-FR" sz="1200" dirty="0" smtClean="0">
                <a:solidFill>
                  <a:schemeClr val="tx1"/>
                </a:solidFill>
              </a:rPr>
              <a:t> =&gt; le </a:t>
            </a:r>
            <a:r>
              <a:rPr lang="fr-FR" sz="1200" b="1" dirty="0" smtClean="0">
                <a:solidFill>
                  <a:schemeClr val="tx1"/>
                </a:solidFill>
              </a:rPr>
              <a:t>ministre</a:t>
            </a:r>
            <a:r>
              <a:rPr lang="fr-FR" sz="1200" dirty="0" smtClean="0">
                <a:solidFill>
                  <a:schemeClr val="tx1"/>
                </a:solidFill>
              </a:rPr>
              <a:t> pour le département ministériel et pour les EP dont il assure la tutelle.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u="sng" dirty="0" smtClean="0">
                <a:solidFill>
                  <a:schemeClr val="tx1"/>
                </a:solidFill>
              </a:rPr>
              <a:t>Si possibilité prévue par les LDG ministérielles</a:t>
            </a:r>
            <a:r>
              <a:rPr lang="fr-FR" sz="1200" dirty="0" smtClean="0">
                <a:solidFill>
                  <a:schemeClr val="tx1"/>
                </a:solidFill>
              </a:rPr>
              <a:t> =&gt; </a:t>
            </a:r>
            <a:r>
              <a:rPr lang="fr-FR" sz="1200" b="1" dirty="0" smtClean="0">
                <a:solidFill>
                  <a:schemeClr val="tx1"/>
                </a:solidFill>
              </a:rPr>
              <a:t>chef de service</a:t>
            </a:r>
            <a:r>
              <a:rPr lang="fr-FR" sz="1200" dirty="0" smtClean="0">
                <a:solidFill>
                  <a:schemeClr val="tx1"/>
                </a:solidFill>
              </a:rPr>
              <a:t> (pour un ensemble de services centraux ou services déconcentrés) ou </a:t>
            </a:r>
            <a:r>
              <a:rPr lang="fr-FR" sz="1200" b="1" dirty="0" smtClean="0">
                <a:solidFill>
                  <a:schemeClr val="tx1"/>
                </a:solidFill>
              </a:rPr>
              <a:t>chefs de service déconcentrés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Les </a:t>
            </a:r>
            <a:r>
              <a:rPr lang="fr-FR" sz="1200" b="1" dirty="0">
                <a:solidFill>
                  <a:schemeClr val="tx1"/>
                </a:solidFill>
              </a:rPr>
              <a:t>EPA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peuvent </a:t>
            </a:r>
            <a:r>
              <a:rPr lang="fr-FR" sz="1200" dirty="0">
                <a:solidFill>
                  <a:schemeClr val="tx1"/>
                </a:solidFill>
              </a:rPr>
              <a:t>édicter </a:t>
            </a:r>
            <a:r>
              <a:rPr lang="fr-FR" sz="1200" dirty="0" smtClean="0">
                <a:solidFill>
                  <a:schemeClr val="tx1"/>
                </a:solidFill>
              </a:rPr>
              <a:t>des </a:t>
            </a:r>
            <a:r>
              <a:rPr lang="fr-FR" sz="1200" dirty="0">
                <a:solidFill>
                  <a:schemeClr val="tx1"/>
                </a:solidFill>
              </a:rPr>
              <a:t>LDG à condition qu’elles soient compatibles avec les LDG ministérielles</a:t>
            </a:r>
            <a:r>
              <a:rPr lang="fr-FR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 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433026" y="1950857"/>
            <a:ext cx="3746893" cy="4239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sz="1400" dirty="0" smtClean="0"/>
              <a:t>Le cadrage général des LDG </a:t>
            </a:r>
          </a:p>
          <a:p>
            <a:pPr algn="ctr"/>
            <a:endParaRPr lang="fr-FR" sz="1400" dirty="0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1737362" y="2401183"/>
            <a:ext cx="1321722" cy="97363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à coins arrondis 56"/>
          <p:cNvSpPr/>
          <p:nvPr/>
        </p:nvSpPr>
        <p:spPr>
          <a:xfrm>
            <a:off x="1750769" y="2586782"/>
            <a:ext cx="2419003" cy="576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Autorité compétence pour édicter les LDG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128953" y="2374807"/>
            <a:ext cx="1050966" cy="101990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à coins arrondis 57"/>
          <p:cNvSpPr/>
          <p:nvPr/>
        </p:nvSpPr>
        <p:spPr>
          <a:xfrm>
            <a:off x="4663432" y="2574162"/>
            <a:ext cx="2419003" cy="5886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Contenu des LDG 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06830" y="950847"/>
            <a:ext cx="6966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 cadre général des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lignes directrices de gestion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270124" y="1025233"/>
            <a:ext cx="402416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38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79697" y="1303379"/>
            <a:ext cx="7193198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II.- Le cadre défini par le projet de DCE - suite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715804" y="3374816"/>
            <a:ext cx="4145564" cy="2260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</a:rPr>
              <a:t>D</a:t>
            </a:r>
            <a:r>
              <a:rPr lang="fr-FR" sz="1200" b="1" dirty="0" smtClean="0">
                <a:solidFill>
                  <a:schemeClr val="tx1"/>
                </a:solidFill>
              </a:rPr>
              <a:t>urée pluriannuelle </a:t>
            </a:r>
            <a:r>
              <a:rPr lang="fr-FR" sz="1200" dirty="0" smtClean="0">
                <a:solidFill>
                  <a:schemeClr val="tx1"/>
                </a:solidFill>
              </a:rPr>
              <a:t>(5 ans maximum)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Possibilité de les </a:t>
            </a:r>
            <a:r>
              <a:rPr lang="fr-FR" sz="1200" b="1" dirty="0" smtClean="0">
                <a:solidFill>
                  <a:schemeClr val="tx1"/>
                </a:solidFill>
              </a:rPr>
              <a:t>réviser </a:t>
            </a:r>
            <a:r>
              <a:rPr lang="fr-FR" sz="1200" dirty="0" smtClean="0">
                <a:solidFill>
                  <a:schemeClr val="tx1"/>
                </a:solidFill>
              </a:rPr>
              <a:t>en cours de période. </a:t>
            </a:r>
          </a:p>
          <a:p>
            <a:pPr algn="just"/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6063" y="3374817"/>
            <a:ext cx="3863709" cy="2260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Saisine préalable de la DGAFP pour accord </a:t>
            </a:r>
            <a:r>
              <a:rPr lang="fr-FR" sz="1200" dirty="0" smtClean="0">
                <a:solidFill>
                  <a:schemeClr val="tx1"/>
                </a:solidFill>
              </a:rPr>
              <a:t>=&gt; à défaut de réponse dans un délai d’un mois à compter réception LDG, l’accord est réputé donné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Consultation du CSA </a:t>
            </a:r>
            <a:r>
              <a:rPr lang="fr-FR" sz="1200" dirty="0" smtClean="0">
                <a:solidFill>
                  <a:schemeClr val="tx1"/>
                </a:solidFill>
              </a:rPr>
              <a:t>ministériel sur projets LDG ministériel et des CSA compétents sur les LDG pris à un autre niveau </a:t>
            </a:r>
          </a:p>
          <a:p>
            <a:pPr algn="just"/>
            <a:endParaRPr lang="fr-FR" sz="1200" u="sng" dirty="0">
              <a:solidFill>
                <a:schemeClr val="tx1"/>
              </a:solidFill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 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433026" y="1950857"/>
            <a:ext cx="3746893" cy="4239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sz="1400" dirty="0" smtClean="0"/>
              <a:t>Modalités administratives  </a:t>
            </a:r>
          </a:p>
          <a:p>
            <a:pPr algn="ctr"/>
            <a:endParaRPr lang="fr-FR" sz="1400" dirty="0"/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1737362" y="2401183"/>
            <a:ext cx="1321722" cy="97363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à coins arrondis 56"/>
          <p:cNvSpPr/>
          <p:nvPr/>
        </p:nvSpPr>
        <p:spPr>
          <a:xfrm>
            <a:off x="1750769" y="2586782"/>
            <a:ext cx="2419003" cy="576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Consultations 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128953" y="2374807"/>
            <a:ext cx="1050966" cy="101990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à coins arrondis 57"/>
          <p:cNvSpPr/>
          <p:nvPr/>
        </p:nvSpPr>
        <p:spPr>
          <a:xfrm>
            <a:off x="4663432" y="2574162"/>
            <a:ext cx="2419003" cy="5886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Durée LDG 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68878" y="4989157"/>
            <a:ext cx="3000894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/>
              <a:t>Compétence du CTM ou CT propre jusqu’au prochain renouvellement général des instances</a:t>
            </a:r>
            <a:endParaRPr lang="fr-FR" sz="1200" dirty="0"/>
          </a:p>
        </p:txBody>
      </p:sp>
      <p:cxnSp>
        <p:nvCxnSpPr>
          <p:cNvPr id="10" name="Connecteur en angle 9"/>
          <p:cNvCxnSpPr/>
          <p:nvPr/>
        </p:nvCxnSpPr>
        <p:spPr>
          <a:xfrm>
            <a:off x="852995" y="5087415"/>
            <a:ext cx="315883" cy="2249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15142" y="979640"/>
            <a:ext cx="69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 cadre général des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lignes directrices de gestion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244595" y="1012078"/>
            <a:ext cx="400519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533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9956" y="972290"/>
            <a:ext cx="8296102" cy="43256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Les lignes directrices de gestion </a:t>
            </a:r>
            <a:r>
              <a:rPr lang="fr-FR" sz="1800" u="sng" dirty="0" smtClean="0">
                <a:solidFill>
                  <a:schemeClr val="accent1">
                    <a:lumMod val="50000"/>
                  </a:schemeClr>
                </a:solidFill>
              </a:rPr>
              <a:t>MOBILITE</a:t>
            </a:r>
            <a:endParaRPr lang="fr-FR" sz="18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YP Super headline">
            <a:extLst>
              <a:ext uri="{FF2B5EF4-FFF2-40B4-BE49-F238E27FC236}">
                <a16:creationId xmlns:a16="http://schemas.microsoft.com/office/drawing/2014/main" id="{84F3CA62-83CF-4F77-A912-67C975AEEA9A}"/>
              </a:ext>
            </a:extLst>
          </p:cNvPr>
          <p:cNvSpPr/>
          <p:nvPr/>
        </p:nvSpPr>
        <p:spPr>
          <a:xfrm>
            <a:off x="4663432" y="486946"/>
            <a:ext cx="4430700" cy="156966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fr-FR" sz="12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Loi du 6 août 2019 de transformation de la fonction </a:t>
            </a:r>
            <a:r>
              <a:rPr lang="fr-FR" sz="1200" b="1" dirty="0" smtClean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</a:rPr>
              <a:t>publique</a:t>
            </a:r>
            <a:endParaRPr lang="fr-FR" sz="1200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5950" y="2559345"/>
            <a:ext cx="7390011" cy="1815882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 </a:t>
            </a:r>
            <a:r>
              <a:rPr lang="fr-FR" sz="1400" b="1" dirty="0" smtClean="0"/>
              <a:t>Orientations générales de la politique mobilité dont</a:t>
            </a:r>
            <a:r>
              <a:rPr lang="fr-FR" sz="1400" dirty="0" smtClean="0"/>
              <a:t> 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Adaptation des compétences aux évolutions des missions et des métiers de l’administration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Diversité des profils et parcours professionnels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Modalités d’accompagnement des projets individuels de mobilité et d’évolution professionnelle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400" dirty="0" smtClean="0"/>
              <a:t>Prise en compte de la politique d’égalité professionnelle femmes-hommes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sz="1400" dirty="0"/>
          </a:p>
        </p:txBody>
      </p:sp>
      <p:sp>
        <p:nvSpPr>
          <p:cNvPr id="20" name="Rectangle 19"/>
          <p:cNvSpPr/>
          <p:nvPr/>
        </p:nvSpPr>
        <p:spPr>
          <a:xfrm>
            <a:off x="362355" y="3159509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5" name="Rectangle 4"/>
          <p:cNvSpPr/>
          <p:nvPr/>
        </p:nvSpPr>
        <p:spPr>
          <a:xfrm>
            <a:off x="274320" y="2074745"/>
            <a:ext cx="48296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I.-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Contenu des LDG mobilité fixé par le DCE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4073" y="4673484"/>
            <a:ext cx="23840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8426" y="4565763"/>
            <a:ext cx="7423266" cy="523220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b="1" dirty="0"/>
              <a:t>Les procédures de gestion des demandes individuelles de </a:t>
            </a:r>
            <a:r>
              <a:rPr lang="fr-FR" sz="1400" b="1" dirty="0" smtClean="0"/>
              <a:t>mobilité </a:t>
            </a:r>
            <a:r>
              <a:rPr lang="fr-FR" sz="1400" dirty="0" smtClean="0"/>
              <a:t>et notamment les modalités d’échanges d’information entre agents et administration 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362355" y="5368511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3</a:t>
            </a:r>
            <a:endParaRPr lang="fr-FR" sz="1400" dirty="0"/>
          </a:p>
        </p:txBody>
      </p:sp>
      <p:sp>
        <p:nvSpPr>
          <p:cNvPr id="19" name="Rectangle 18"/>
          <p:cNvSpPr/>
          <p:nvPr/>
        </p:nvSpPr>
        <p:spPr>
          <a:xfrm>
            <a:off x="968426" y="5285388"/>
            <a:ext cx="7423266" cy="523220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b="1" dirty="0"/>
              <a:t>Les </a:t>
            </a:r>
            <a:r>
              <a:rPr lang="fr-FR" sz="1400" b="1" dirty="0" smtClean="0"/>
              <a:t>modalités de prise en compte des priorités de mutations</a:t>
            </a:r>
            <a:r>
              <a:rPr lang="fr-FR" sz="1400" dirty="0" smtClean="0"/>
              <a:t> avec la </a:t>
            </a:r>
            <a:r>
              <a:rPr lang="fr-FR" sz="1400" u="sng" dirty="0" smtClean="0"/>
              <a:t>possibilité</a:t>
            </a:r>
            <a:r>
              <a:rPr lang="fr-FR" sz="1400" dirty="0" smtClean="0"/>
              <a:t> de mettre en place des critères supplémentaires   </a:t>
            </a:r>
            <a:endParaRPr lang="fr-FR" sz="1400" dirty="0"/>
          </a:p>
        </p:txBody>
      </p:sp>
      <p:sp>
        <p:nvSpPr>
          <p:cNvPr id="15" name="Ellipse 14"/>
          <p:cNvSpPr/>
          <p:nvPr/>
        </p:nvSpPr>
        <p:spPr>
          <a:xfrm>
            <a:off x="362355" y="1072342"/>
            <a:ext cx="327601" cy="33250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70117" y="1404851"/>
            <a:ext cx="638832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u="sng" dirty="0" smtClean="0"/>
              <a:t>Rappel des 2 </a:t>
            </a:r>
            <a:r>
              <a:rPr lang="fr-FR" sz="1200" u="sng" dirty="0" err="1" smtClean="0"/>
              <a:t>ppes</a:t>
            </a:r>
            <a:r>
              <a:rPr lang="fr-FR" sz="1200" u="sng" dirty="0" smtClean="0"/>
              <a:t> posés par la loi </a:t>
            </a:r>
            <a:r>
              <a:rPr lang="fr-FR" sz="1200" dirty="0" smtClean="0"/>
              <a:t>: LDG « mobilité » fixées dans chaque administration + respect priorités légales de mutation</a:t>
            </a:r>
            <a:endParaRPr lang="fr-FR" sz="1200" dirty="0"/>
          </a:p>
        </p:txBody>
      </p:sp>
      <p:sp>
        <p:nvSpPr>
          <p:cNvPr id="23" name="Rectangle 22"/>
          <p:cNvSpPr/>
          <p:nvPr/>
        </p:nvSpPr>
        <p:spPr>
          <a:xfrm>
            <a:off x="362355" y="6063538"/>
            <a:ext cx="25768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68426" y="6034111"/>
            <a:ext cx="7575666" cy="523220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/>
              <a:t>Une </a:t>
            </a:r>
            <a:r>
              <a:rPr lang="fr-FR" sz="1400" b="1" dirty="0" smtClean="0"/>
              <a:t>faculté</a:t>
            </a:r>
            <a:r>
              <a:rPr lang="fr-FR" sz="1400" dirty="0" smtClean="0"/>
              <a:t> : les modalités d’application de </a:t>
            </a:r>
            <a:r>
              <a:rPr lang="fr-FR" sz="1400" b="1" dirty="0" smtClean="0"/>
              <a:t>durées minimales et maximales d’occupation de certains emplois 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3405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F61FACB9-9D46-43DB-B588-1EA3CEDED2C2}" vid="{A8EDCF8B-F64C-47A0-9BC4-9CB9253343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Masque-MCC-2017</Template>
  <TotalTime>10775</TotalTime>
  <Words>1447</Words>
  <Application>Microsoft Office PowerPoint</Application>
  <PresentationFormat>Affichage à l'écran (4:3)</PresentationFormat>
  <Paragraphs>191</Paragraphs>
  <Slides>13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LT Std</vt:lpstr>
      <vt:lpstr>Times New Roman</vt:lpstr>
      <vt:lpstr>Wingdings</vt:lpstr>
      <vt:lpstr>Thème Office</vt:lpstr>
      <vt:lpstr>Diapositive think-cell</vt:lpstr>
      <vt:lpstr>Présentation PowerPoint</vt:lpstr>
      <vt:lpstr>Sommaire</vt:lpstr>
      <vt:lpstr>Les grands principes de la loi de transformation de la fonction publique</vt:lpstr>
      <vt:lpstr>Présentation PowerPoint</vt:lpstr>
      <vt:lpstr>Présentation PowerPoint</vt:lpstr>
      <vt:lpstr>Le cadre général des lignes directrices de gestion</vt:lpstr>
      <vt:lpstr>Présentation PowerPoint</vt:lpstr>
      <vt:lpstr>Présentation PowerPoint</vt:lpstr>
      <vt:lpstr>Les lignes directrices de gestion MOBILITE</vt:lpstr>
      <vt:lpstr>Les lignes directrices de gestion MOBILITE</vt:lpstr>
      <vt:lpstr>Les lignes directrices de gestion MOBILITE</vt:lpstr>
      <vt:lpstr>Les lignes directrices de gestion MOBILITE</vt:lpstr>
      <vt:lpstr>Présentation PowerPoint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des référents « élections professionnelles »</dc:title>
  <dc:creator>sebastien.clausener sebastien.clausener</dc:creator>
  <cp:lastModifiedBy>CLAUSENER Sébastien</cp:lastModifiedBy>
  <cp:revision>304</cp:revision>
  <cp:lastPrinted>2019-11-18T13:14:01Z</cp:lastPrinted>
  <dcterms:created xsi:type="dcterms:W3CDTF">2018-05-25T11:33:59Z</dcterms:created>
  <dcterms:modified xsi:type="dcterms:W3CDTF">2019-11-20T11:35:21Z</dcterms:modified>
</cp:coreProperties>
</file>